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34" r:id="rId3"/>
    <p:sldId id="286" r:id="rId4"/>
    <p:sldId id="321" r:id="rId5"/>
    <p:sldId id="335" r:id="rId6"/>
    <p:sldId id="289" r:id="rId7"/>
    <p:sldId id="327" r:id="rId8"/>
    <p:sldId id="328" r:id="rId9"/>
    <p:sldId id="292" r:id="rId10"/>
    <p:sldId id="332" r:id="rId11"/>
    <p:sldId id="336" r:id="rId12"/>
    <p:sldId id="337" r:id="rId13"/>
    <p:sldId id="338" r:id="rId14"/>
    <p:sldId id="339" r:id="rId15"/>
    <p:sldId id="331" r:id="rId16"/>
    <p:sldId id="318" r:id="rId17"/>
    <p:sldId id="296" r:id="rId18"/>
    <p:sldId id="311" r:id="rId19"/>
    <p:sldId id="297" r:id="rId20"/>
    <p:sldId id="340" r:id="rId21"/>
    <p:sldId id="341" r:id="rId22"/>
    <p:sldId id="333" r:id="rId23"/>
    <p:sldId id="342" r:id="rId24"/>
    <p:sldId id="312" r:id="rId25"/>
    <p:sldId id="325" r:id="rId26"/>
    <p:sldId id="285" r:id="rId27"/>
    <p:sldId id="330" r:id="rId28"/>
    <p:sldId id="301" r:id="rId29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9" autoAdjust="0"/>
    <p:restoredTop sz="88530" autoAdjust="0"/>
  </p:normalViewPr>
  <p:slideViewPr>
    <p:cSldViewPr>
      <p:cViewPr>
        <p:scale>
          <a:sx n="50" d="100"/>
          <a:sy n="50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Donn&#233;es%20profils%20m&#233;nages%20agricoles%20S&#233;n&#233;g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PNB%202014\activit&#233;s\2014\Etat%20d'avancement%20construction\02_Situations%20biodigesteurs_maj_30042014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PNB\Presentation%20PNB\colloque%20scientifique%20Energie%20ADEPT\comparaison%20rendements%20utilisation%20de%20l'effluen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EFFECTIF CHEPTEL 2010 EN UNITES DE BETAIL TROPICAL</a:t>
            </a:r>
          </a:p>
        </c:rich>
      </c:tx>
      <c:layout/>
    </c:title>
    <c:plotArea>
      <c:layout/>
      <c:pieChart>
        <c:varyColors val="1"/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 rtl="0">
            <a:defRPr sz="1800"/>
          </a:pPr>
          <a:endParaRPr lang="fr-FR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pivotSource>
    <c:name>[02_Situations biodigesteurs_maj_30042014.xls]RESUME!Tableau croisé dynamique18</c:name>
    <c:fmtId val="2"/>
  </c:pivotSource>
  <c:chart>
    <c:title>
      <c:tx>
        <c:rich>
          <a:bodyPr/>
          <a:lstStyle/>
          <a:p>
            <a:pPr>
              <a:defRPr/>
            </a:pPr>
            <a:r>
              <a:rPr lang="fr-FR" sz="1200" b="0" i="0" baseline="0">
                <a:latin typeface="Times New Roman" pitchFamily="18" charset="0"/>
              </a:rPr>
              <a:t>Nombre de biodigesteurs construits au Sénégal par région</a:t>
            </a:r>
          </a:p>
        </c:rich>
      </c:tx>
      <c:layout/>
    </c:title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Val val="1"/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Val val="1"/>
        </c:dLbl>
      </c:pivotFmt>
    </c:pivotFmts>
    <c:plotArea>
      <c:layout/>
      <c:barChart>
        <c:barDir val="col"/>
        <c:grouping val="clustered"/>
        <c:ser>
          <c:idx val="0"/>
          <c:order val="0"/>
          <c:tx>
            <c:strRef>
              <c:f>RESUME!$BH$8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0000"/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Val val="1"/>
          </c:dLbls>
          <c:cat>
            <c:strRef>
              <c:f>RESUME!$BG$9:$BG$21</c:f>
              <c:strCache>
                <c:ptCount val="12"/>
                <c:pt idx="0">
                  <c:v>Thies</c:v>
                </c:pt>
                <c:pt idx="1">
                  <c:v>Fatick</c:v>
                </c:pt>
                <c:pt idx="2">
                  <c:v>Kaffrine</c:v>
                </c:pt>
                <c:pt idx="3">
                  <c:v>Kaolack</c:v>
                </c:pt>
                <c:pt idx="4">
                  <c:v>Louga</c:v>
                </c:pt>
                <c:pt idx="5">
                  <c:v>Saint Louis</c:v>
                </c:pt>
                <c:pt idx="6">
                  <c:v>Ziguinchor</c:v>
                </c:pt>
                <c:pt idx="7">
                  <c:v>Diourbel</c:v>
                </c:pt>
                <c:pt idx="8">
                  <c:v>Dakar</c:v>
                </c:pt>
                <c:pt idx="9">
                  <c:v>Tambacounda</c:v>
                </c:pt>
                <c:pt idx="10">
                  <c:v>Kolda</c:v>
                </c:pt>
                <c:pt idx="11">
                  <c:v>MATAM</c:v>
                </c:pt>
              </c:strCache>
            </c:strRef>
          </c:cat>
          <c:val>
            <c:numRef>
              <c:f>RESUME!$BH$9:$BH$21</c:f>
              <c:numCache>
                <c:formatCode>General</c:formatCode>
                <c:ptCount val="12"/>
                <c:pt idx="0">
                  <c:v>184</c:v>
                </c:pt>
                <c:pt idx="1">
                  <c:v>150</c:v>
                </c:pt>
                <c:pt idx="2">
                  <c:v>98</c:v>
                </c:pt>
                <c:pt idx="3">
                  <c:v>72</c:v>
                </c:pt>
                <c:pt idx="4">
                  <c:v>39</c:v>
                </c:pt>
                <c:pt idx="5">
                  <c:v>30</c:v>
                </c:pt>
                <c:pt idx="6">
                  <c:v>29</c:v>
                </c:pt>
                <c:pt idx="7">
                  <c:v>11</c:v>
                </c:pt>
                <c:pt idx="8">
                  <c:v>11</c:v>
                </c:pt>
                <c:pt idx="9">
                  <c:v>8</c:v>
                </c:pt>
                <c:pt idx="10">
                  <c:v>8</c:v>
                </c:pt>
                <c:pt idx="11">
                  <c:v>2</c:v>
                </c:pt>
              </c:numCache>
            </c:numRef>
          </c:val>
        </c:ser>
        <c:axId val="67254528"/>
        <c:axId val="67264512"/>
      </c:barChart>
      <c:catAx>
        <c:axId val="67254528"/>
        <c:scaling>
          <c:orientation val="minMax"/>
        </c:scaling>
        <c:axPos val="b"/>
        <c:numFmt formatCode="General" sourceLinked="1"/>
        <c:tickLblPos val="nextTo"/>
        <c:crossAx val="67264512"/>
        <c:crosses val="autoZero"/>
        <c:lblAlgn val="ctr"/>
        <c:lblOffset val="100"/>
      </c:catAx>
      <c:valAx>
        <c:axId val="67264512"/>
        <c:scaling>
          <c:orientation val="minMax"/>
        </c:scaling>
        <c:axPos val="l"/>
        <c:majorGridlines/>
        <c:numFmt formatCode="General" sourceLinked="1"/>
        <c:tickLblPos val="nextTo"/>
        <c:crossAx val="67254528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barChart>
        <c:barDir val="col"/>
        <c:grouping val="clustered"/>
        <c:ser>
          <c:idx val="0"/>
          <c:order val="0"/>
          <c:tx>
            <c:strRef>
              <c:f>Feuil1!$F$7</c:f>
              <c:strCache>
                <c:ptCount val="1"/>
                <c:pt idx="0">
                  <c:v>Moyenne Nationale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Val val="1"/>
          </c:dLbls>
          <c:cat>
            <c:strRef>
              <c:f>Feuil1!$E$8:$E$10</c:f>
              <c:strCache>
                <c:ptCount val="3"/>
                <c:pt idx="0">
                  <c:v>Rendement à l'hectare  du maïs (Kg)</c:v>
                </c:pt>
                <c:pt idx="1">
                  <c:v>Rendement à l'hectare du sorgho (Kg)</c:v>
                </c:pt>
                <c:pt idx="2">
                  <c:v>Rendement à l'hectare du mil (Kg)</c:v>
                </c:pt>
              </c:strCache>
            </c:strRef>
          </c:cat>
          <c:val>
            <c:numRef>
              <c:f>Feuil1!$F$8:$F$10</c:f>
              <c:numCache>
                <c:formatCode>General</c:formatCode>
                <c:ptCount val="3"/>
                <c:pt idx="0">
                  <c:v>3000</c:v>
                </c:pt>
                <c:pt idx="1">
                  <c:v>2500</c:v>
                </c:pt>
                <c:pt idx="2">
                  <c:v>700</c:v>
                </c:pt>
              </c:numCache>
            </c:numRef>
          </c:val>
        </c:ser>
        <c:ser>
          <c:idx val="1"/>
          <c:order val="1"/>
          <c:tx>
            <c:strRef>
              <c:f>Feuil1!$G$7</c:f>
              <c:strCache>
                <c:ptCount val="1"/>
                <c:pt idx="0">
                  <c:v>rendement champ de démonstration (application de l'effluent organique)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Val val="1"/>
          </c:dLbls>
          <c:cat>
            <c:strRef>
              <c:f>Feuil1!$E$8:$E$10</c:f>
              <c:strCache>
                <c:ptCount val="3"/>
                <c:pt idx="0">
                  <c:v>Rendement à l'hectare  du maïs (Kg)</c:v>
                </c:pt>
                <c:pt idx="1">
                  <c:v>Rendement à l'hectare du sorgho (Kg)</c:v>
                </c:pt>
                <c:pt idx="2">
                  <c:v>Rendement à l'hectare du mil (Kg)</c:v>
                </c:pt>
              </c:strCache>
            </c:strRef>
          </c:cat>
          <c:val>
            <c:numRef>
              <c:f>Feuil1!$G$8:$G$10</c:f>
              <c:numCache>
                <c:formatCode>General</c:formatCode>
                <c:ptCount val="3"/>
                <c:pt idx="0">
                  <c:v>5500</c:v>
                </c:pt>
                <c:pt idx="1">
                  <c:v>3500</c:v>
                </c:pt>
                <c:pt idx="2">
                  <c:v>1300</c:v>
                </c:pt>
              </c:numCache>
            </c:numRef>
          </c:val>
        </c:ser>
        <c:axId val="67303296"/>
        <c:axId val="67304832"/>
      </c:barChart>
      <c:catAx>
        <c:axId val="67303296"/>
        <c:scaling>
          <c:orientation val="minMax"/>
        </c:scaling>
        <c:axPos val="b"/>
        <c:tickLblPos val="nextTo"/>
        <c:crossAx val="67304832"/>
        <c:crosses val="autoZero"/>
        <c:auto val="1"/>
        <c:lblAlgn val="ctr"/>
        <c:lblOffset val="100"/>
      </c:catAx>
      <c:valAx>
        <c:axId val="67304832"/>
        <c:scaling>
          <c:orientation val="minMax"/>
        </c:scaling>
        <c:axPos val="l"/>
        <c:majorGridlines/>
        <c:numFmt formatCode="General" sourceLinked="1"/>
        <c:tickLblPos val="nextTo"/>
        <c:crossAx val="6730329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32"/>
  <c:chart>
    <c:title>
      <c:tx>
        <c:rich>
          <a:bodyPr/>
          <a:lstStyle/>
          <a:p>
            <a:pPr>
              <a:defRPr/>
            </a:pPr>
            <a:r>
              <a:rPr lang="fr-FR" sz="1400" dirty="0" smtClean="0"/>
              <a:t>EQUIVALENCE EN BOIS SUBSTITUE</a:t>
            </a:r>
            <a:endParaRPr lang="fr-FR" sz="1400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Feuil1!$E$4</c:f>
              <c:strCache>
                <c:ptCount val="1"/>
                <c:pt idx="0">
                  <c:v>volume journalier minimal de biogaz disponible (m3)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000" b="1"/>
                </a:pPr>
                <a:endParaRPr lang="fr-FR"/>
              </a:p>
            </c:txPr>
            <c:showVal val="1"/>
          </c:dLbls>
          <c:cat>
            <c:strRef>
              <c:f>Feuil1!$C$5:$C$8</c:f>
              <c:strCache>
                <c:ptCount val="4"/>
                <c:pt idx="0">
                  <c:v>Année 1</c:v>
                </c:pt>
                <c:pt idx="1">
                  <c:v>Année 2</c:v>
                </c:pt>
                <c:pt idx="2">
                  <c:v>Année 3</c:v>
                </c:pt>
                <c:pt idx="3">
                  <c:v>Année 4</c:v>
                </c:pt>
              </c:strCache>
            </c:strRef>
          </c:cat>
          <c:val>
            <c:numRef>
              <c:f>Feuil1!$E$5:$E$8</c:f>
              <c:numCache>
                <c:formatCode>General</c:formatCode>
                <c:ptCount val="4"/>
                <c:pt idx="0">
                  <c:v>1875</c:v>
                </c:pt>
                <c:pt idx="1">
                  <c:v>6250</c:v>
                </c:pt>
                <c:pt idx="2">
                  <c:v>12500</c:v>
                </c:pt>
                <c:pt idx="3">
                  <c:v>20625</c:v>
                </c:pt>
              </c:numCache>
            </c:numRef>
          </c:val>
        </c:ser>
        <c:ser>
          <c:idx val="1"/>
          <c:order val="1"/>
          <c:tx>
            <c:strRef>
              <c:f>Feuil1!$F$4</c:f>
              <c:strCache>
                <c:ptCount val="1"/>
                <c:pt idx="0">
                  <c:v>Equivalent en bois substitué par année (tonnes)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000" b="1"/>
                </a:pPr>
                <a:endParaRPr lang="fr-FR"/>
              </a:p>
            </c:txPr>
            <c:dLblPos val="t"/>
            <c:showVal val="1"/>
          </c:dLbls>
          <c:cat>
            <c:strRef>
              <c:f>Feuil1!$C$5:$C$8</c:f>
              <c:strCache>
                <c:ptCount val="4"/>
                <c:pt idx="0">
                  <c:v>Année 1</c:v>
                </c:pt>
                <c:pt idx="1">
                  <c:v>Année 2</c:v>
                </c:pt>
                <c:pt idx="2">
                  <c:v>Année 3</c:v>
                </c:pt>
                <c:pt idx="3">
                  <c:v>Année 4</c:v>
                </c:pt>
              </c:strCache>
            </c:strRef>
          </c:cat>
          <c:val>
            <c:numRef>
              <c:f>Feuil1!$F$5:$F$8</c:f>
              <c:numCache>
                <c:formatCode>#,##0</c:formatCode>
                <c:ptCount val="4"/>
                <c:pt idx="0">
                  <c:v>4106.25</c:v>
                </c:pt>
                <c:pt idx="1">
                  <c:v>13687.5</c:v>
                </c:pt>
                <c:pt idx="2">
                  <c:v>27375</c:v>
                </c:pt>
                <c:pt idx="3">
                  <c:v>45168.75</c:v>
                </c:pt>
              </c:numCache>
            </c:numRef>
          </c:val>
        </c:ser>
        <c:dLbls>
          <c:showVal val="1"/>
        </c:dLbls>
        <c:marker val="1"/>
        <c:axId val="67354624"/>
        <c:axId val="67356160"/>
      </c:lineChart>
      <c:catAx>
        <c:axId val="673546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fr-FR"/>
          </a:p>
        </c:txPr>
        <c:crossAx val="67356160"/>
        <c:crosses val="autoZero"/>
        <c:auto val="1"/>
        <c:lblAlgn val="ctr"/>
        <c:lblOffset val="100"/>
      </c:catAx>
      <c:valAx>
        <c:axId val="6735616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6735462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800"/>
          </a:pPr>
          <a:endParaRPr lang="fr-FR"/>
        </a:p>
      </c:txPr>
    </c:legend>
    <c:plotVisOnly val="1"/>
  </c:chart>
  <c:spPr>
    <a:ln w="6350" cmpd="sng">
      <a:solidFill>
        <a:srgbClr val="000000"/>
      </a:solidFill>
    </a:ln>
  </c:spPr>
  <c:txPr>
    <a:bodyPr/>
    <a:lstStyle/>
    <a:p>
      <a:pPr>
        <a:defRPr sz="1800"/>
      </a:pPr>
      <a:endParaRPr lang="fr-F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layout/>
    </c:title>
    <c:plotArea>
      <c:layout/>
      <c:lineChart>
        <c:grouping val="standard"/>
        <c:ser>
          <c:idx val="3"/>
          <c:order val="0"/>
          <c:tx>
            <c:strRef>
              <c:f>Feuil1!$G$4</c:f>
              <c:strCache>
                <c:ptCount val="1"/>
                <c:pt idx="0">
                  <c:v>Production annuelle d'engrais organique (tonnes)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Val val="1"/>
          </c:dLbls>
          <c:cat>
            <c:strRef>
              <c:f>Feuil1!$C$5:$C$8</c:f>
              <c:strCache>
                <c:ptCount val="4"/>
                <c:pt idx="0">
                  <c:v>Année 1</c:v>
                </c:pt>
                <c:pt idx="1">
                  <c:v>Année 2</c:v>
                </c:pt>
                <c:pt idx="2">
                  <c:v>Année 3</c:v>
                </c:pt>
                <c:pt idx="3">
                  <c:v>Année 4</c:v>
                </c:pt>
              </c:strCache>
            </c:strRef>
          </c:cat>
          <c:val>
            <c:numRef>
              <c:f>Feuil1!$G$5:$G$8</c:f>
              <c:numCache>
                <c:formatCode>_-* #,##0\ _€_-;\-* #,##0\ _€_-;_-* "-"??\ _€_-;_-@_-</c:formatCode>
                <c:ptCount val="4"/>
                <c:pt idx="0">
                  <c:v>39000</c:v>
                </c:pt>
                <c:pt idx="1">
                  <c:v>130000</c:v>
                </c:pt>
                <c:pt idx="2">
                  <c:v>260000</c:v>
                </c:pt>
                <c:pt idx="3">
                  <c:v>429000</c:v>
                </c:pt>
              </c:numCache>
            </c:numRef>
          </c:val>
        </c:ser>
        <c:marker val="1"/>
        <c:axId val="74855936"/>
        <c:axId val="74857472"/>
      </c:lineChart>
      <c:catAx>
        <c:axId val="74855936"/>
        <c:scaling>
          <c:orientation val="minMax"/>
        </c:scaling>
        <c:axPos val="b"/>
        <c:tickLblPos val="nextTo"/>
        <c:crossAx val="74857472"/>
        <c:crosses val="autoZero"/>
        <c:auto val="1"/>
        <c:lblAlgn val="ctr"/>
        <c:lblOffset val="100"/>
      </c:catAx>
      <c:valAx>
        <c:axId val="74857472"/>
        <c:scaling>
          <c:orientation val="minMax"/>
        </c:scaling>
        <c:axPos val="l"/>
        <c:majorGridlines/>
        <c:numFmt formatCode="_-* #,##0\ _€_-;\-* #,##0\ _€_-;_-* &quot;-&quot;??\ _€_-;_-@_-" sourceLinked="1"/>
        <c:tickLblPos val="nextTo"/>
        <c:crossAx val="74855936"/>
        <c:crosses val="autoZero"/>
        <c:crossBetween val="between"/>
      </c:valAx>
    </c:plotArea>
    <c:plotVisOnly val="1"/>
  </c:chart>
  <c:spPr>
    <a:ln>
      <a:solidFill>
        <a:srgbClr val="000000"/>
      </a:solidFill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1830E09F-45C6-44FB-9D62-4B44613E5E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409D59-C973-45D9-B765-8A5B1250A239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30E09F-45C6-44FB-9D62-4B44613E5EED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BB5E0-242A-4B7F-ACDA-8DD14D685B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A9953-0077-4036-94F3-D362A1F8294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91E6D-64EF-40B1-AE21-2B44864F90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3" y="1981200"/>
            <a:ext cx="4044462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4044462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5AF5-457B-4CB2-9F72-D0324E0A4FA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07D77-51E2-462D-8ED8-9B052DF869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17777-7B87-4F72-9174-97C18977F5B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10A8F-3FEE-4C00-A7BA-3F279D82C1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4ABE1-569A-4788-8960-0E218A2B47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523FF-6CE5-46B5-B049-CF157F944E1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A147F-8775-4538-B587-3AF11C8A3F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B05D8-9185-4BE1-A95D-98D6AC41CC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9CFB9-4FFE-4C09-8979-546A70B6BD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803CFF5-C3D2-46E2-A9A3-DD155D503E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atarwa1@yahoo.fr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eg"/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jpeg"/><Relationship Id="rId7" Type="http://schemas.openxmlformats.org/officeDocument/2006/relationships/image" Target="../media/image171.jpeg"/><Relationship Id="rId2" Type="http://schemas.openxmlformats.org/officeDocument/2006/relationships/image" Target="../media/image1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jpeg"/><Relationship Id="rId5" Type="http://schemas.openxmlformats.org/officeDocument/2006/relationships/image" Target="../media/image169.jpeg"/><Relationship Id="rId4" Type="http://schemas.openxmlformats.org/officeDocument/2006/relationships/image" Target="../media/image16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0.png"/><Relationship Id="rId117" Type="http://schemas.openxmlformats.org/officeDocument/2006/relationships/image" Target="../media/image121.png"/><Relationship Id="rId21" Type="http://schemas.openxmlformats.org/officeDocument/2006/relationships/image" Target="../media/image25.png"/><Relationship Id="rId42" Type="http://schemas.openxmlformats.org/officeDocument/2006/relationships/image" Target="../media/image46.png"/><Relationship Id="rId47" Type="http://schemas.openxmlformats.org/officeDocument/2006/relationships/image" Target="../media/image51.png"/><Relationship Id="rId63" Type="http://schemas.openxmlformats.org/officeDocument/2006/relationships/image" Target="../media/image67.png"/><Relationship Id="rId68" Type="http://schemas.openxmlformats.org/officeDocument/2006/relationships/image" Target="../media/image72.png"/><Relationship Id="rId84" Type="http://schemas.openxmlformats.org/officeDocument/2006/relationships/image" Target="../media/image88.png"/><Relationship Id="rId89" Type="http://schemas.openxmlformats.org/officeDocument/2006/relationships/image" Target="../media/image93.png"/><Relationship Id="rId112" Type="http://schemas.openxmlformats.org/officeDocument/2006/relationships/image" Target="../media/image116.png"/><Relationship Id="rId133" Type="http://schemas.openxmlformats.org/officeDocument/2006/relationships/image" Target="../media/image137.png"/><Relationship Id="rId138" Type="http://schemas.openxmlformats.org/officeDocument/2006/relationships/image" Target="../media/image142.png"/><Relationship Id="rId16" Type="http://schemas.openxmlformats.org/officeDocument/2006/relationships/image" Target="../media/image20.png"/><Relationship Id="rId107" Type="http://schemas.openxmlformats.org/officeDocument/2006/relationships/image" Target="../media/image111.png"/><Relationship Id="rId11" Type="http://schemas.openxmlformats.org/officeDocument/2006/relationships/image" Target="../media/image15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53" Type="http://schemas.openxmlformats.org/officeDocument/2006/relationships/image" Target="../media/image57.png"/><Relationship Id="rId58" Type="http://schemas.openxmlformats.org/officeDocument/2006/relationships/image" Target="../media/image62.png"/><Relationship Id="rId74" Type="http://schemas.openxmlformats.org/officeDocument/2006/relationships/image" Target="../media/image78.png"/><Relationship Id="rId79" Type="http://schemas.openxmlformats.org/officeDocument/2006/relationships/image" Target="../media/image83.png"/><Relationship Id="rId102" Type="http://schemas.openxmlformats.org/officeDocument/2006/relationships/image" Target="../media/image106.png"/><Relationship Id="rId123" Type="http://schemas.openxmlformats.org/officeDocument/2006/relationships/image" Target="../media/image127.png"/><Relationship Id="rId128" Type="http://schemas.openxmlformats.org/officeDocument/2006/relationships/image" Target="../media/image132.png"/><Relationship Id="rId144" Type="http://schemas.openxmlformats.org/officeDocument/2006/relationships/image" Target="../media/image148.png"/><Relationship Id="rId5" Type="http://schemas.openxmlformats.org/officeDocument/2006/relationships/image" Target="../media/image9.png"/><Relationship Id="rId90" Type="http://schemas.openxmlformats.org/officeDocument/2006/relationships/image" Target="../media/image94.png"/><Relationship Id="rId95" Type="http://schemas.openxmlformats.org/officeDocument/2006/relationships/image" Target="../media/image99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43" Type="http://schemas.openxmlformats.org/officeDocument/2006/relationships/image" Target="../media/image47.png"/><Relationship Id="rId48" Type="http://schemas.openxmlformats.org/officeDocument/2006/relationships/image" Target="../media/image52.png"/><Relationship Id="rId64" Type="http://schemas.openxmlformats.org/officeDocument/2006/relationships/image" Target="../media/image68.png"/><Relationship Id="rId69" Type="http://schemas.openxmlformats.org/officeDocument/2006/relationships/image" Target="../media/image73.png"/><Relationship Id="rId113" Type="http://schemas.openxmlformats.org/officeDocument/2006/relationships/image" Target="../media/image117.png"/><Relationship Id="rId118" Type="http://schemas.openxmlformats.org/officeDocument/2006/relationships/image" Target="../media/image122.png"/><Relationship Id="rId134" Type="http://schemas.openxmlformats.org/officeDocument/2006/relationships/image" Target="../media/image138.png"/><Relationship Id="rId139" Type="http://schemas.openxmlformats.org/officeDocument/2006/relationships/image" Target="../media/image143.png"/><Relationship Id="rId80" Type="http://schemas.openxmlformats.org/officeDocument/2006/relationships/image" Target="../media/image84.png"/><Relationship Id="rId85" Type="http://schemas.openxmlformats.org/officeDocument/2006/relationships/image" Target="../media/image89.png"/><Relationship Id="rId3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46" Type="http://schemas.openxmlformats.org/officeDocument/2006/relationships/image" Target="../media/image50.png"/><Relationship Id="rId59" Type="http://schemas.openxmlformats.org/officeDocument/2006/relationships/image" Target="../media/image63.png"/><Relationship Id="rId67" Type="http://schemas.openxmlformats.org/officeDocument/2006/relationships/image" Target="../media/image71.png"/><Relationship Id="rId103" Type="http://schemas.openxmlformats.org/officeDocument/2006/relationships/image" Target="../media/image107.png"/><Relationship Id="rId108" Type="http://schemas.openxmlformats.org/officeDocument/2006/relationships/image" Target="../media/image112.png"/><Relationship Id="rId116" Type="http://schemas.openxmlformats.org/officeDocument/2006/relationships/image" Target="../media/image120.png"/><Relationship Id="rId124" Type="http://schemas.openxmlformats.org/officeDocument/2006/relationships/image" Target="../media/image128.png"/><Relationship Id="rId129" Type="http://schemas.openxmlformats.org/officeDocument/2006/relationships/image" Target="../media/image133.png"/><Relationship Id="rId137" Type="http://schemas.openxmlformats.org/officeDocument/2006/relationships/image" Target="../media/image141.png"/><Relationship Id="rId20" Type="http://schemas.openxmlformats.org/officeDocument/2006/relationships/image" Target="../media/image24.png"/><Relationship Id="rId41" Type="http://schemas.openxmlformats.org/officeDocument/2006/relationships/image" Target="../media/image45.png"/><Relationship Id="rId54" Type="http://schemas.openxmlformats.org/officeDocument/2006/relationships/image" Target="../media/image58.png"/><Relationship Id="rId62" Type="http://schemas.openxmlformats.org/officeDocument/2006/relationships/image" Target="../media/image66.png"/><Relationship Id="rId70" Type="http://schemas.openxmlformats.org/officeDocument/2006/relationships/image" Target="../media/image74.png"/><Relationship Id="rId75" Type="http://schemas.openxmlformats.org/officeDocument/2006/relationships/image" Target="../media/image79.png"/><Relationship Id="rId83" Type="http://schemas.openxmlformats.org/officeDocument/2006/relationships/image" Target="../media/image87.png"/><Relationship Id="rId88" Type="http://schemas.openxmlformats.org/officeDocument/2006/relationships/image" Target="../media/image92.png"/><Relationship Id="rId91" Type="http://schemas.openxmlformats.org/officeDocument/2006/relationships/image" Target="../media/image95.png"/><Relationship Id="rId96" Type="http://schemas.openxmlformats.org/officeDocument/2006/relationships/image" Target="../media/image100.png"/><Relationship Id="rId111" Type="http://schemas.openxmlformats.org/officeDocument/2006/relationships/image" Target="../media/image115.png"/><Relationship Id="rId132" Type="http://schemas.openxmlformats.org/officeDocument/2006/relationships/image" Target="../media/image136.png"/><Relationship Id="rId140" Type="http://schemas.openxmlformats.org/officeDocument/2006/relationships/image" Target="../media/image144.png"/><Relationship Id="rId145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49" Type="http://schemas.openxmlformats.org/officeDocument/2006/relationships/image" Target="../media/image53.png"/><Relationship Id="rId57" Type="http://schemas.openxmlformats.org/officeDocument/2006/relationships/image" Target="../media/image61.png"/><Relationship Id="rId106" Type="http://schemas.openxmlformats.org/officeDocument/2006/relationships/image" Target="../media/image110.png"/><Relationship Id="rId114" Type="http://schemas.openxmlformats.org/officeDocument/2006/relationships/image" Target="../media/image118.png"/><Relationship Id="rId119" Type="http://schemas.openxmlformats.org/officeDocument/2006/relationships/image" Target="../media/image123.png"/><Relationship Id="rId127" Type="http://schemas.openxmlformats.org/officeDocument/2006/relationships/image" Target="../media/image131.png"/><Relationship Id="rId10" Type="http://schemas.openxmlformats.org/officeDocument/2006/relationships/image" Target="../media/image14.png"/><Relationship Id="rId31" Type="http://schemas.openxmlformats.org/officeDocument/2006/relationships/image" Target="../media/image35.png"/><Relationship Id="rId44" Type="http://schemas.openxmlformats.org/officeDocument/2006/relationships/image" Target="../media/image48.png"/><Relationship Id="rId52" Type="http://schemas.openxmlformats.org/officeDocument/2006/relationships/image" Target="../media/image56.png"/><Relationship Id="rId60" Type="http://schemas.openxmlformats.org/officeDocument/2006/relationships/image" Target="../media/image64.png"/><Relationship Id="rId65" Type="http://schemas.openxmlformats.org/officeDocument/2006/relationships/image" Target="../media/image69.png"/><Relationship Id="rId73" Type="http://schemas.openxmlformats.org/officeDocument/2006/relationships/image" Target="../media/image77.png"/><Relationship Id="rId78" Type="http://schemas.openxmlformats.org/officeDocument/2006/relationships/image" Target="../media/image82.png"/><Relationship Id="rId81" Type="http://schemas.openxmlformats.org/officeDocument/2006/relationships/image" Target="../media/image85.png"/><Relationship Id="rId86" Type="http://schemas.openxmlformats.org/officeDocument/2006/relationships/image" Target="../media/image90.png"/><Relationship Id="rId94" Type="http://schemas.openxmlformats.org/officeDocument/2006/relationships/image" Target="../media/image98.png"/><Relationship Id="rId99" Type="http://schemas.openxmlformats.org/officeDocument/2006/relationships/image" Target="../media/image103.png"/><Relationship Id="rId101" Type="http://schemas.openxmlformats.org/officeDocument/2006/relationships/image" Target="../media/image105.png"/><Relationship Id="rId122" Type="http://schemas.openxmlformats.org/officeDocument/2006/relationships/image" Target="../media/image126.png"/><Relationship Id="rId130" Type="http://schemas.openxmlformats.org/officeDocument/2006/relationships/image" Target="../media/image134.png"/><Relationship Id="rId135" Type="http://schemas.openxmlformats.org/officeDocument/2006/relationships/image" Target="../media/image139.png"/><Relationship Id="rId143" Type="http://schemas.openxmlformats.org/officeDocument/2006/relationships/image" Target="../media/image147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9" Type="http://schemas.openxmlformats.org/officeDocument/2006/relationships/image" Target="../media/image43.png"/><Relationship Id="rId109" Type="http://schemas.openxmlformats.org/officeDocument/2006/relationships/image" Target="../media/image113.png"/><Relationship Id="rId34" Type="http://schemas.openxmlformats.org/officeDocument/2006/relationships/image" Target="../media/image38.png"/><Relationship Id="rId50" Type="http://schemas.openxmlformats.org/officeDocument/2006/relationships/image" Target="../media/image54.png"/><Relationship Id="rId55" Type="http://schemas.openxmlformats.org/officeDocument/2006/relationships/image" Target="../media/image59.png"/><Relationship Id="rId76" Type="http://schemas.openxmlformats.org/officeDocument/2006/relationships/image" Target="../media/image80.png"/><Relationship Id="rId97" Type="http://schemas.openxmlformats.org/officeDocument/2006/relationships/image" Target="../media/image101.png"/><Relationship Id="rId104" Type="http://schemas.openxmlformats.org/officeDocument/2006/relationships/image" Target="../media/image108.png"/><Relationship Id="rId120" Type="http://schemas.openxmlformats.org/officeDocument/2006/relationships/image" Target="../media/image124.png"/><Relationship Id="rId125" Type="http://schemas.openxmlformats.org/officeDocument/2006/relationships/image" Target="../media/image129.png"/><Relationship Id="rId141" Type="http://schemas.openxmlformats.org/officeDocument/2006/relationships/image" Target="../media/image145.png"/><Relationship Id="rId146" Type="http://schemas.openxmlformats.org/officeDocument/2006/relationships/image" Target="../media/image150.jpeg"/><Relationship Id="rId7" Type="http://schemas.openxmlformats.org/officeDocument/2006/relationships/image" Target="../media/image11.png"/><Relationship Id="rId71" Type="http://schemas.openxmlformats.org/officeDocument/2006/relationships/image" Target="../media/image75.png"/><Relationship Id="rId92" Type="http://schemas.openxmlformats.org/officeDocument/2006/relationships/image" Target="../media/image96.png"/><Relationship Id="rId2" Type="http://schemas.openxmlformats.org/officeDocument/2006/relationships/image" Target="../media/image6.png"/><Relationship Id="rId29" Type="http://schemas.openxmlformats.org/officeDocument/2006/relationships/image" Target="../media/image33.png"/><Relationship Id="rId24" Type="http://schemas.openxmlformats.org/officeDocument/2006/relationships/image" Target="../media/image28.png"/><Relationship Id="rId40" Type="http://schemas.openxmlformats.org/officeDocument/2006/relationships/image" Target="../media/image44.png"/><Relationship Id="rId45" Type="http://schemas.openxmlformats.org/officeDocument/2006/relationships/image" Target="../media/image49.png"/><Relationship Id="rId66" Type="http://schemas.openxmlformats.org/officeDocument/2006/relationships/image" Target="../media/image70.png"/><Relationship Id="rId87" Type="http://schemas.openxmlformats.org/officeDocument/2006/relationships/image" Target="../media/image91.png"/><Relationship Id="rId110" Type="http://schemas.openxmlformats.org/officeDocument/2006/relationships/image" Target="../media/image114.png"/><Relationship Id="rId115" Type="http://schemas.openxmlformats.org/officeDocument/2006/relationships/image" Target="../media/image119.png"/><Relationship Id="rId131" Type="http://schemas.openxmlformats.org/officeDocument/2006/relationships/image" Target="../media/image135.png"/><Relationship Id="rId136" Type="http://schemas.openxmlformats.org/officeDocument/2006/relationships/image" Target="../media/image140.png"/><Relationship Id="rId61" Type="http://schemas.openxmlformats.org/officeDocument/2006/relationships/image" Target="../media/image65.png"/><Relationship Id="rId82" Type="http://schemas.openxmlformats.org/officeDocument/2006/relationships/image" Target="../media/image86.png"/><Relationship Id="rId19" Type="http://schemas.openxmlformats.org/officeDocument/2006/relationships/image" Target="../media/image23.png"/><Relationship Id="rId14" Type="http://schemas.openxmlformats.org/officeDocument/2006/relationships/image" Target="../media/image18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56" Type="http://schemas.openxmlformats.org/officeDocument/2006/relationships/image" Target="../media/image60.png"/><Relationship Id="rId77" Type="http://schemas.openxmlformats.org/officeDocument/2006/relationships/image" Target="../media/image81.png"/><Relationship Id="rId100" Type="http://schemas.openxmlformats.org/officeDocument/2006/relationships/image" Target="../media/image104.png"/><Relationship Id="rId105" Type="http://schemas.openxmlformats.org/officeDocument/2006/relationships/image" Target="../media/image109.png"/><Relationship Id="rId126" Type="http://schemas.openxmlformats.org/officeDocument/2006/relationships/image" Target="../media/image130.png"/><Relationship Id="rId147" Type="http://schemas.openxmlformats.org/officeDocument/2006/relationships/image" Target="../media/image151.jpeg"/><Relationship Id="rId8" Type="http://schemas.openxmlformats.org/officeDocument/2006/relationships/image" Target="../media/image12.png"/><Relationship Id="rId51" Type="http://schemas.openxmlformats.org/officeDocument/2006/relationships/image" Target="../media/image55.png"/><Relationship Id="rId72" Type="http://schemas.openxmlformats.org/officeDocument/2006/relationships/image" Target="../media/image76.png"/><Relationship Id="rId93" Type="http://schemas.openxmlformats.org/officeDocument/2006/relationships/image" Target="../media/image97.png"/><Relationship Id="rId98" Type="http://schemas.openxmlformats.org/officeDocument/2006/relationships/image" Target="../media/image102.png"/><Relationship Id="rId121" Type="http://schemas.openxmlformats.org/officeDocument/2006/relationships/image" Target="../media/image125.png"/><Relationship Id="rId142" Type="http://schemas.openxmlformats.org/officeDocument/2006/relationships/image" Target="../media/image1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emf"/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2214554"/>
            <a:ext cx="8143932" cy="1643075"/>
          </a:xfrm>
        </p:spPr>
        <p:txBody>
          <a:bodyPr/>
          <a:lstStyle/>
          <a:p>
            <a:pPr eaLnBrk="1" hangingPunct="1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ATELIER D’ECHANGES</a:t>
            </a:r>
            <a:br>
              <a:rPr lang="fr-FR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DEB ATAYA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57628"/>
            <a:ext cx="9144000" cy="1214446"/>
          </a:xfrm>
        </p:spPr>
        <p:txBody>
          <a:bodyPr/>
          <a:lstStyle/>
          <a:p>
            <a:pPr eaLnBrk="1" hangingPunct="1"/>
            <a:endParaRPr lang="fr-FR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LE BIOGAZ DOMESTIQUE AU SENEGAL: </a:t>
            </a:r>
          </a:p>
          <a:p>
            <a:pPr eaLnBrk="1" hangingPunct="1"/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ETAT DES LIEUX ET PERSPECTIVES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Image 1" descr="logo BIODIGESTEUR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0"/>
            <a:ext cx="111916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0" y="1052513"/>
            <a:ext cx="57759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fr-FR" b="1" dirty="0" smtClean="0"/>
          </a:p>
          <a:p>
            <a:pPr algn="ctr"/>
            <a:r>
              <a:rPr lang="fr-FR" b="1" dirty="0" smtClean="0"/>
              <a:t>Ministère </a:t>
            </a:r>
            <a:r>
              <a:rPr lang="fr-FR" b="1" dirty="0"/>
              <a:t>de </a:t>
            </a:r>
            <a:r>
              <a:rPr lang="fr-FR" b="1" dirty="0" smtClean="0"/>
              <a:t>l’Energie</a:t>
            </a:r>
          </a:p>
          <a:p>
            <a:pPr algn="ctr"/>
            <a:r>
              <a:rPr lang="fr-FR" b="1" dirty="0" smtClean="0"/>
              <a:t> et du Développement des Energies Renouvelables</a:t>
            </a:r>
          </a:p>
          <a:p>
            <a:pPr algn="ctr"/>
            <a:r>
              <a:rPr lang="fr-FR" b="1" dirty="0" smtClean="0"/>
              <a:t>-----------------------</a:t>
            </a:r>
            <a:endParaRPr lang="fr-FR" b="1" dirty="0"/>
          </a:p>
          <a:p>
            <a:pPr algn="ctr"/>
            <a:r>
              <a:rPr lang="en-US" b="1" dirty="0"/>
              <a:t>Direction </a:t>
            </a:r>
            <a:r>
              <a:rPr lang="en-US" b="1" dirty="0" smtClean="0"/>
              <a:t>des </a:t>
            </a:r>
            <a:r>
              <a:rPr lang="en-US" b="1" dirty="0" err="1" smtClean="0"/>
              <a:t>Hydrocarbures</a:t>
            </a:r>
            <a:r>
              <a:rPr lang="en-US" b="1" dirty="0" smtClean="0"/>
              <a:t> </a:t>
            </a:r>
          </a:p>
        </p:txBody>
      </p:sp>
      <p:pic>
        <p:nvPicPr>
          <p:cNvPr id="9" name="Image 8" descr="Drapeau du Sénégal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85728"/>
            <a:ext cx="150019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0" y="214290"/>
            <a:ext cx="3571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Monotype Corsiva" pitchFamily="66" charset="0"/>
              </a:rPr>
              <a:t>    République du Sénégal</a:t>
            </a:r>
          </a:p>
          <a:p>
            <a:pPr algn="ctr"/>
            <a:r>
              <a:rPr lang="fr-FR" b="1" dirty="0" smtClean="0"/>
              <a:t>-----------------------</a:t>
            </a:r>
          </a:p>
          <a:p>
            <a:pPr algn="ctr"/>
            <a:r>
              <a:rPr lang="fr-FR" b="1" dirty="0" smtClean="0">
                <a:latin typeface="Monotype Corsiva" pitchFamily="66" charset="0"/>
              </a:rPr>
              <a:t>Un peuple- Un But- Une Foi</a:t>
            </a:r>
            <a:endParaRPr lang="fr-FR" b="1" dirty="0">
              <a:latin typeface="Monotype Corsiva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14282" y="5286388"/>
            <a:ext cx="8929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Times New Roman" pitchFamily="18" charset="0"/>
                <a:cs typeface="Times New Roman" pitchFamily="18" charset="0"/>
              </a:rPr>
              <a:t>Par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Matar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SYLLA, Coordonnateur du PNB-SN</a:t>
            </a:r>
          </a:p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fr-FR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matarwa1@yahoo.fr</a:t>
            </a:r>
            <a:endParaRPr lang="fr-FR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Date: le 17 septembre 2014			 Lieu: Siège AVSF</a:t>
            </a:r>
            <a:endParaRPr lang="fr-FR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POTENTIALITES DE DEVELOPPEMENT DU BIOGAZ DOMESTIQUE AU SENEGAL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EFFECTIFS MENAGES AGRICOLES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500034" y="15716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" y="1407950"/>
          <a:ext cx="5143505" cy="5439353"/>
        </p:xfrm>
        <a:graphic>
          <a:graphicData uri="http://schemas.openxmlformats.org/drawingml/2006/table">
            <a:tbl>
              <a:tblPr/>
              <a:tblGrid>
                <a:gridCol w="1321929"/>
                <a:gridCol w="1189736"/>
                <a:gridCol w="1189736"/>
                <a:gridCol w="721052"/>
                <a:gridCol w="721052"/>
              </a:tblGrid>
              <a:tr h="183495">
                <a:tc gridSpan="5">
                  <a:txBody>
                    <a:bodyPr/>
                    <a:lstStyle/>
                    <a:p>
                      <a:endParaRPr lang="fr-FR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30" marR="391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8242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REGION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/>
                          <a:ea typeface="Times New Roman"/>
                          <a:cs typeface="Times New Roman"/>
                        </a:rPr>
                        <a:t>Y - a- t- il au moins un membre du ménage qui pratique une activité agricole au sens </a:t>
                      </a:r>
                      <a:r>
                        <a:rPr lang="fr-FR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large (SOURCE</a:t>
                      </a:r>
                      <a:r>
                        <a:rPr lang="fr-FR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RPGHAE 2013)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Ensemble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% de ménages agricoles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Non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Oui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849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DAKAR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402 587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63 600</a:t>
                      </a:r>
                      <a:endParaRPr lang="fr-FR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466 187</a:t>
                      </a:r>
                      <a:endParaRPr lang="fr-FR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13,6</a:t>
                      </a:r>
                      <a:endParaRPr lang="fr-FR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ZIGUINCHOR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29 711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42 541</a:t>
                      </a:r>
                      <a:endParaRPr lang="fr-FR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72 252</a:t>
                      </a:r>
                      <a:endParaRPr lang="fr-FR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58,9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9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DIOURBEL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84 148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63 919</a:t>
                      </a:r>
                      <a:endParaRPr lang="fr-FR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148 067</a:t>
                      </a:r>
                      <a:endParaRPr lang="fr-FR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43,2</a:t>
                      </a:r>
                      <a:endParaRPr lang="fr-FR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9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SAINT-LOUIS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34 215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71 001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105 216</a:t>
                      </a:r>
                      <a:endParaRPr lang="fr-FR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67,5</a:t>
                      </a:r>
                      <a:endParaRPr lang="fr-FR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8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TAMBACOUNDA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19 498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47 483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66 981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70,9</a:t>
                      </a:r>
                      <a:endParaRPr lang="fr-FR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KAOLACK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32 757</a:t>
                      </a:r>
                      <a:endParaRPr lang="fr-FR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58 131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90 888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fr-FR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9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THIES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89 486</a:t>
                      </a:r>
                      <a:endParaRPr lang="fr-FR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96 602</a:t>
                      </a:r>
                      <a:endParaRPr lang="fr-FR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186 088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51,9</a:t>
                      </a:r>
                      <a:endParaRPr lang="fr-FR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LOUGA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20 854</a:t>
                      </a:r>
                      <a:endParaRPr lang="fr-FR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72 031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92 885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77,5</a:t>
                      </a:r>
                      <a:endParaRPr lang="fr-FR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FATICK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11 847</a:t>
                      </a:r>
                      <a:endParaRPr lang="fr-FR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57 568</a:t>
                      </a:r>
                      <a:endParaRPr lang="fr-FR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69 415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82,9</a:t>
                      </a:r>
                      <a:endParaRPr lang="fr-FR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KOLDA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16 780</a:t>
                      </a:r>
                      <a:endParaRPr lang="fr-FR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51 097</a:t>
                      </a:r>
                      <a:endParaRPr lang="fr-FR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67 877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75,3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MATAM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9 098</a:t>
                      </a:r>
                      <a:endParaRPr lang="fr-FR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42 686</a:t>
                      </a:r>
                      <a:endParaRPr lang="fr-FR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51 784</a:t>
                      </a:r>
                      <a:endParaRPr lang="fr-FR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82,4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KAFFRINE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7 891</a:t>
                      </a:r>
                      <a:endParaRPr lang="fr-FR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43 917</a:t>
                      </a:r>
                      <a:endParaRPr lang="fr-FR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51 808</a:t>
                      </a:r>
                      <a:endParaRPr lang="fr-FR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84,8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KEDOUGOU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5 688</a:t>
                      </a:r>
                      <a:endParaRPr lang="fr-FR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12 664</a:t>
                      </a:r>
                      <a:endParaRPr lang="fr-FR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18 352</a:t>
                      </a:r>
                      <a:endParaRPr lang="fr-FR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SEDHIOU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6 905</a:t>
                      </a:r>
                      <a:endParaRPr lang="fr-FR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32 319</a:t>
                      </a:r>
                      <a:endParaRPr lang="fr-FR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39 224</a:t>
                      </a:r>
                      <a:endParaRPr lang="fr-FR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82,4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8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SENEGAL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771 465</a:t>
                      </a:r>
                      <a:endParaRPr lang="fr-FR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755 559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1 527 024</a:t>
                      </a:r>
                      <a:endParaRPr lang="fr-FR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49,5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30" marR="39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5214942" y="1500174"/>
          <a:ext cx="3683000" cy="5184894"/>
        </p:xfrm>
        <a:graphic>
          <a:graphicData uri="http://schemas.openxmlformats.org/drawingml/2006/table">
            <a:tbl>
              <a:tblPr/>
              <a:tblGrid>
                <a:gridCol w="1397000"/>
                <a:gridCol w="909320"/>
                <a:gridCol w="676275"/>
                <a:gridCol w="700405"/>
              </a:tblGrid>
              <a:tr h="3792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fr-FR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(SOURCE</a:t>
                      </a:r>
                      <a:r>
                        <a:rPr lang="fr-FR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RPGHAE 2013)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Times New Roman"/>
                          <a:ea typeface="Calibri"/>
                          <a:cs typeface="Times New Roman"/>
                        </a:rPr>
                        <a:t>TAILLE</a:t>
                      </a:r>
                      <a:r>
                        <a:rPr lang="en-GB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MOYENNE DES MENAGES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7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Times New Roman"/>
                          <a:ea typeface="Calibri"/>
                          <a:cs typeface="Times New Roman"/>
                        </a:rPr>
                        <a:t>REGION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URBAIN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RURAL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MOY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DAKAR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fr-FR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fr-FR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fr-FR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ZIGUINCHOR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fr-FR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fr-FR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fr-FR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DIOURBEL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fr-FR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fr-FR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fr-FR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SAINT</a:t>
                      </a:r>
                      <a:r>
                        <a:rPr lang="en-GB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LOUIS</a:t>
                      </a:r>
                      <a:r>
                        <a:rPr lang="en-GB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fr-FR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fr-FR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fr-FR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TAMBACOUNDA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fr-FR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fr-FR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fr-FR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KAOLACK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fr-FR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fr-FR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fr-FR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THIES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fr-FR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fr-FR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fr-FR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LOUGA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fr-FR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fr-FR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fr-FR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FATICK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fr-FR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fr-FR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fr-FR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KOLDA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fr-FR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fr-FR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fr-FR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MATAM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fr-FR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fr-FR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fr-FR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KAFFRINE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fr-FR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fr-FR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fr-FR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KEDOUGOU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fr-FR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fr-FR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fr-FR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SEDHIOU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fr-FR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fr-FR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fr-F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POTENTIALITES DE DEVELOPPEMENT DU BIOGAZ DOMESTIQUE AU SENEGAL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EFFECTIFS MENAGES ELEVEURS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9938" name="Graphiqu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785818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86116" y="6215082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Times New Roman"/>
                <a:ea typeface="Times New Roman"/>
                <a:cs typeface="Times New Roman"/>
              </a:rPr>
              <a:t>(SOURCE RPGHAE 2013)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POTENTIALITES DE DEVELOPPEMENT DU BIOGAZ DOMESTIQUE AU SENEGAL 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EFFECTIFS DU CHEPTEL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4429124" y="1714488"/>
          <a:ext cx="4429125" cy="4157472"/>
        </p:xfrm>
        <a:graphic>
          <a:graphicData uri="http://schemas.openxmlformats.org/drawingml/2006/table">
            <a:tbl>
              <a:tblPr/>
              <a:tblGrid>
                <a:gridCol w="1267499"/>
                <a:gridCol w="854494"/>
                <a:gridCol w="1039633"/>
                <a:gridCol w="1267499"/>
              </a:tblGrid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Régions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Ménages éleveurs au sens strict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Bovins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Nombre moy Bovins/ ménage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DAKAR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39 368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22 048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DIOURBEL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40 205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167 610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SAINT LOUIS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42 246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310 747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KEDOUGOU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6 281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52 783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TAMBACOUNDA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22 792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730 533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KAOLACK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33 949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126 533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KAFFRINE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23 979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174 154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THIES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54 484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189 648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LOUGA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48 837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414 767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FATICK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39 549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257 601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KOLDA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29 227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466 489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MATAM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28 130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190 526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ZIGUINCHOR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26 461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103 283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SEDHIOU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18 454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172 276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SENEGAL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453 961</a:t>
                      </a:r>
                      <a:endParaRPr lang="fr-F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3 378 995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62" name="Graphiqu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4325933" cy="225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Graphiqu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00505"/>
            <a:ext cx="4357718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5698" y="6072206"/>
            <a:ext cx="4568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Times New Roman"/>
                <a:ea typeface="Times New Roman"/>
                <a:cs typeface="Times New Roman"/>
              </a:rPr>
              <a:t>SOURCES: RPGHAE (2013) et DIREL (2012)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POTENTIALITES DE DEVELOPPEMENT DU BIOGAZ DOMESTIQUE AU SENEGAL 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ACTIVITES AGRICOLES</a:t>
            </a:r>
            <a:endParaRPr lang="fr-FR" sz="2400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714348" y="4286256"/>
          <a:ext cx="7858180" cy="2071702"/>
        </p:xfrm>
        <a:graphic>
          <a:graphicData uri="http://schemas.openxmlformats.org/drawingml/2006/table">
            <a:tbl>
              <a:tblPr/>
              <a:tblGrid>
                <a:gridCol w="1169297"/>
                <a:gridCol w="1995978"/>
                <a:gridCol w="1898536"/>
                <a:gridCol w="1367323"/>
                <a:gridCol w="1427046"/>
              </a:tblGrid>
              <a:tr h="776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% des ménages </a:t>
                      </a:r>
                      <a:r>
                        <a:rPr lang="en-GB" sz="1200" dirty="0" err="1">
                          <a:latin typeface="Times New Roman"/>
                          <a:ea typeface="Times New Roman"/>
                          <a:cs typeface="Times New Roman"/>
                        </a:rPr>
                        <a:t>agricoles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Times New Roman"/>
                          <a:cs typeface="Times New Roman"/>
                        </a:rPr>
                        <a:t>Culture irriguées hors cultures maraichères (exemple : riz)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cultures maraichères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Times New Roman"/>
                          <a:cs typeface="Times New Roman"/>
                        </a:rPr>
                        <a:t>culture de décrues (exemple : riz)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Arboriculture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30 à 20%  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Saint Louis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Sédhiou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Matam, Saint Louis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Ziguinchor, Sédhiou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20 </a:t>
                      </a:r>
                      <a:r>
                        <a:rPr lang="en-GB" sz="1200" dirty="0" err="1">
                          <a:latin typeface="Times New Roman"/>
                          <a:ea typeface="Times New Roman"/>
                          <a:cs typeface="Times New Roman"/>
                        </a:rPr>
                        <a:t>à</a:t>
                      </a: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 10% 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Matam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latin typeface="Times New Roman"/>
                          <a:ea typeface="Times New Roman"/>
                          <a:cs typeface="Times New Roman"/>
                        </a:rPr>
                        <a:t>Ziguinchor</a:t>
                      </a: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200" dirty="0" err="1">
                          <a:latin typeface="Times New Roman"/>
                          <a:ea typeface="Times New Roman"/>
                          <a:cs typeface="Times New Roman"/>
                        </a:rPr>
                        <a:t>Kédougou</a:t>
                      </a: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, Saint Louis, </a:t>
                      </a:r>
                      <a:r>
                        <a:rPr lang="en-GB" sz="1200" dirty="0" err="1">
                          <a:latin typeface="Times New Roman"/>
                          <a:ea typeface="Times New Roman"/>
                          <a:cs typeface="Times New Roman"/>
                        </a:rPr>
                        <a:t>Thiès</a:t>
                      </a: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, Fatick, </a:t>
                      </a:r>
                      <a:r>
                        <a:rPr lang="en-GB" sz="1200" dirty="0" err="1">
                          <a:latin typeface="Times New Roman"/>
                          <a:ea typeface="Times New Roman"/>
                          <a:cs typeface="Times New Roman"/>
                        </a:rPr>
                        <a:t>Kolda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1986" name="Image 4"/>
          <p:cNvPicPr>
            <a:picLocks noChangeAspect="1" noChangeArrowheads="1"/>
          </p:cNvPicPr>
          <p:nvPr/>
        </p:nvPicPr>
        <p:blipFill>
          <a:blip r:embed="rId2"/>
          <a:srcRect t="9036"/>
          <a:stretch>
            <a:fillRect/>
          </a:stretch>
        </p:blipFill>
        <p:spPr bwMode="auto">
          <a:xfrm>
            <a:off x="571472" y="1714489"/>
            <a:ext cx="449262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Graphiqu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643050"/>
            <a:ext cx="378621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000496" y="6488668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Times New Roman"/>
                <a:ea typeface="Times New Roman"/>
                <a:cs typeface="Times New Roman"/>
              </a:rPr>
              <a:t>(SOURCE RPGHAE 2013)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REALISATIONS DU PNB-SN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r-FR" dirty="0" smtClean="0"/>
              <a:t>642 ménages agricoles disposent de biodigesteurs (Avril 2014)</a:t>
            </a:r>
            <a:endParaRPr lang="fr-FR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/>
        </p:nvGraphicFramePr>
        <p:xfrm>
          <a:off x="428596" y="2643182"/>
          <a:ext cx="8215370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EFFETS DE LA DISSEMINATION DU BIOGAZ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Bilan Energétique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" y="1600200"/>
          <a:ext cx="9143999" cy="2621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5851"/>
                <a:gridCol w="1056825"/>
                <a:gridCol w="1113302"/>
                <a:gridCol w="1368005"/>
                <a:gridCol w="2160008"/>
                <a:gridCol w="21600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TYPE DE SUBSTRAT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Quantité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Volume de biogaz spécifique produit litres/kg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Potentiel énergétique</a:t>
                      </a:r>
                      <a:r>
                        <a:rPr lang="fr-FR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en </a:t>
                      </a:r>
                      <a:r>
                        <a:rPr lang="fr-FR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kwh</a:t>
                      </a:r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pour  une unité de matière digérée (à 55% de méthane)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Volume</a:t>
                      </a:r>
                      <a:r>
                        <a:rPr lang="fr-FR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minimal en m3 de biogaz produit par un biodigesteur de 10 m3</a:t>
                      </a:r>
                      <a:endParaRPr lang="fr-FR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Energie journalière de cuisson fournie à un ménage de 10 personnes ( en </a:t>
                      </a:r>
                      <a:r>
                        <a:rPr lang="fr-FR" sz="16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kwh</a:t>
                      </a:r>
                      <a:r>
                        <a:rPr lang="fr-FR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</a:tr>
              <a:tr h="403872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Bouse</a:t>
                      </a:r>
                      <a:r>
                        <a:rPr lang="fr-FR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 vache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kg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0,24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user\Documents\PNB2010-2013\conception\effluent Bassirou\Bassirou SARR\PNB\Divers\Documents techniques\Document de sui évaluation\Fiche vulgarisation\photo\photos tehnique stockage bouse\PC120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357694"/>
            <a:ext cx="3039013" cy="2279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868346"/>
          </a:xfrm>
        </p:spPr>
        <p:txBody>
          <a:bodyPr/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EFFETS DE LA DISSEMINATION  BIOGAZ AU COURS DE LA PHASE PILOTE</a:t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NOMBRE DE BIODIGESTEURS CONSTRUITS: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587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214282" y="1714488"/>
          <a:ext cx="8472519" cy="4873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4173"/>
                <a:gridCol w="2824173"/>
                <a:gridCol w="2824173"/>
              </a:tblGrid>
              <a:tr h="1071571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COMBUSTIBLES</a:t>
                      </a:r>
                      <a:r>
                        <a:rPr lang="fr-FR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DOMESTIQUES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VOLUME</a:t>
                      </a:r>
                      <a:r>
                        <a:rPr lang="fr-FR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 BIOGAZ CONSOMMEE ESTIMEE (taux de fonctionnement de 80%)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VALEUR EQUIVALENTE AUTRES COMBUSTIBLES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99288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BIOGAZ (m3)</a:t>
                      </a:r>
                    </a:p>
                    <a:p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NB:</a:t>
                      </a:r>
                      <a:r>
                        <a:rPr lang="fr-FR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65% de méthane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530 556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9288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CHARBON</a:t>
                      </a:r>
                      <a:r>
                        <a:rPr lang="fr-F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 BOIS (TONNE)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1 592</a:t>
                      </a:r>
                    </a:p>
                  </a:txBody>
                  <a:tcPr anchor="ctr"/>
                </a:tc>
              </a:tr>
              <a:tr h="998983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BOIS DE CHAUFFE (TONNE)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2 653</a:t>
                      </a:r>
                    </a:p>
                    <a:p>
                      <a:pPr algn="ctr"/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05143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GAZ BUTANE (TONNE)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212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98983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NOMBRE</a:t>
                      </a:r>
                      <a:r>
                        <a:rPr lang="fr-F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 PERSONNES AYANT ACCES AU BIOGAZ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5 312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r>
              <a:rPr lang="fr-FR" dirty="0" smtClean="0"/>
              <a:t>EFFETS /RESULTATS </a:t>
            </a:r>
            <a:br>
              <a:rPr lang="fr-FR" dirty="0" smtClean="0"/>
            </a:br>
            <a:r>
              <a:rPr lang="fr-FR" sz="3200" dirty="0" smtClean="0"/>
              <a:t>Amélioration de la production agricole</a:t>
            </a:r>
            <a:endParaRPr lang="fr-FR" sz="3200" dirty="0"/>
          </a:p>
        </p:txBody>
      </p:sp>
      <p:graphicFrame>
        <p:nvGraphicFramePr>
          <p:cNvPr id="5" name="Graphique 4"/>
          <p:cNvGraphicFramePr/>
          <p:nvPr/>
        </p:nvGraphicFramePr>
        <p:xfrm>
          <a:off x="357158" y="1500174"/>
          <a:ext cx="8429684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CONTRAINTES et/ou LIMITES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643602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Coût du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biodigesteur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encore élevé/ ménages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Système agropastoral au Sénégal à améliorer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Mécanisme de crédit inadapté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Marché des accessoires non développé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Limites dans le fonctionnement et l’organisation des regroupements des producteurs cibles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Capacités techniques limitées et faible niveau d’implication du secteur privé 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Faible collaboration avec la recherche dans certains secteurs (accessoires, substrats, agriculture, élevage)</a:t>
            </a:r>
          </a:p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Coût du biodigesteur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571470" y="1428736"/>
          <a:ext cx="8286809" cy="4929222"/>
        </p:xfrm>
        <a:graphic>
          <a:graphicData uri="http://schemas.openxmlformats.org/drawingml/2006/table">
            <a:tbl>
              <a:tblPr/>
              <a:tblGrid>
                <a:gridCol w="2382734"/>
                <a:gridCol w="932670"/>
                <a:gridCol w="1048403"/>
                <a:gridCol w="995643"/>
                <a:gridCol w="1034788"/>
                <a:gridCol w="987132"/>
                <a:gridCol w="905439"/>
              </a:tblGrid>
              <a:tr h="644844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fr-FR" sz="2000" b="1" i="0" u="sng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PLAN DE FINANCEMENT DES BIODIGESTEURS AVEC SUBVENTION A HAUTEUR DE 80</a:t>
                      </a:r>
                      <a:r>
                        <a:rPr lang="fr-FR" sz="2000" b="1" i="0" u="sng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EN</a:t>
                      </a:r>
                      <a:r>
                        <a:rPr lang="fr-FR" sz="2000" b="1" i="0" u="sng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2014</a:t>
                      </a:r>
                      <a:endParaRPr lang="fr-FR" sz="2000" b="1" i="0" u="sng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57" marR="3757" marT="3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2070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 </a:t>
                      </a:r>
                    </a:p>
                  </a:txBody>
                  <a:tcPr marL="3757" marR="3757" marT="3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8m3</a:t>
                      </a:r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57" marR="3757" marT="3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m3</a:t>
                      </a:r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57" marR="3757" marT="3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m3</a:t>
                      </a:r>
                    </a:p>
                  </a:txBody>
                  <a:tcPr marL="3757" marR="3757" marT="3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14m3</a:t>
                      </a:r>
                    </a:p>
                  </a:txBody>
                  <a:tcPr marL="3757" marR="3757" marT="3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16m3</a:t>
                      </a:r>
                    </a:p>
                  </a:txBody>
                  <a:tcPr marL="3757" marR="3757" marT="3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18m3</a:t>
                      </a:r>
                    </a:p>
                  </a:txBody>
                  <a:tcPr marL="3757" marR="3757" marT="3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56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Prix de vente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57" marR="3757" marT="3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449 773</a:t>
                      </a:r>
                    </a:p>
                  </a:txBody>
                  <a:tcPr marL="3757" marR="3757" marT="3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512 884</a:t>
                      </a:r>
                    </a:p>
                  </a:txBody>
                  <a:tcPr marL="3757" marR="3757" marT="3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588 883</a:t>
                      </a:r>
                    </a:p>
                  </a:txBody>
                  <a:tcPr marL="3757" marR="3757" marT="3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643 278</a:t>
                      </a:r>
                    </a:p>
                  </a:txBody>
                  <a:tcPr marL="3757" marR="3757" marT="3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694 406</a:t>
                      </a:r>
                    </a:p>
                  </a:txBody>
                  <a:tcPr marL="3757" marR="3757" marT="3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728 973</a:t>
                      </a:r>
                    </a:p>
                  </a:txBody>
                  <a:tcPr marL="3757" marR="3757" marT="3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70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Subvention de l'État</a:t>
                      </a:r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57" marR="3757" marT="3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364 386</a:t>
                      </a:r>
                    </a:p>
                  </a:txBody>
                  <a:tcPr marL="3757" marR="3757" marT="3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410 307</a:t>
                      </a:r>
                    </a:p>
                  </a:txBody>
                  <a:tcPr marL="3757" marR="3757" marT="3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471 106</a:t>
                      </a:r>
                    </a:p>
                  </a:txBody>
                  <a:tcPr marL="3757" marR="3757" marT="3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514 622</a:t>
                      </a:r>
                    </a:p>
                  </a:txBody>
                  <a:tcPr marL="3757" marR="3757" marT="3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555 525</a:t>
                      </a:r>
                    </a:p>
                  </a:txBody>
                  <a:tcPr marL="3757" marR="3757" marT="3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583 178</a:t>
                      </a:r>
                    </a:p>
                  </a:txBody>
                  <a:tcPr marL="3757" marR="3757" marT="3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70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Subventions</a:t>
                      </a:r>
                    </a:p>
                  </a:txBody>
                  <a:tcPr marL="3757" marR="3757" marT="3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81%</a:t>
                      </a:r>
                    </a:p>
                  </a:txBody>
                  <a:tcPr marL="3757" marR="3757" marT="3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</a:p>
                  </a:txBody>
                  <a:tcPr marL="3757" marR="3757" marT="3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</a:p>
                  </a:txBody>
                  <a:tcPr marL="3757" marR="3757" marT="3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</a:p>
                  </a:txBody>
                  <a:tcPr marL="3757" marR="3757" marT="3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</a:p>
                  </a:txBody>
                  <a:tcPr marL="3757" marR="3757" marT="3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</a:p>
                  </a:txBody>
                  <a:tcPr marL="3757" marR="3757" marT="3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566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757" marR="3757" marT="3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757" marR="3757" marT="3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757" marR="3757" marT="3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757" marR="3757" marT="3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757" marR="3757" marT="3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757" marR="3757" marT="3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757" marR="3757" marT="3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1131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Apport en Nature du Bénéficiaire</a:t>
                      </a:r>
                    </a:p>
                  </a:txBody>
                  <a:tcPr marL="3757" marR="3757" marT="3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85 386</a:t>
                      </a:r>
                    </a:p>
                  </a:txBody>
                  <a:tcPr marL="3757" marR="3757" marT="3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107 266</a:t>
                      </a:r>
                    </a:p>
                  </a:txBody>
                  <a:tcPr marL="3757" marR="3757" marT="3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118 043</a:t>
                      </a:r>
                    </a:p>
                  </a:txBody>
                  <a:tcPr marL="3757" marR="3757" marT="3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137 155</a:t>
                      </a:r>
                    </a:p>
                  </a:txBody>
                  <a:tcPr marL="3757" marR="3757" marT="3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147 290</a:t>
                      </a:r>
                    </a:p>
                  </a:txBody>
                  <a:tcPr marL="3757" marR="3757" marT="3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154 480</a:t>
                      </a:r>
                    </a:p>
                  </a:txBody>
                  <a:tcPr marL="3757" marR="3757" marT="3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/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CONTEXTE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OBJECTIFS DU PNB-SN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PRESENTATION SUCCINCTE DE LA TECHNOLOGIE 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ETAT DES LIEUX</a:t>
            </a:r>
          </a:p>
          <a:p>
            <a:pPr lvl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POTENTIALITES DE DEVELOPPEMENT DU BIOGAZ DOMESTIQUE</a:t>
            </a:r>
          </a:p>
          <a:p>
            <a:pPr lvl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REALISATIONS AU COURS DE LA PHASE PILOTE</a:t>
            </a:r>
          </a:p>
          <a:p>
            <a:pPr lvl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EFFETS SUR LES POPULATIONS CIBLES</a:t>
            </a:r>
          </a:p>
          <a:p>
            <a:pPr lvl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CONTRAINTES 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PERSPECTIVES</a:t>
            </a:r>
          </a:p>
          <a:p>
            <a:pPr lvl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OBJECTIFS ET STRATEGIES DE LA PHASE DE DISSEMINATION </a:t>
            </a:r>
          </a:p>
          <a:p>
            <a:pPr lvl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EFFETS ATTENDUS</a:t>
            </a:r>
          </a:p>
          <a:p>
            <a:pPr lvl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SOLUTIONS PROPOSEES DE LEVEE DES CONTRAINTES</a:t>
            </a:r>
          </a:p>
          <a:p>
            <a:pPr lvl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ILLUSTRATTIONS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OBJECTIFS DE LA PHASE DE DISSEMINATION 2015-2019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3010" name="Graphique 1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35824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71802" y="6286520"/>
            <a:ext cx="5205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Times New Roman"/>
                <a:cs typeface="Times New Roman"/>
              </a:rPr>
              <a:t>FINANCEMENT: ETAT ET UNION EUROPEENE </a:t>
            </a:r>
            <a:endParaRPr lang="fr-F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OBJECTIFS DE LA PHASE DE DISSEMINATION 2015-2019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571471" y="1600198"/>
          <a:ext cx="8286809" cy="4673648"/>
        </p:xfrm>
        <a:graphic>
          <a:graphicData uri="http://schemas.openxmlformats.org/drawingml/2006/table">
            <a:tbl>
              <a:tblPr/>
              <a:tblGrid>
                <a:gridCol w="1514460"/>
                <a:gridCol w="1426116"/>
                <a:gridCol w="1339713"/>
                <a:gridCol w="1443591"/>
                <a:gridCol w="1378545"/>
                <a:gridCol w="1184384"/>
              </a:tblGrid>
              <a:tr h="861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Région</a:t>
                      </a:r>
                      <a:endParaRPr lang="fr-FR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Potentiel du cheptel</a:t>
                      </a:r>
                      <a:endParaRPr lang="fr-FR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Type d’agriculture</a:t>
                      </a:r>
                      <a:endParaRPr lang="fr-FR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Nombre de Ménages éleveurs</a:t>
                      </a:r>
                      <a:endParaRPr lang="fr-FR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Nombre de Ménages disposant de biodigesteurs </a:t>
                      </a:r>
                      <a:endParaRPr lang="fr-FR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Taux de pénétration estimé après la mise en œuvre </a:t>
                      </a:r>
                      <a:endParaRPr lang="fr-FR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Tambacounda</a:t>
                      </a:r>
                      <a:r>
                        <a:rPr lang="en-GB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endParaRPr lang="fr-FR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Elevé</a:t>
                      </a:r>
                      <a:endParaRPr lang="fr-FR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Agriculture </a:t>
                      </a:r>
                      <a:r>
                        <a:rPr lang="en-GB" sz="9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pluviale</a:t>
                      </a:r>
                      <a:endParaRPr lang="fr-FR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22 792</a:t>
                      </a:r>
                      <a:endParaRPr lang="fr-FR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778</a:t>
                      </a:r>
                      <a:endParaRPr lang="fr-FR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4%</a:t>
                      </a:r>
                      <a:endParaRPr lang="fr-FR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Kolda</a:t>
                      </a:r>
                      <a:endParaRPr lang="fr-FR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Elevé</a:t>
                      </a:r>
                      <a:endParaRPr lang="fr-FR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Agriculture </a:t>
                      </a:r>
                      <a:r>
                        <a:rPr lang="en-GB" sz="9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diversifiée</a:t>
                      </a:r>
                      <a:endParaRPr lang="fr-FR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29 227</a:t>
                      </a:r>
                      <a:endParaRPr lang="fr-FR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2 000</a:t>
                      </a:r>
                      <a:endParaRPr lang="fr-FR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7%</a:t>
                      </a:r>
                      <a:endParaRPr lang="fr-FR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Louga</a:t>
                      </a:r>
                      <a:endParaRPr lang="fr-FR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Moyen</a:t>
                      </a:r>
                      <a:endParaRPr lang="fr-FR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Agriculture pluviale</a:t>
                      </a:r>
                      <a:endParaRPr lang="fr-FR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48 837</a:t>
                      </a:r>
                      <a:endParaRPr lang="fr-FR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778</a:t>
                      </a:r>
                      <a:endParaRPr lang="fr-FR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2%</a:t>
                      </a:r>
                      <a:endParaRPr lang="fr-FR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Saint Louis</a:t>
                      </a:r>
                      <a:endParaRPr lang="fr-FR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Moyen</a:t>
                      </a:r>
                      <a:endParaRPr lang="fr-FR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Agriculture diversifiée</a:t>
                      </a:r>
                      <a:endParaRPr lang="fr-FR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42 246</a:t>
                      </a:r>
                      <a:endParaRPr lang="fr-FR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778</a:t>
                      </a:r>
                      <a:endParaRPr lang="fr-FR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2%</a:t>
                      </a:r>
                      <a:endParaRPr lang="fr-FR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Fatick</a:t>
                      </a:r>
                      <a:endParaRPr lang="fr-FR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Moyen</a:t>
                      </a:r>
                      <a:endParaRPr lang="fr-FR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Agriculture diversifiée</a:t>
                      </a:r>
                      <a:endParaRPr lang="fr-FR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39 549</a:t>
                      </a:r>
                      <a:endParaRPr lang="fr-FR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778</a:t>
                      </a:r>
                      <a:endParaRPr lang="fr-FR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2%</a:t>
                      </a:r>
                      <a:endParaRPr lang="fr-FR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Matam</a:t>
                      </a:r>
                      <a:endParaRPr lang="fr-FR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Moyen</a:t>
                      </a:r>
                      <a:endParaRPr lang="fr-FR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Agriculture diversifiée</a:t>
                      </a:r>
                      <a:endParaRPr lang="fr-FR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28 130</a:t>
                      </a:r>
                      <a:endParaRPr lang="fr-FR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778</a:t>
                      </a:r>
                      <a:endParaRPr lang="fr-FR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3%</a:t>
                      </a:r>
                      <a:endParaRPr lang="fr-FR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Thiès</a:t>
                      </a:r>
                      <a:endParaRPr lang="fr-FR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Moyen</a:t>
                      </a:r>
                      <a:endParaRPr lang="fr-FR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Agriculture diversifiée</a:t>
                      </a:r>
                      <a:endParaRPr lang="fr-FR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54 484</a:t>
                      </a:r>
                      <a:endParaRPr lang="fr-FR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778</a:t>
                      </a:r>
                      <a:endParaRPr lang="fr-FR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2%</a:t>
                      </a:r>
                      <a:endParaRPr lang="fr-FR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Kaffrine</a:t>
                      </a:r>
                      <a:endParaRPr lang="fr-FR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Moyen</a:t>
                      </a:r>
                      <a:endParaRPr lang="fr-FR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Agriculture pluviale</a:t>
                      </a:r>
                      <a:endParaRPr lang="fr-FR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23 979</a:t>
                      </a:r>
                      <a:endParaRPr lang="fr-FR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778</a:t>
                      </a:r>
                      <a:endParaRPr lang="fr-FR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4%</a:t>
                      </a:r>
                      <a:endParaRPr lang="fr-FR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Sédhiou,</a:t>
                      </a:r>
                      <a:endParaRPr lang="fr-FR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Moyen</a:t>
                      </a:r>
                      <a:endParaRPr lang="fr-FR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Agriculture diversifiée</a:t>
                      </a:r>
                      <a:endParaRPr lang="fr-FR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18 454</a:t>
                      </a:r>
                      <a:endParaRPr lang="fr-FR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776</a:t>
                      </a:r>
                      <a:endParaRPr lang="fr-FR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5%</a:t>
                      </a:r>
                      <a:endParaRPr lang="fr-FR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Diourbel</a:t>
                      </a:r>
                      <a:endParaRPr lang="fr-FR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Moyen</a:t>
                      </a:r>
                      <a:endParaRPr lang="fr-FR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Agriculture pluviale</a:t>
                      </a:r>
                      <a:endParaRPr lang="fr-FR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40 205</a:t>
                      </a:r>
                      <a:endParaRPr lang="fr-FR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778</a:t>
                      </a:r>
                      <a:endParaRPr lang="fr-FR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2%</a:t>
                      </a:r>
                      <a:endParaRPr lang="fr-FR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Kaolack</a:t>
                      </a:r>
                      <a:r>
                        <a:rPr lang="en-GB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endParaRPr lang="fr-FR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Faible</a:t>
                      </a:r>
                      <a:endParaRPr lang="fr-FR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Agriculture pluviale</a:t>
                      </a:r>
                      <a:endParaRPr lang="fr-FR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33 949</a:t>
                      </a:r>
                      <a:endParaRPr lang="fr-FR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</a:t>
                      </a:r>
                      <a:endParaRPr lang="fr-FR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1%</a:t>
                      </a:r>
                      <a:endParaRPr lang="fr-FR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Ziguinchor</a:t>
                      </a:r>
                      <a:endParaRPr lang="fr-FR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Faible</a:t>
                      </a:r>
                      <a:endParaRPr lang="fr-FR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Agriculture diversifiée</a:t>
                      </a:r>
                      <a:endParaRPr lang="fr-FR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26 461</a:t>
                      </a:r>
                      <a:endParaRPr lang="fr-FR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</a:t>
                      </a:r>
                      <a:endParaRPr lang="fr-FR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1%</a:t>
                      </a:r>
                      <a:endParaRPr lang="fr-FR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Kédougou</a:t>
                      </a:r>
                      <a:endParaRPr lang="fr-FR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Faible</a:t>
                      </a:r>
                      <a:endParaRPr lang="fr-FR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Agriculture diversifiée</a:t>
                      </a:r>
                      <a:endParaRPr lang="fr-FR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6 281</a:t>
                      </a:r>
                      <a:endParaRPr lang="fr-FR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</a:t>
                      </a:r>
                      <a:endParaRPr lang="fr-FR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4%</a:t>
                      </a:r>
                      <a:endParaRPr lang="fr-FR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Dakar</a:t>
                      </a:r>
                      <a:endParaRPr lang="fr-FR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Faible</a:t>
                      </a:r>
                      <a:endParaRPr lang="fr-FR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Agriculture pluviale</a:t>
                      </a:r>
                      <a:endParaRPr lang="fr-FR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39 368</a:t>
                      </a:r>
                      <a:endParaRPr lang="fr-FR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</a:t>
                      </a:r>
                      <a:endParaRPr lang="fr-FR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1%</a:t>
                      </a:r>
                      <a:endParaRPr lang="fr-FR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434">
                <a:tc>
                  <a:txBody>
                    <a:bodyPr/>
                    <a:lstStyle/>
                    <a:p>
                      <a:endParaRPr lang="fr-FR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SENEGAL</a:t>
                      </a:r>
                      <a:endParaRPr lang="fr-FR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453 961</a:t>
                      </a:r>
                      <a:endParaRPr lang="fr-FR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10 000</a:t>
                      </a:r>
                      <a:endParaRPr lang="fr-FR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3%</a:t>
                      </a:r>
                      <a:endParaRPr lang="fr-FR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018" marR="2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STRATEGIES</a:t>
            </a:r>
            <a:endParaRPr lang="fr-FR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idx="1"/>
          </p:nvPr>
        </p:nvGraphicFramePr>
        <p:xfrm>
          <a:off x="285720" y="1428736"/>
          <a:ext cx="8215370" cy="5143536"/>
        </p:xfrm>
        <a:graphic>
          <a:graphicData uri="http://schemas.openxmlformats.org/presentationml/2006/ole">
            <p:oleObj spid="_x0000_s2050" name="Document" r:id="rId3" imgW="7231975" imgH="848670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EFFETS ATTENDUS</a:t>
            </a:r>
            <a:endParaRPr lang="fr-FR" dirty="0"/>
          </a:p>
        </p:txBody>
      </p:sp>
      <p:graphicFrame>
        <p:nvGraphicFramePr>
          <p:cNvPr id="4" name="Graphique 3"/>
          <p:cNvGraphicFramePr/>
          <p:nvPr/>
        </p:nvGraphicFramePr>
        <p:xfrm>
          <a:off x="169311" y="1154461"/>
          <a:ext cx="411693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/>
          <p:cNvGraphicFramePr/>
          <p:nvPr/>
        </p:nvGraphicFramePr>
        <p:xfrm>
          <a:off x="4857752" y="1142984"/>
          <a:ext cx="392905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2357422" y="4357694"/>
          <a:ext cx="4143405" cy="1592580"/>
        </p:xfrm>
        <a:graphic>
          <a:graphicData uri="http://schemas.openxmlformats.org/drawingml/2006/table">
            <a:tbl>
              <a:tblPr/>
              <a:tblGrid>
                <a:gridCol w="2231503"/>
                <a:gridCol w="1067875"/>
                <a:gridCol w="844027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DESIGNATION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VALEURS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CONSOMMATION BOIS EN TONNES (2013)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1 735 219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SOURCES PROGEDE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TAUX DE SUBSTITUTION ATTENDU EN ANNEE 4 P/R CONSOMMATION BOIS  2013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/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SOLUTIONS DE LEVEE DES CONTRAINTES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642918"/>
            <a:ext cx="8929718" cy="6000768"/>
          </a:xfrm>
        </p:spPr>
        <p:txBody>
          <a:bodyPr/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Recherche et développement</a:t>
            </a:r>
          </a:p>
          <a:p>
            <a:pPr marL="900000" lvl="2" indent="-108000">
              <a:spcBef>
                <a:spcPts val="0"/>
              </a:spcBef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Utilisation d’autres matériaux et technologies pour baisser les coûts</a:t>
            </a:r>
          </a:p>
          <a:p>
            <a:pPr marL="900000" lvl="2" indent="-108000">
              <a:spcBef>
                <a:spcPts val="0"/>
              </a:spcBef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Elargir le champ expérimental avec d’autres substrats ayant un potentiel méthanogène (biogaz) intéressant</a:t>
            </a:r>
          </a:p>
          <a:p>
            <a:pPr marL="900000" lvl="2" indent="-108000">
              <a:spcBef>
                <a:spcPts val="0"/>
              </a:spcBef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Recherche pour des réchauds plus adaptés et plus efficients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Synergies, mise en œuvre de projets intégrés avec les Ministères: Energies, Elevage, Agriculture, Environnement, Femme (NAMA en cours d’élaboration par exemple)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Meilleure implication des OP fortes et Développement d’AGR rentables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Appui à la création d’une offre d’accessoires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Vers un entreprenariat biogaz (secteur privé)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CUISINE CONVENTIONNELLE  ET CUISINE AVEC BIOGAZ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2" descr="C:\Users\Matar\Documents\PNB\10. ABPP GM Wshop 18-19May10\IMG_1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875"/>
            <a:ext cx="4859338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Image 8" descr="P10004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412875"/>
            <a:ext cx="4284662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ILLUSTRATIONS D’APPLICATIONS</a:t>
            </a:r>
            <a:endParaRPr lang="fr-FR" dirty="0" smtClean="0"/>
          </a:p>
        </p:txBody>
      </p:sp>
      <p:pic>
        <p:nvPicPr>
          <p:cNvPr id="35841" name="Picture 1" descr="E:\Photos_biogaz_faye\Ndeye willane\Cap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214554"/>
            <a:ext cx="3071834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5844" name="Picture 4" descr="E:\Photos_biogaz_faye\2011_12_20_Kaolack\IMG_20111220_1759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3116"/>
            <a:ext cx="2826607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5846" name="Picture 6" descr="E:\Photos_biogaz_faye\KF23072010\P72300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143116"/>
            <a:ext cx="2666330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C:\Users\user\Documents\PNB\Formation acteurs Biogaz SENEGAL\formation réchauds\DSC003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357694"/>
            <a:ext cx="3286148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C:\Users\user\Documents\PNB\contrats\W vision\WV kaffrine\PHOTOS\cuisine de Badara LO\P41101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19851" y="4429132"/>
            <a:ext cx="2824149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C:\Users\user\Documents\PNB\Formation acteurs Biogaz SENEGAL\formation réchauds\DSC003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4357694"/>
            <a:ext cx="2857520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ILLUSTRATIONS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7" descr="C:\Users\user\Documents\PNB\conception\effluent Bassirou\Bassirou SARR\PNB\Divers\Documents techniques\Document de sui évaluation\photos juillet 2011\P8090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8072494" cy="45854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MERCI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b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fr-F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500166" y="3500438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Image 5" descr="Drapeau du Sénéga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169387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" descr="logo BIODIGESTEUR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0"/>
            <a:ext cx="2285984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14282" y="1785926"/>
            <a:ext cx="871543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endParaRPr lang="fr-FR" sz="32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MERCI D’AVANCE POUR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VOS  OBSERVATIONS, </a:t>
            </a:r>
          </a:p>
          <a:p>
            <a:pPr algn="ctr" eaLnBrk="1" hangingPunct="1">
              <a:buFontTx/>
              <a:buNone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QUESTIONS ET SUGGESTIONS…!!!</a:t>
            </a:r>
            <a:endParaRPr lang="fr-FR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CONTEXTE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571612"/>
            <a:ext cx="8501122" cy="3286148"/>
          </a:xfrm>
        </p:spPr>
        <p:txBody>
          <a:bodyPr/>
          <a:lstStyle/>
          <a:p>
            <a:pPr lvl="8">
              <a:buNone/>
            </a:pPr>
            <a:endParaRPr lang="fr-FR" sz="2400" dirty="0" smtClean="0"/>
          </a:p>
          <a:p>
            <a:pPr lvl="8">
              <a:buFont typeface="Wingdings" pitchFamily="2" charset="2"/>
              <a:buChar char="§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87% des sources d’énergie de cuisson des ménages =► Bois de feu et charbon de bois  (SIE 2013)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Rareté de ces combustibles =► Acuité du besoin et Recherche d’alternatives de substitution durable en sources d’énergie domestiques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r-FR" dirty="0" smtClean="0">
                <a:solidFill>
                  <a:schemeClr val="tx1"/>
                </a:solidFill>
              </a:rPr>
              <a:t>CONTEXTE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71480"/>
            <a:ext cx="6012160" cy="5929330"/>
          </a:xfrm>
        </p:spPr>
        <p:txBody>
          <a:bodyPr/>
          <a:lstStyle/>
          <a:p>
            <a:pPr marL="360000" indent="-360000"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fr-FR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Quelques conséquences</a:t>
            </a:r>
            <a:r>
              <a:rPr lang="en-GB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l’utilisation de la biomasse</a:t>
            </a:r>
            <a:endParaRPr lang="fr-FR" sz="2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indent="-360000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Déforestation</a:t>
            </a:r>
          </a:p>
          <a:p>
            <a:pPr marL="360000" indent="-360000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Augmentation des coûts des sources d’énergie. </a:t>
            </a:r>
          </a:p>
          <a:p>
            <a:pPr marL="360000" indent="-360000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 temps nécessaire pour la collecte du bois de chauffe augmente de plus en plus (Charge de travail): environs 2heures selon les enquêtes du PNB-SN 2013</a:t>
            </a:r>
          </a:p>
          <a:p>
            <a:pPr marL="360000" indent="-360000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L’utilisation du bois de chauffe favorise des maladies  à cause de la pollution de l’air à l’intérieur des ménages, </a:t>
            </a:r>
            <a:endParaRPr lang="en-GB" sz="2600" dirty="0" smtClean="0">
              <a:solidFill>
                <a:srgbClr val="000000"/>
              </a:solidFill>
            </a:endParaRPr>
          </a:p>
          <a:p>
            <a:r>
              <a:rPr lang="fr-FR" sz="2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5400.décès/ an</a:t>
            </a:r>
            <a:r>
              <a:rPr lang="fr-FR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imputables à l’utilisation de combustibles solides  (bois, charbon de bois, etc.) selon une étude de l’OMS en 2007.</a:t>
            </a:r>
          </a:p>
          <a:p>
            <a:endParaRPr lang="fr-FR" sz="2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en-GB" sz="2000" dirty="0" smtClean="0">
              <a:solidFill>
                <a:srgbClr val="000000"/>
              </a:solidFill>
            </a:endParaRPr>
          </a:p>
        </p:txBody>
      </p:sp>
      <p:pic>
        <p:nvPicPr>
          <p:cNvPr id="21508" name="Picture 4" descr="DSC018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9482" y="1142984"/>
            <a:ext cx="2574518" cy="171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deforestr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3830" y="2786058"/>
            <a:ext cx="2600169" cy="182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scan002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85" b="12857"/>
          <a:stretch>
            <a:fillRect/>
          </a:stretch>
        </p:blipFill>
        <p:spPr bwMode="auto">
          <a:xfrm>
            <a:off x="6572264" y="4643446"/>
            <a:ext cx="2571736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CONTEXTE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857892"/>
          </a:xfrm>
        </p:spPr>
        <p:txBody>
          <a:bodyPr/>
          <a:lstStyle/>
          <a:p>
            <a:pPr algn="ctr">
              <a:buNone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VOLONTE POLITIQUE AFFICHEE PAR L’ETAT DU SENEGAL </a:t>
            </a:r>
          </a:p>
          <a:p>
            <a:pPr>
              <a:buNone/>
            </a:pP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EXTRAIT LPDSE (2012-2017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), Volet Combustibles Domestiques  </a:t>
            </a:r>
          </a:p>
          <a:p>
            <a:pPr marL="800100" lvl="2" indent="-342900">
              <a:buFont typeface="Wingdings" pitchFamily="2" charset="2"/>
              <a:buChar char="q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Approvisionnement des ménages urbains et ruraux en énergie de cuisson, en veillant à la préservation des ressources forestières</a:t>
            </a:r>
          </a:p>
          <a:p>
            <a:pPr marL="800100" lvl="2" indent="-342900">
              <a:buFont typeface="Wingdings" pitchFamily="2" charset="2"/>
              <a:buChar char="q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Diversification et substitution de combustibles comme option de développement , Exemple: le biogaz</a:t>
            </a:r>
          </a:p>
          <a:p>
            <a:pPr marL="800100" lvl="2" indent="-342900">
              <a:buFont typeface="Wingdings" pitchFamily="2" charset="2"/>
              <a:buChar char="q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Arrêtés ministériels </a:t>
            </a:r>
          </a:p>
          <a:p>
            <a:pPr marL="1257300" lvl="3" indent="-342900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12 100 du 30 décembre 2009, phase pilote 2009-2013</a:t>
            </a:r>
          </a:p>
          <a:p>
            <a:pPr marL="1257300" lvl="3" indent="-342900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et 01449 du 27 janvier 2014,  phase transitoire 2014 </a:t>
            </a:r>
          </a:p>
          <a:p>
            <a:pPr marL="800100" lvl="2" indent="-342900">
              <a:buFont typeface="Wingdings" pitchFamily="2" charset="2"/>
              <a:buChar char="q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Financement  Global du PNB-SN depuis 2012 par l’Etat, avec le retrait des bailleurs de fonds. </a:t>
            </a:r>
          </a:p>
          <a:p>
            <a:pPr marL="800100" lvl="2" indent="-342900">
              <a:buFont typeface="Wingdings" pitchFamily="2" charset="2"/>
              <a:buChar char="q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Revalorisation de la subvention de 35 à 80%</a:t>
            </a:r>
          </a:p>
          <a:p>
            <a:pPr marL="800100" lvl="2" indent="-342900"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1257300" lvl="3" indent="-342900"/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OBJECTIF GLOBAL DU PNB-SN</a:t>
            </a:r>
            <a:endParaRPr lang="fr-F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2643182"/>
            <a:ext cx="8572560" cy="264320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60000" lvl="2">
              <a:spcBef>
                <a:spcPts val="0"/>
              </a:spcBef>
              <a:buNone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Développer et disséminer les biodigesteurs comme solution alternative et moderne d'énergie renouvelable en milieu rural, et assurer la viabilité et la durabilité du marché du biogaz. </a:t>
            </a:r>
          </a:p>
          <a:p>
            <a:pPr lvl="2"/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u="sng" dirty="0" smtClean="0">
                <a:solidFill>
                  <a:schemeClr val="tx1"/>
                </a:solidFill>
              </a:rPr>
              <a:t>PRESENTATION DE LA TECHNOLOGIE</a:t>
            </a:r>
            <a:r>
              <a:rPr lang="en-US" u="sng" dirty="0" smtClean="0">
                <a:solidFill>
                  <a:schemeClr val="tx1"/>
                </a:solidFill>
              </a:rPr>
              <a:t>:</a:t>
            </a:r>
            <a:br>
              <a:rPr lang="en-US" u="sng" dirty="0" smtClean="0">
                <a:solidFill>
                  <a:schemeClr val="tx1"/>
                </a:solidFill>
              </a:rPr>
            </a:br>
            <a:r>
              <a:rPr lang="en-US" sz="2800" u="sng" dirty="0" smtClean="0">
                <a:solidFill>
                  <a:schemeClr val="tx1"/>
                </a:solidFill>
              </a:rPr>
              <a:t>MODELE CGC2047 MODIFIE DU SENEGAL</a:t>
            </a:r>
            <a:endParaRPr lang="fr-FR" sz="2800" u="sng" dirty="0" smtClean="0">
              <a:solidFill>
                <a:schemeClr val="tx1"/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04800" y="1714500"/>
            <a:ext cx="4495800" cy="2286000"/>
            <a:chOff x="144" y="1200"/>
            <a:chExt cx="2832" cy="2727"/>
          </a:xfrm>
        </p:grpSpPr>
        <p:sp>
          <p:nvSpPr>
            <p:cNvPr id="16391" name="AutoShape 5"/>
            <p:cNvSpPr>
              <a:spLocks noChangeAspect="1" noChangeArrowheads="1" noTextEdit="1"/>
            </p:cNvSpPr>
            <p:nvPr/>
          </p:nvSpPr>
          <p:spPr bwMode="auto">
            <a:xfrm>
              <a:off x="144" y="1200"/>
              <a:ext cx="2832" cy="2606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192" y="2070"/>
              <a:ext cx="626" cy="1572"/>
              <a:chOff x="1192" y="2070"/>
              <a:chExt cx="626" cy="1572"/>
            </a:xfrm>
          </p:grpSpPr>
          <p:pic>
            <p:nvPicPr>
              <p:cNvPr id="18257" name="Picture 7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432" y="2280"/>
                <a:ext cx="24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258" name="Picture 8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555" y="2280"/>
                <a:ext cx="23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259" name="Picture 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391" y="2286"/>
                <a:ext cx="12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260" name="Picture 10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608" y="2286"/>
                <a:ext cx="11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261" name="Picture 1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344" y="2293"/>
                <a:ext cx="12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262" name="Picture 12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655" y="2293"/>
                <a:ext cx="5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263" name="Picture 13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333" y="2299"/>
                <a:ext cx="11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264" name="Picture 14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666" y="2299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265" name="Picture 15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309" y="2305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266" name="Picture 16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1695" y="2305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267" name="Picture 17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1304" y="2311"/>
                <a:ext cx="5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268" name="Picture 18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1701" y="2311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269" name="Picture 19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1292" y="2317"/>
                <a:ext cx="6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270" name="Picture 20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1713" y="2317"/>
                <a:ext cx="6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271" name="Picture 21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1725" y="2324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272" name="Picture 22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1736" y="2330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273" name="Picture 23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1748" y="2336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274" name="Picture 24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1748" y="2342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275" name="Picture 25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1245" y="2348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276" name="Picture 26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1760" y="2348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277" name="Picture 27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1239" y="2354"/>
                <a:ext cx="6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278" name="Picture 28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1766" y="2361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279" name="Picture 29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1233" y="2367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280" name="Picture 30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1772" y="2367"/>
                <a:ext cx="5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281" name="Picture 31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1772" y="2373"/>
                <a:ext cx="5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282" name="Picture 32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1772" y="2404"/>
                <a:ext cx="5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283" name="Picture 33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1233" y="2410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284" name="Picture 34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1760" y="2423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285" name="Picture 35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1766" y="2416"/>
                <a:ext cx="6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286" name="Picture 36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1245" y="2429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287" name="Picture 37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1251" y="2435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288" name="Picture 38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1263" y="2441"/>
                <a:ext cx="5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289" name="Picture 39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1742" y="2441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290" name="Picture 40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1274" y="2447"/>
                <a:ext cx="6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291" name="Picture 41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1731" y="2447"/>
                <a:ext cx="5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292" name="Picture 42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1286" y="2460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293" name="Picture 43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1280" y="2454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294" name="Picture 44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1315" y="2472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295" name="Picture 45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1304" y="2466"/>
                <a:ext cx="5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296" name="Picture 46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1684" y="2472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297" name="Picture 47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1701" y="2466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298" name="Picture 48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1350" y="2478"/>
                <a:ext cx="6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299" name="Picture 49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1684" y="2478"/>
                <a:ext cx="6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300" name="Picture 50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362" y="2485"/>
                <a:ext cx="12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301" name="Picture 51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1684" y="2485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302" name="Picture 52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1385" y="2491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303" name="Picture 53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1684" y="2491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304" name="Picture 54"/>
              <p:cNvPicPr>
                <a:picLocks noChangeAspect="1" noChangeArrowheads="1"/>
              </p:cNvPicPr>
              <p:nvPr/>
            </p:nvPicPr>
            <p:blipFill>
              <a:blip r:embed="rId26"/>
              <a:srcRect/>
              <a:stretch>
                <a:fillRect/>
              </a:stretch>
            </p:blipFill>
            <p:spPr bwMode="auto">
              <a:xfrm>
                <a:off x="1415" y="2497"/>
                <a:ext cx="17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305" name="Picture 55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1684" y="2497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306" name="Picture 56"/>
              <p:cNvPicPr>
                <a:picLocks noChangeAspect="1"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1479" y="2503"/>
                <a:ext cx="59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307" name="Picture 57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1684" y="2503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308" name="Picture 58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1684" y="2658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309" name="Picture 59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1684" y="2652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310" name="Picture 60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1684" y="2646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311" name="Picture 61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1684" y="2639"/>
                <a:ext cx="6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312" name="Picture 62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1684" y="2633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313" name="Picture 63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1684" y="2627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314" name="Picture 64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1684" y="2621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315" name="Picture 65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1684" y="2615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316" name="Picture 66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1684" y="2608"/>
                <a:ext cx="6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317" name="Picture 67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1684" y="2602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318" name="Picture 68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1684" y="2596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319" name="Picture 69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1684" y="2590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320" name="Picture 70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1684" y="2584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321" name="Picture 71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1684" y="2577"/>
                <a:ext cx="6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322" name="Picture 72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1684" y="2571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323" name="Picture 73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1684" y="2565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324" name="Picture 74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1684" y="2559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325" name="Picture 75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1684" y="2553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326" name="Picture 76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1684" y="2546"/>
                <a:ext cx="6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327" name="Picture 77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1684" y="2540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328" name="Picture 78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1684" y="2534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329" name="Picture 79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1684" y="2528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330" name="Picture 80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1684" y="2522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331" name="Picture 81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1684" y="2515"/>
                <a:ext cx="6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332" name="Picture 82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1684" y="2509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333" name="Freeform 83"/>
              <p:cNvSpPr>
                <a:spLocks/>
              </p:cNvSpPr>
              <p:nvPr/>
            </p:nvSpPr>
            <p:spPr bwMode="auto">
              <a:xfrm>
                <a:off x="1233" y="2274"/>
                <a:ext cx="544" cy="223"/>
              </a:xfrm>
              <a:custGeom>
                <a:avLst/>
                <a:gdLst>
                  <a:gd name="T0" fmla="*/ 316 w 544"/>
                  <a:gd name="T1" fmla="*/ 223 h 223"/>
                  <a:gd name="T2" fmla="*/ 275 w 544"/>
                  <a:gd name="T3" fmla="*/ 223 h 223"/>
                  <a:gd name="T4" fmla="*/ 234 w 544"/>
                  <a:gd name="T5" fmla="*/ 223 h 223"/>
                  <a:gd name="T6" fmla="*/ 188 w 544"/>
                  <a:gd name="T7" fmla="*/ 217 h 223"/>
                  <a:gd name="T8" fmla="*/ 152 w 544"/>
                  <a:gd name="T9" fmla="*/ 211 h 223"/>
                  <a:gd name="T10" fmla="*/ 111 w 544"/>
                  <a:gd name="T11" fmla="*/ 204 h 223"/>
                  <a:gd name="T12" fmla="*/ 82 w 544"/>
                  <a:gd name="T13" fmla="*/ 192 h 223"/>
                  <a:gd name="T14" fmla="*/ 53 w 544"/>
                  <a:gd name="T15" fmla="*/ 180 h 223"/>
                  <a:gd name="T16" fmla="*/ 30 w 544"/>
                  <a:gd name="T17" fmla="*/ 161 h 223"/>
                  <a:gd name="T18" fmla="*/ 12 w 544"/>
                  <a:gd name="T19" fmla="*/ 149 h 223"/>
                  <a:gd name="T20" fmla="*/ 0 w 544"/>
                  <a:gd name="T21" fmla="*/ 130 h 223"/>
                  <a:gd name="T22" fmla="*/ 0 w 544"/>
                  <a:gd name="T23" fmla="*/ 111 h 223"/>
                  <a:gd name="T24" fmla="*/ 6 w 544"/>
                  <a:gd name="T25" fmla="*/ 93 h 223"/>
                  <a:gd name="T26" fmla="*/ 12 w 544"/>
                  <a:gd name="T27" fmla="*/ 80 h 223"/>
                  <a:gd name="T28" fmla="*/ 30 w 544"/>
                  <a:gd name="T29" fmla="*/ 62 h 223"/>
                  <a:gd name="T30" fmla="*/ 53 w 544"/>
                  <a:gd name="T31" fmla="*/ 43 h 223"/>
                  <a:gd name="T32" fmla="*/ 82 w 544"/>
                  <a:gd name="T33" fmla="*/ 31 h 223"/>
                  <a:gd name="T34" fmla="*/ 117 w 544"/>
                  <a:gd name="T35" fmla="*/ 19 h 223"/>
                  <a:gd name="T36" fmla="*/ 152 w 544"/>
                  <a:gd name="T37" fmla="*/ 12 h 223"/>
                  <a:gd name="T38" fmla="*/ 193 w 544"/>
                  <a:gd name="T39" fmla="*/ 6 h 223"/>
                  <a:gd name="T40" fmla="*/ 234 w 544"/>
                  <a:gd name="T41" fmla="*/ 0 h 223"/>
                  <a:gd name="T42" fmla="*/ 281 w 544"/>
                  <a:gd name="T43" fmla="*/ 0 h 223"/>
                  <a:gd name="T44" fmla="*/ 322 w 544"/>
                  <a:gd name="T45" fmla="*/ 6 h 223"/>
                  <a:gd name="T46" fmla="*/ 363 w 544"/>
                  <a:gd name="T47" fmla="*/ 6 h 223"/>
                  <a:gd name="T48" fmla="*/ 404 w 544"/>
                  <a:gd name="T49" fmla="*/ 12 h 223"/>
                  <a:gd name="T50" fmla="*/ 439 w 544"/>
                  <a:gd name="T51" fmla="*/ 25 h 223"/>
                  <a:gd name="T52" fmla="*/ 468 w 544"/>
                  <a:gd name="T53" fmla="*/ 37 h 223"/>
                  <a:gd name="T54" fmla="*/ 498 w 544"/>
                  <a:gd name="T55" fmla="*/ 50 h 223"/>
                  <a:gd name="T56" fmla="*/ 521 w 544"/>
                  <a:gd name="T57" fmla="*/ 68 h 223"/>
                  <a:gd name="T58" fmla="*/ 533 w 544"/>
                  <a:gd name="T59" fmla="*/ 80 h 223"/>
                  <a:gd name="T60" fmla="*/ 539 w 544"/>
                  <a:gd name="T61" fmla="*/ 99 h 223"/>
                  <a:gd name="T62" fmla="*/ 544 w 544"/>
                  <a:gd name="T63" fmla="*/ 118 h 223"/>
                  <a:gd name="T64" fmla="*/ 539 w 544"/>
                  <a:gd name="T65" fmla="*/ 136 h 223"/>
                  <a:gd name="T66" fmla="*/ 527 w 544"/>
                  <a:gd name="T67" fmla="*/ 155 h 223"/>
                  <a:gd name="T68" fmla="*/ 509 w 544"/>
                  <a:gd name="T69" fmla="*/ 167 h 223"/>
                  <a:gd name="T70" fmla="*/ 480 w 544"/>
                  <a:gd name="T71" fmla="*/ 186 h 223"/>
                  <a:gd name="T72" fmla="*/ 451 w 544"/>
                  <a:gd name="T73" fmla="*/ 198 h 2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44"/>
                  <a:gd name="T112" fmla="*/ 0 h 223"/>
                  <a:gd name="T113" fmla="*/ 544 w 544"/>
                  <a:gd name="T114" fmla="*/ 223 h 2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44" h="223">
                    <a:moveTo>
                      <a:pt x="316" y="223"/>
                    </a:moveTo>
                    <a:lnTo>
                      <a:pt x="275" y="223"/>
                    </a:lnTo>
                    <a:lnTo>
                      <a:pt x="234" y="223"/>
                    </a:lnTo>
                    <a:lnTo>
                      <a:pt x="188" y="217"/>
                    </a:lnTo>
                    <a:lnTo>
                      <a:pt x="152" y="211"/>
                    </a:lnTo>
                    <a:lnTo>
                      <a:pt x="111" y="204"/>
                    </a:lnTo>
                    <a:lnTo>
                      <a:pt x="82" y="192"/>
                    </a:lnTo>
                    <a:lnTo>
                      <a:pt x="53" y="180"/>
                    </a:lnTo>
                    <a:lnTo>
                      <a:pt x="30" y="161"/>
                    </a:lnTo>
                    <a:lnTo>
                      <a:pt x="12" y="149"/>
                    </a:lnTo>
                    <a:lnTo>
                      <a:pt x="0" y="130"/>
                    </a:lnTo>
                    <a:lnTo>
                      <a:pt x="0" y="111"/>
                    </a:lnTo>
                    <a:lnTo>
                      <a:pt x="6" y="93"/>
                    </a:lnTo>
                    <a:lnTo>
                      <a:pt x="12" y="80"/>
                    </a:lnTo>
                    <a:lnTo>
                      <a:pt x="30" y="62"/>
                    </a:lnTo>
                    <a:lnTo>
                      <a:pt x="53" y="43"/>
                    </a:lnTo>
                    <a:lnTo>
                      <a:pt x="82" y="31"/>
                    </a:lnTo>
                    <a:lnTo>
                      <a:pt x="117" y="19"/>
                    </a:lnTo>
                    <a:lnTo>
                      <a:pt x="152" y="12"/>
                    </a:lnTo>
                    <a:lnTo>
                      <a:pt x="193" y="6"/>
                    </a:lnTo>
                    <a:lnTo>
                      <a:pt x="234" y="0"/>
                    </a:lnTo>
                    <a:lnTo>
                      <a:pt x="281" y="0"/>
                    </a:lnTo>
                    <a:lnTo>
                      <a:pt x="322" y="6"/>
                    </a:lnTo>
                    <a:lnTo>
                      <a:pt x="363" y="6"/>
                    </a:lnTo>
                    <a:lnTo>
                      <a:pt x="404" y="12"/>
                    </a:lnTo>
                    <a:lnTo>
                      <a:pt x="439" y="25"/>
                    </a:lnTo>
                    <a:lnTo>
                      <a:pt x="468" y="37"/>
                    </a:lnTo>
                    <a:lnTo>
                      <a:pt x="498" y="50"/>
                    </a:lnTo>
                    <a:lnTo>
                      <a:pt x="521" y="68"/>
                    </a:lnTo>
                    <a:lnTo>
                      <a:pt x="533" y="80"/>
                    </a:lnTo>
                    <a:lnTo>
                      <a:pt x="539" y="99"/>
                    </a:lnTo>
                    <a:lnTo>
                      <a:pt x="544" y="118"/>
                    </a:lnTo>
                    <a:lnTo>
                      <a:pt x="539" y="136"/>
                    </a:lnTo>
                    <a:lnTo>
                      <a:pt x="527" y="155"/>
                    </a:lnTo>
                    <a:lnTo>
                      <a:pt x="509" y="167"/>
                    </a:lnTo>
                    <a:lnTo>
                      <a:pt x="480" y="186"/>
                    </a:lnTo>
                    <a:lnTo>
                      <a:pt x="451" y="19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34" name="Freeform 84"/>
              <p:cNvSpPr>
                <a:spLocks/>
              </p:cNvSpPr>
              <p:nvPr/>
            </p:nvSpPr>
            <p:spPr bwMode="auto">
              <a:xfrm>
                <a:off x="1233" y="2274"/>
                <a:ext cx="544" cy="229"/>
              </a:xfrm>
              <a:custGeom>
                <a:avLst/>
                <a:gdLst>
                  <a:gd name="T0" fmla="*/ 322 w 544"/>
                  <a:gd name="T1" fmla="*/ 223 h 229"/>
                  <a:gd name="T2" fmla="*/ 305 w 544"/>
                  <a:gd name="T3" fmla="*/ 229 h 229"/>
                  <a:gd name="T4" fmla="*/ 293 w 544"/>
                  <a:gd name="T5" fmla="*/ 229 h 229"/>
                  <a:gd name="T6" fmla="*/ 269 w 544"/>
                  <a:gd name="T7" fmla="*/ 229 h 229"/>
                  <a:gd name="T8" fmla="*/ 223 w 544"/>
                  <a:gd name="T9" fmla="*/ 223 h 229"/>
                  <a:gd name="T10" fmla="*/ 176 w 544"/>
                  <a:gd name="T11" fmla="*/ 217 h 229"/>
                  <a:gd name="T12" fmla="*/ 129 w 544"/>
                  <a:gd name="T13" fmla="*/ 211 h 229"/>
                  <a:gd name="T14" fmla="*/ 88 w 544"/>
                  <a:gd name="T15" fmla="*/ 198 h 229"/>
                  <a:gd name="T16" fmla="*/ 59 w 544"/>
                  <a:gd name="T17" fmla="*/ 186 h 229"/>
                  <a:gd name="T18" fmla="*/ 41 w 544"/>
                  <a:gd name="T19" fmla="*/ 173 h 229"/>
                  <a:gd name="T20" fmla="*/ 30 w 544"/>
                  <a:gd name="T21" fmla="*/ 167 h 229"/>
                  <a:gd name="T22" fmla="*/ 18 w 544"/>
                  <a:gd name="T23" fmla="*/ 161 h 229"/>
                  <a:gd name="T24" fmla="*/ 12 w 544"/>
                  <a:gd name="T25" fmla="*/ 149 h 229"/>
                  <a:gd name="T26" fmla="*/ 6 w 544"/>
                  <a:gd name="T27" fmla="*/ 136 h 229"/>
                  <a:gd name="T28" fmla="*/ 0 w 544"/>
                  <a:gd name="T29" fmla="*/ 130 h 229"/>
                  <a:gd name="T30" fmla="*/ 0 w 544"/>
                  <a:gd name="T31" fmla="*/ 118 h 229"/>
                  <a:gd name="T32" fmla="*/ 0 w 544"/>
                  <a:gd name="T33" fmla="*/ 105 h 229"/>
                  <a:gd name="T34" fmla="*/ 0 w 544"/>
                  <a:gd name="T35" fmla="*/ 99 h 229"/>
                  <a:gd name="T36" fmla="*/ 6 w 544"/>
                  <a:gd name="T37" fmla="*/ 87 h 229"/>
                  <a:gd name="T38" fmla="*/ 12 w 544"/>
                  <a:gd name="T39" fmla="*/ 74 h 229"/>
                  <a:gd name="T40" fmla="*/ 18 w 544"/>
                  <a:gd name="T41" fmla="*/ 68 h 229"/>
                  <a:gd name="T42" fmla="*/ 30 w 544"/>
                  <a:gd name="T43" fmla="*/ 56 h 229"/>
                  <a:gd name="T44" fmla="*/ 41 w 544"/>
                  <a:gd name="T45" fmla="*/ 50 h 229"/>
                  <a:gd name="T46" fmla="*/ 59 w 544"/>
                  <a:gd name="T47" fmla="*/ 43 h 229"/>
                  <a:gd name="T48" fmla="*/ 76 w 544"/>
                  <a:gd name="T49" fmla="*/ 31 h 229"/>
                  <a:gd name="T50" fmla="*/ 111 w 544"/>
                  <a:gd name="T51" fmla="*/ 19 h 229"/>
                  <a:gd name="T52" fmla="*/ 152 w 544"/>
                  <a:gd name="T53" fmla="*/ 12 h 229"/>
                  <a:gd name="T54" fmla="*/ 199 w 544"/>
                  <a:gd name="T55" fmla="*/ 6 h 229"/>
                  <a:gd name="T56" fmla="*/ 246 w 544"/>
                  <a:gd name="T57" fmla="*/ 0 h 229"/>
                  <a:gd name="T58" fmla="*/ 293 w 544"/>
                  <a:gd name="T59" fmla="*/ 0 h 229"/>
                  <a:gd name="T60" fmla="*/ 340 w 544"/>
                  <a:gd name="T61" fmla="*/ 0 h 229"/>
                  <a:gd name="T62" fmla="*/ 386 w 544"/>
                  <a:gd name="T63" fmla="*/ 12 h 229"/>
                  <a:gd name="T64" fmla="*/ 427 w 544"/>
                  <a:gd name="T65" fmla="*/ 19 h 229"/>
                  <a:gd name="T66" fmla="*/ 468 w 544"/>
                  <a:gd name="T67" fmla="*/ 31 h 229"/>
                  <a:gd name="T68" fmla="*/ 498 w 544"/>
                  <a:gd name="T69" fmla="*/ 50 h 229"/>
                  <a:gd name="T70" fmla="*/ 509 w 544"/>
                  <a:gd name="T71" fmla="*/ 56 h 229"/>
                  <a:gd name="T72" fmla="*/ 521 w 544"/>
                  <a:gd name="T73" fmla="*/ 68 h 229"/>
                  <a:gd name="T74" fmla="*/ 533 w 544"/>
                  <a:gd name="T75" fmla="*/ 74 h 229"/>
                  <a:gd name="T76" fmla="*/ 539 w 544"/>
                  <a:gd name="T77" fmla="*/ 87 h 229"/>
                  <a:gd name="T78" fmla="*/ 544 w 544"/>
                  <a:gd name="T79" fmla="*/ 93 h 229"/>
                  <a:gd name="T80" fmla="*/ 544 w 544"/>
                  <a:gd name="T81" fmla="*/ 105 h 229"/>
                  <a:gd name="T82" fmla="*/ 544 w 544"/>
                  <a:gd name="T83" fmla="*/ 118 h 229"/>
                  <a:gd name="T84" fmla="*/ 544 w 544"/>
                  <a:gd name="T85" fmla="*/ 130 h 229"/>
                  <a:gd name="T86" fmla="*/ 539 w 544"/>
                  <a:gd name="T87" fmla="*/ 136 h 229"/>
                  <a:gd name="T88" fmla="*/ 533 w 544"/>
                  <a:gd name="T89" fmla="*/ 149 h 229"/>
                  <a:gd name="T90" fmla="*/ 527 w 544"/>
                  <a:gd name="T91" fmla="*/ 155 h 229"/>
                  <a:gd name="T92" fmla="*/ 515 w 544"/>
                  <a:gd name="T93" fmla="*/ 167 h 229"/>
                  <a:gd name="T94" fmla="*/ 503 w 544"/>
                  <a:gd name="T95" fmla="*/ 173 h 229"/>
                  <a:gd name="T96" fmla="*/ 486 w 544"/>
                  <a:gd name="T97" fmla="*/ 186 h 229"/>
                  <a:gd name="T98" fmla="*/ 457 w 544"/>
                  <a:gd name="T99" fmla="*/ 198 h 22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44"/>
                  <a:gd name="T151" fmla="*/ 0 h 229"/>
                  <a:gd name="T152" fmla="*/ 544 w 544"/>
                  <a:gd name="T153" fmla="*/ 229 h 22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44" h="229">
                    <a:moveTo>
                      <a:pt x="322" y="223"/>
                    </a:moveTo>
                    <a:lnTo>
                      <a:pt x="305" y="229"/>
                    </a:lnTo>
                    <a:lnTo>
                      <a:pt x="293" y="229"/>
                    </a:lnTo>
                    <a:lnTo>
                      <a:pt x="269" y="229"/>
                    </a:lnTo>
                    <a:lnTo>
                      <a:pt x="223" y="223"/>
                    </a:lnTo>
                    <a:lnTo>
                      <a:pt x="176" y="217"/>
                    </a:lnTo>
                    <a:lnTo>
                      <a:pt x="129" y="211"/>
                    </a:lnTo>
                    <a:lnTo>
                      <a:pt x="88" y="198"/>
                    </a:lnTo>
                    <a:lnTo>
                      <a:pt x="59" y="186"/>
                    </a:lnTo>
                    <a:lnTo>
                      <a:pt x="41" y="173"/>
                    </a:lnTo>
                    <a:lnTo>
                      <a:pt x="30" y="167"/>
                    </a:lnTo>
                    <a:lnTo>
                      <a:pt x="18" y="161"/>
                    </a:lnTo>
                    <a:lnTo>
                      <a:pt x="12" y="149"/>
                    </a:lnTo>
                    <a:lnTo>
                      <a:pt x="6" y="136"/>
                    </a:lnTo>
                    <a:lnTo>
                      <a:pt x="0" y="130"/>
                    </a:lnTo>
                    <a:lnTo>
                      <a:pt x="0" y="118"/>
                    </a:lnTo>
                    <a:lnTo>
                      <a:pt x="0" y="105"/>
                    </a:lnTo>
                    <a:lnTo>
                      <a:pt x="0" y="99"/>
                    </a:lnTo>
                    <a:lnTo>
                      <a:pt x="6" y="87"/>
                    </a:lnTo>
                    <a:lnTo>
                      <a:pt x="12" y="74"/>
                    </a:lnTo>
                    <a:lnTo>
                      <a:pt x="18" y="68"/>
                    </a:lnTo>
                    <a:lnTo>
                      <a:pt x="30" y="56"/>
                    </a:lnTo>
                    <a:lnTo>
                      <a:pt x="41" y="50"/>
                    </a:lnTo>
                    <a:lnTo>
                      <a:pt x="59" y="43"/>
                    </a:lnTo>
                    <a:lnTo>
                      <a:pt x="76" y="31"/>
                    </a:lnTo>
                    <a:lnTo>
                      <a:pt x="111" y="19"/>
                    </a:lnTo>
                    <a:lnTo>
                      <a:pt x="152" y="12"/>
                    </a:lnTo>
                    <a:lnTo>
                      <a:pt x="199" y="6"/>
                    </a:lnTo>
                    <a:lnTo>
                      <a:pt x="246" y="0"/>
                    </a:lnTo>
                    <a:lnTo>
                      <a:pt x="293" y="0"/>
                    </a:lnTo>
                    <a:lnTo>
                      <a:pt x="340" y="0"/>
                    </a:lnTo>
                    <a:lnTo>
                      <a:pt x="386" y="12"/>
                    </a:lnTo>
                    <a:lnTo>
                      <a:pt x="427" y="19"/>
                    </a:lnTo>
                    <a:lnTo>
                      <a:pt x="468" y="31"/>
                    </a:lnTo>
                    <a:lnTo>
                      <a:pt x="498" y="50"/>
                    </a:lnTo>
                    <a:lnTo>
                      <a:pt x="509" y="56"/>
                    </a:lnTo>
                    <a:lnTo>
                      <a:pt x="521" y="68"/>
                    </a:lnTo>
                    <a:lnTo>
                      <a:pt x="533" y="74"/>
                    </a:lnTo>
                    <a:lnTo>
                      <a:pt x="539" y="87"/>
                    </a:lnTo>
                    <a:lnTo>
                      <a:pt x="544" y="93"/>
                    </a:lnTo>
                    <a:lnTo>
                      <a:pt x="544" y="105"/>
                    </a:lnTo>
                    <a:lnTo>
                      <a:pt x="544" y="118"/>
                    </a:lnTo>
                    <a:lnTo>
                      <a:pt x="544" y="130"/>
                    </a:lnTo>
                    <a:lnTo>
                      <a:pt x="539" y="136"/>
                    </a:lnTo>
                    <a:lnTo>
                      <a:pt x="533" y="149"/>
                    </a:lnTo>
                    <a:lnTo>
                      <a:pt x="527" y="155"/>
                    </a:lnTo>
                    <a:lnTo>
                      <a:pt x="515" y="167"/>
                    </a:lnTo>
                    <a:lnTo>
                      <a:pt x="503" y="173"/>
                    </a:lnTo>
                    <a:lnTo>
                      <a:pt x="486" y="186"/>
                    </a:lnTo>
                    <a:lnTo>
                      <a:pt x="457" y="19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35" name="Freeform 85"/>
              <p:cNvSpPr>
                <a:spLocks/>
              </p:cNvSpPr>
              <p:nvPr/>
            </p:nvSpPr>
            <p:spPr bwMode="auto">
              <a:xfrm>
                <a:off x="1192" y="2243"/>
                <a:ext cx="626" cy="291"/>
              </a:xfrm>
              <a:custGeom>
                <a:avLst/>
                <a:gdLst>
                  <a:gd name="T0" fmla="*/ 527 w 626"/>
                  <a:gd name="T1" fmla="*/ 248 h 291"/>
                  <a:gd name="T2" fmla="*/ 556 w 626"/>
                  <a:gd name="T3" fmla="*/ 235 h 291"/>
                  <a:gd name="T4" fmla="*/ 585 w 626"/>
                  <a:gd name="T5" fmla="*/ 217 h 291"/>
                  <a:gd name="T6" fmla="*/ 603 w 626"/>
                  <a:gd name="T7" fmla="*/ 198 h 291"/>
                  <a:gd name="T8" fmla="*/ 620 w 626"/>
                  <a:gd name="T9" fmla="*/ 173 h 291"/>
                  <a:gd name="T10" fmla="*/ 626 w 626"/>
                  <a:gd name="T11" fmla="*/ 155 h 291"/>
                  <a:gd name="T12" fmla="*/ 626 w 626"/>
                  <a:gd name="T13" fmla="*/ 130 h 291"/>
                  <a:gd name="T14" fmla="*/ 620 w 626"/>
                  <a:gd name="T15" fmla="*/ 111 h 291"/>
                  <a:gd name="T16" fmla="*/ 603 w 626"/>
                  <a:gd name="T17" fmla="*/ 93 h 291"/>
                  <a:gd name="T18" fmla="*/ 585 w 626"/>
                  <a:gd name="T19" fmla="*/ 74 h 291"/>
                  <a:gd name="T20" fmla="*/ 556 w 626"/>
                  <a:gd name="T21" fmla="*/ 56 h 291"/>
                  <a:gd name="T22" fmla="*/ 527 w 626"/>
                  <a:gd name="T23" fmla="*/ 37 h 291"/>
                  <a:gd name="T24" fmla="*/ 492 w 626"/>
                  <a:gd name="T25" fmla="*/ 25 h 291"/>
                  <a:gd name="T26" fmla="*/ 451 w 626"/>
                  <a:gd name="T27" fmla="*/ 12 h 291"/>
                  <a:gd name="T28" fmla="*/ 404 w 626"/>
                  <a:gd name="T29" fmla="*/ 6 h 291"/>
                  <a:gd name="T30" fmla="*/ 357 w 626"/>
                  <a:gd name="T31" fmla="*/ 0 h 291"/>
                  <a:gd name="T32" fmla="*/ 310 w 626"/>
                  <a:gd name="T33" fmla="*/ 0 h 291"/>
                  <a:gd name="T34" fmla="*/ 264 w 626"/>
                  <a:gd name="T35" fmla="*/ 0 h 291"/>
                  <a:gd name="T36" fmla="*/ 223 w 626"/>
                  <a:gd name="T37" fmla="*/ 6 h 291"/>
                  <a:gd name="T38" fmla="*/ 176 w 626"/>
                  <a:gd name="T39" fmla="*/ 12 h 291"/>
                  <a:gd name="T40" fmla="*/ 135 w 626"/>
                  <a:gd name="T41" fmla="*/ 25 h 291"/>
                  <a:gd name="T42" fmla="*/ 100 w 626"/>
                  <a:gd name="T43" fmla="*/ 37 h 291"/>
                  <a:gd name="T44" fmla="*/ 71 w 626"/>
                  <a:gd name="T45" fmla="*/ 56 h 291"/>
                  <a:gd name="T46" fmla="*/ 41 w 626"/>
                  <a:gd name="T47" fmla="*/ 74 h 291"/>
                  <a:gd name="T48" fmla="*/ 24 w 626"/>
                  <a:gd name="T49" fmla="*/ 93 h 291"/>
                  <a:gd name="T50" fmla="*/ 6 w 626"/>
                  <a:gd name="T51" fmla="*/ 111 h 291"/>
                  <a:gd name="T52" fmla="*/ 0 w 626"/>
                  <a:gd name="T53" fmla="*/ 130 h 291"/>
                  <a:gd name="T54" fmla="*/ 0 w 626"/>
                  <a:gd name="T55" fmla="*/ 155 h 291"/>
                  <a:gd name="T56" fmla="*/ 6 w 626"/>
                  <a:gd name="T57" fmla="*/ 173 h 291"/>
                  <a:gd name="T58" fmla="*/ 18 w 626"/>
                  <a:gd name="T59" fmla="*/ 198 h 291"/>
                  <a:gd name="T60" fmla="*/ 41 w 626"/>
                  <a:gd name="T61" fmla="*/ 217 h 291"/>
                  <a:gd name="T62" fmla="*/ 65 w 626"/>
                  <a:gd name="T63" fmla="*/ 235 h 291"/>
                  <a:gd name="T64" fmla="*/ 100 w 626"/>
                  <a:gd name="T65" fmla="*/ 248 h 291"/>
                  <a:gd name="T66" fmla="*/ 135 w 626"/>
                  <a:gd name="T67" fmla="*/ 260 h 291"/>
                  <a:gd name="T68" fmla="*/ 176 w 626"/>
                  <a:gd name="T69" fmla="*/ 272 h 291"/>
                  <a:gd name="T70" fmla="*/ 217 w 626"/>
                  <a:gd name="T71" fmla="*/ 279 h 291"/>
                  <a:gd name="T72" fmla="*/ 264 w 626"/>
                  <a:gd name="T73" fmla="*/ 285 h 291"/>
                  <a:gd name="T74" fmla="*/ 310 w 626"/>
                  <a:gd name="T75" fmla="*/ 291 h 291"/>
                  <a:gd name="T76" fmla="*/ 357 w 626"/>
                  <a:gd name="T77" fmla="*/ 285 h 291"/>
                  <a:gd name="T78" fmla="*/ 404 w 626"/>
                  <a:gd name="T79" fmla="*/ 285 h 29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26"/>
                  <a:gd name="T121" fmla="*/ 0 h 291"/>
                  <a:gd name="T122" fmla="*/ 626 w 626"/>
                  <a:gd name="T123" fmla="*/ 291 h 29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26" h="291">
                    <a:moveTo>
                      <a:pt x="527" y="248"/>
                    </a:moveTo>
                    <a:lnTo>
                      <a:pt x="556" y="235"/>
                    </a:lnTo>
                    <a:lnTo>
                      <a:pt x="585" y="217"/>
                    </a:lnTo>
                    <a:lnTo>
                      <a:pt x="603" y="198"/>
                    </a:lnTo>
                    <a:lnTo>
                      <a:pt x="620" y="173"/>
                    </a:lnTo>
                    <a:lnTo>
                      <a:pt x="626" y="155"/>
                    </a:lnTo>
                    <a:lnTo>
                      <a:pt x="626" y="130"/>
                    </a:lnTo>
                    <a:lnTo>
                      <a:pt x="620" y="111"/>
                    </a:lnTo>
                    <a:lnTo>
                      <a:pt x="603" y="93"/>
                    </a:lnTo>
                    <a:lnTo>
                      <a:pt x="585" y="74"/>
                    </a:lnTo>
                    <a:lnTo>
                      <a:pt x="556" y="56"/>
                    </a:lnTo>
                    <a:lnTo>
                      <a:pt x="527" y="37"/>
                    </a:lnTo>
                    <a:lnTo>
                      <a:pt x="492" y="25"/>
                    </a:lnTo>
                    <a:lnTo>
                      <a:pt x="451" y="12"/>
                    </a:lnTo>
                    <a:lnTo>
                      <a:pt x="404" y="6"/>
                    </a:lnTo>
                    <a:lnTo>
                      <a:pt x="357" y="0"/>
                    </a:lnTo>
                    <a:lnTo>
                      <a:pt x="310" y="0"/>
                    </a:lnTo>
                    <a:lnTo>
                      <a:pt x="264" y="0"/>
                    </a:lnTo>
                    <a:lnTo>
                      <a:pt x="223" y="6"/>
                    </a:lnTo>
                    <a:lnTo>
                      <a:pt x="176" y="12"/>
                    </a:lnTo>
                    <a:lnTo>
                      <a:pt x="135" y="25"/>
                    </a:lnTo>
                    <a:lnTo>
                      <a:pt x="100" y="37"/>
                    </a:lnTo>
                    <a:lnTo>
                      <a:pt x="71" y="56"/>
                    </a:lnTo>
                    <a:lnTo>
                      <a:pt x="41" y="74"/>
                    </a:lnTo>
                    <a:lnTo>
                      <a:pt x="24" y="93"/>
                    </a:lnTo>
                    <a:lnTo>
                      <a:pt x="6" y="111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6" y="173"/>
                    </a:lnTo>
                    <a:lnTo>
                      <a:pt x="18" y="198"/>
                    </a:lnTo>
                    <a:lnTo>
                      <a:pt x="41" y="217"/>
                    </a:lnTo>
                    <a:lnTo>
                      <a:pt x="65" y="235"/>
                    </a:lnTo>
                    <a:lnTo>
                      <a:pt x="100" y="248"/>
                    </a:lnTo>
                    <a:lnTo>
                      <a:pt x="135" y="260"/>
                    </a:lnTo>
                    <a:lnTo>
                      <a:pt x="176" y="272"/>
                    </a:lnTo>
                    <a:lnTo>
                      <a:pt x="217" y="279"/>
                    </a:lnTo>
                    <a:lnTo>
                      <a:pt x="264" y="285"/>
                    </a:lnTo>
                    <a:lnTo>
                      <a:pt x="310" y="291"/>
                    </a:lnTo>
                    <a:lnTo>
                      <a:pt x="357" y="285"/>
                    </a:lnTo>
                    <a:lnTo>
                      <a:pt x="404" y="28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36" name="Freeform 86"/>
              <p:cNvSpPr>
                <a:spLocks/>
              </p:cNvSpPr>
              <p:nvPr/>
            </p:nvSpPr>
            <p:spPr bwMode="auto">
              <a:xfrm>
                <a:off x="1192" y="2577"/>
                <a:ext cx="626" cy="143"/>
              </a:xfrm>
              <a:custGeom>
                <a:avLst/>
                <a:gdLst>
                  <a:gd name="T0" fmla="*/ 0 w 626"/>
                  <a:gd name="T1" fmla="*/ 0 h 143"/>
                  <a:gd name="T2" fmla="*/ 0 w 626"/>
                  <a:gd name="T3" fmla="*/ 19 h 143"/>
                  <a:gd name="T4" fmla="*/ 12 w 626"/>
                  <a:gd name="T5" fmla="*/ 44 h 143"/>
                  <a:gd name="T6" fmla="*/ 30 w 626"/>
                  <a:gd name="T7" fmla="*/ 62 h 143"/>
                  <a:gd name="T8" fmla="*/ 53 w 626"/>
                  <a:gd name="T9" fmla="*/ 81 h 143"/>
                  <a:gd name="T10" fmla="*/ 82 w 626"/>
                  <a:gd name="T11" fmla="*/ 93 h 143"/>
                  <a:gd name="T12" fmla="*/ 117 w 626"/>
                  <a:gd name="T13" fmla="*/ 112 h 143"/>
                  <a:gd name="T14" fmla="*/ 158 w 626"/>
                  <a:gd name="T15" fmla="*/ 124 h 143"/>
                  <a:gd name="T16" fmla="*/ 199 w 626"/>
                  <a:gd name="T17" fmla="*/ 130 h 143"/>
                  <a:gd name="T18" fmla="*/ 240 w 626"/>
                  <a:gd name="T19" fmla="*/ 137 h 143"/>
                  <a:gd name="T20" fmla="*/ 287 w 626"/>
                  <a:gd name="T21" fmla="*/ 143 h 143"/>
                  <a:gd name="T22" fmla="*/ 334 w 626"/>
                  <a:gd name="T23" fmla="*/ 143 h 143"/>
                  <a:gd name="T24" fmla="*/ 381 w 626"/>
                  <a:gd name="T25" fmla="*/ 137 h 143"/>
                  <a:gd name="T26" fmla="*/ 427 w 626"/>
                  <a:gd name="T27" fmla="*/ 130 h 143"/>
                  <a:gd name="T28" fmla="*/ 468 w 626"/>
                  <a:gd name="T29" fmla="*/ 124 h 143"/>
                  <a:gd name="T30" fmla="*/ 509 w 626"/>
                  <a:gd name="T31" fmla="*/ 112 h 143"/>
                  <a:gd name="T32" fmla="*/ 544 w 626"/>
                  <a:gd name="T33" fmla="*/ 93 h 143"/>
                  <a:gd name="T34" fmla="*/ 574 w 626"/>
                  <a:gd name="T35" fmla="*/ 81 h 143"/>
                  <a:gd name="T36" fmla="*/ 597 w 626"/>
                  <a:gd name="T37" fmla="*/ 62 h 143"/>
                  <a:gd name="T38" fmla="*/ 615 w 626"/>
                  <a:gd name="T39" fmla="*/ 44 h 143"/>
                  <a:gd name="T40" fmla="*/ 620 w 626"/>
                  <a:gd name="T41" fmla="*/ 19 h 143"/>
                  <a:gd name="T42" fmla="*/ 626 w 626"/>
                  <a:gd name="T43" fmla="*/ 0 h 14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26"/>
                  <a:gd name="T67" fmla="*/ 0 h 143"/>
                  <a:gd name="T68" fmla="*/ 626 w 626"/>
                  <a:gd name="T69" fmla="*/ 143 h 14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26" h="143">
                    <a:moveTo>
                      <a:pt x="0" y="0"/>
                    </a:moveTo>
                    <a:lnTo>
                      <a:pt x="0" y="19"/>
                    </a:lnTo>
                    <a:lnTo>
                      <a:pt x="12" y="44"/>
                    </a:lnTo>
                    <a:lnTo>
                      <a:pt x="30" y="62"/>
                    </a:lnTo>
                    <a:lnTo>
                      <a:pt x="53" y="81"/>
                    </a:lnTo>
                    <a:lnTo>
                      <a:pt x="82" y="93"/>
                    </a:lnTo>
                    <a:lnTo>
                      <a:pt x="117" y="112"/>
                    </a:lnTo>
                    <a:lnTo>
                      <a:pt x="158" y="124"/>
                    </a:lnTo>
                    <a:lnTo>
                      <a:pt x="199" y="130"/>
                    </a:lnTo>
                    <a:lnTo>
                      <a:pt x="240" y="137"/>
                    </a:lnTo>
                    <a:lnTo>
                      <a:pt x="287" y="143"/>
                    </a:lnTo>
                    <a:lnTo>
                      <a:pt x="334" y="143"/>
                    </a:lnTo>
                    <a:lnTo>
                      <a:pt x="381" y="137"/>
                    </a:lnTo>
                    <a:lnTo>
                      <a:pt x="427" y="130"/>
                    </a:lnTo>
                    <a:lnTo>
                      <a:pt x="468" y="124"/>
                    </a:lnTo>
                    <a:lnTo>
                      <a:pt x="509" y="112"/>
                    </a:lnTo>
                    <a:lnTo>
                      <a:pt x="544" y="93"/>
                    </a:lnTo>
                    <a:lnTo>
                      <a:pt x="574" y="81"/>
                    </a:lnTo>
                    <a:lnTo>
                      <a:pt x="597" y="62"/>
                    </a:lnTo>
                    <a:lnTo>
                      <a:pt x="615" y="44"/>
                    </a:lnTo>
                    <a:lnTo>
                      <a:pt x="620" y="19"/>
                    </a:lnTo>
                    <a:lnTo>
                      <a:pt x="62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37" name="Line 87"/>
              <p:cNvSpPr>
                <a:spLocks noChangeShapeType="1"/>
              </p:cNvSpPr>
              <p:nvPr/>
            </p:nvSpPr>
            <p:spPr bwMode="auto">
              <a:xfrm>
                <a:off x="1192" y="2385"/>
                <a:ext cx="1" cy="19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38" name="Line 88"/>
              <p:cNvSpPr>
                <a:spLocks noChangeShapeType="1"/>
              </p:cNvSpPr>
              <p:nvPr/>
            </p:nvSpPr>
            <p:spPr bwMode="auto">
              <a:xfrm>
                <a:off x="1719" y="2491"/>
                <a:ext cx="1" cy="19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39" name="Line 89"/>
              <p:cNvSpPr>
                <a:spLocks noChangeShapeType="1"/>
              </p:cNvSpPr>
              <p:nvPr/>
            </p:nvSpPr>
            <p:spPr bwMode="auto">
              <a:xfrm>
                <a:off x="1596" y="2528"/>
                <a:ext cx="1" cy="1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40" name="Line 90"/>
              <p:cNvSpPr>
                <a:spLocks noChangeShapeType="1"/>
              </p:cNvSpPr>
              <p:nvPr/>
            </p:nvSpPr>
            <p:spPr bwMode="auto">
              <a:xfrm flipH="1" flipV="1">
                <a:off x="1684" y="2472"/>
                <a:ext cx="35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41" name="Line 91"/>
              <p:cNvSpPr>
                <a:spLocks noChangeShapeType="1"/>
              </p:cNvSpPr>
              <p:nvPr/>
            </p:nvSpPr>
            <p:spPr bwMode="auto">
              <a:xfrm flipH="1" flipV="1">
                <a:off x="1549" y="2497"/>
                <a:ext cx="47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42" name="Line 92"/>
              <p:cNvSpPr>
                <a:spLocks noChangeShapeType="1"/>
              </p:cNvSpPr>
              <p:nvPr/>
            </p:nvSpPr>
            <p:spPr bwMode="auto">
              <a:xfrm>
                <a:off x="1684" y="2472"/>
                <a:ext cx="1" cy="1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43" name="Line 93"/>
              <p:cNvSpPr>
                <a:spLocks noChangeShapeType="1"/>
              </p:cNvSpPr>
              <p:nvPr/>
            </p:nvSpPr>
            <p:spPr bwMode="auto">
              <a:xfrm>
                <a:off x="1690" y="2472"/>
                <a:ext cx="1" cy="1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44" name="Line 94"/>
              <p:cNvSpPr>
                <a:spLocks noChangeShapeType="1"/>
              </p:cNvSpPr>
              <p:nvPr/>
            </p:nvSpPr>
            <p:spPr bwMode="auto">
              <a:xfrm flipH="1" flipV="1">
                <a:off x="1684" y="2658"/>
                <a:ext cx="35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45" name="Line 95"/>
              <p:cNvSpPr>
                <a:spLocks noChangeShapeType="1"/>
              </p:cNvSpPr>
              <p:nvPr/>
            </p:nvSpPr>
            <p:spPr bwMode="auto">
              <a:xfrm flipH="1">
                <a:off x="1672" y="2658"/>
                <a:ext cx="12" cy="6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46" name="Freeform 96"/>
              <p:cNvSpPr>
                <a:spLocks/>
              </p:cNvSpPr>
              <p:nvPr/>
            </p:nvSpPr>
            <p:spPr bwMode="auto">
              <a:xfrm>
                <a:off x="1643" y="2664"/>
                <a:ext cx="23" cy="6"/>
              </a:xfrm>
              <a:custGeom>
                <a:avLst/>
                <a:gdLst>
                  <a:gd name="T0" fmla="*/ 23 w 23"/>
                  <a:gd name="T1" fmla="*/ 0 h 6"/>
                  <a:gd name="T2" fmla="*/ 12 w 23"/>
                  <a:gd name="T3" fmla="*/ 6 h 6"/>
                  <a:gd name="T4" fmla="*/ 0 w 23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6"/>
                  <a:gd name="T11" fmla="*/ 23 w 23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6">
                    <a:moveTo>
                      <a:pt x="23" y="0"/>
                    </a:moveTo>
                    <a:lnTo>
                      <a:pt x="12" y="6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47" name="Freeform 97"/>
              <p:cNvSpPr>
                <a:spLocks/>
              </p:cNvSpPr>
              <p:nvPr/>
            </p:nvSpPr>
            <p:spPr bwMode="auto">
              <a:xfrm>
                <a:off x="1614" y="2670"/>
                <a:ext cx="23" cy="6"/>
              </a:xfrm>
              <a:custGeom>
                <a:avLst/>
                <a:gdLst>
                  <a:gd name="T0" fmla="*/ 23 w 23"/>
                  <a:gd name="T1" fmla="*/ 0 h 6"/>
                  <a:gd name="T2" fmla="*/ 11 w 23"/>
                  <a:gd name="T3" fmla="*/ 6 h 6"/>
                  <a:gd name="T4" fmla="*/ 0 w 23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6"/>
                  <a:gd name="T11" fmla="*/ 23 w 23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6">
                    <a:moveTo>
                      <a:pt x="23" y="0"/>
                    </a:moveTo>
                    <a:lnTo>
                      <a:pt x="11" y="6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48" name="Line 98"/>
              <p:cNvSpPr>
                <a:spLocks noChangeShapeType="1"/>
              </p:cNvSpPr>
              <p:nvPr/>
            </p:nvSpPr>
            <p:spPr bwMode="auto">
              <a:xfrm flipH="1">
                <a:off x="1596" y="2676"/>
                <a:ext cx="12" cy="7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49" name="Freeform 99"/>
              <p:cNvSpPr>
                <a:spLocks/>
              </p:cNvSpPr>
              <p:nvPr/>
            </p:nvSpPr>
            <p:spPr bwMode="auto">
              <a:xfrm>
                <a:off x="1356" y="2466"/>
                <a:ext cx="328" cy="25"/>
              </a:xfrm>
              <a:custGeom>
                <a:avLst/>
                <a:gdLst>
                  <a:gd name="T0" fmla="*/ 0 w 328"/>
                  <a:gd name="T1" fmla="*/ 12 h 25"/>
                  <a:gd name="T2" fmla="*/ 35 w 328"/>
                  <a:gd name="T3" fmla="*/ 6 h 25"/>
                  <a:gd name="T4" fmla="*/ 70 w 328"/>
                  <a:gd name="T5" fmla="*/ 0 h 25"/>
                  <a:gd name="T6" fmla="*/ 111 w 328"/>
                  <a:gd name="T7" fmla="*/ 0 h 25"/>
                  <a:gd name="T8" fmla="*/ 152 w 328"/>
                  <a:gd name="T9" fmla="*/ 0 h 25"/>
                  <a:gd name="T10" fmla="*/ 187 w 328"/>
                  <a:gd name="T11" fmla="*/ 0 h 25"/>
                  <a:gd name="T12" fmla="*/ 228 w 328"/>
                  <a:gd name="T13" fmla="*/ 0 h 25"/>
                  <a:gd name="T14" fmla="*/ 263 w 328"/>
                  <a:gd name="T15" fmla="*/ 6 h 25"/>
                  <a:gd name="T16" fmla="*/ 299 w 328"/>
                  <a:gd name="T17" fmla="*/ 19 h 25"/>
                  <a:gd name="T18" fmla="*/ 328 w 328"/>
                  <a:gd name="T19" fmla="*/ 25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8"/>
                  <a:gd name="T31" fmla="*/ 0 h 25"/>
                  <a:gd name="T32" fmla="*/ 328 w 328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8" h="25">
                    <a:moveTo>
                      <a:pt x="0" y="12"/>
                    </a:moveTo>
                    <a:lnTo>
                      <a:pt x="35" y="6"/>
                    </a:lnTo>
                    <a:lnTo>
                      <a:pt x="70" y="0"/>
                    </a:lnTo>
                    <a:lnTo>
                      <a:pt x="111" y="0"/>
                    </a:lnTo>
                    <a:lnTo>
                      <a:pt x="152" y="0"/>
                    </a:lnTo>
                    <a:lnTo>
                      <a:pt x="187" y="0"/>
                    </a:lnTo>
                    <a:lnTo>
                      <a:pt x="228" y="0"/>
                    </a:lnTo>
                    <a:lnTo>
                      <a:pt x="263" y="6"/>
                    </a:lnTo>
                    <a:lnTo>
                      <a:pt x="299" y="19"/>
                    </a:lnTo>
                    <a:lnTo>
                      <a:pt x="328" y="2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50" name="Freeform 100"/>
              <p:cNvSpPr>
                <a:spLocks/>
              </p:cNvSpPr>
              <p:nvPr/>
            </p:nvSpPr>
            <p:spPr bwMode="auto">
              <a:xfrm>
                <a:off x="1192" y="2070"/>
                <a:ext cx="404" cy="99"/>
              </a:xfrm>
              <a:custGeom>
                <a:avLst/>
                <a:gdLst>
                  <a:gd name="T0" fmla="*/ 0 w 404"/>
                  <a:gd name="T1" fmla="*/ 0 h 99"/>
                  <a:gd name="T2" fmla="*/ 0 w 404"/>
                  <a:gd name="T3" fmla="*/ 12 h 99"/>
                  <a:gd name="T4" fmla="*/ 12 w 404"/>
                  <a:gd name="T5" fmla="*/ 31 h 99"/>
                  <a:gd name="T6" fmla="*/ 30 w 404"/>
                  <a:gd name="T7" fmla="*/ 43 h 99"/>
                  <a:gd name="T8" fmla="*/ 47 w 404"/>
                  <a:gd name="T9" fmla="*/ 55 h 99"/>
                  <a:gd name="T10" fmla="*/ 76 w 404"/>
                  <a:gd name="T11" fmla="*/ 68 h 99"/>
                  <a:gd name="T12" fmla="*/ 106 w 404"/>
                  <a:gd name="T13" fmla="*/ 74 h 99"/>
                  <a:gd name="T14" fmla="*/ 141 w 404"/>
                  <a:gd name="T15" fmla="*/ 86 h 99"/>
                  <a:gd name="T16" fmla="*/ 182 w 404"/>
                  <a:gd name="T17" fmla="*/ 93 h 99"/>
                  <a:gd name="T18" fmla="*/ 223 w 404"/>
                  <a:gd name="T19" fmla="*/ 99 h 99"/>
                  <a:gd name="T20" fmla="*/ 269 w 404"/>
                  <a:gd name="T21" fmla="*/ 99 h 99"/>
                  <a:gd name="T22" fmla="*/ 310 w 404"/>
                  <a:gd name="T23" fmla="*/ 99 h 99"/>
                  <a:gd name="T24" fmla="*/ 357 w 404"/>
                  <a:gd name="T25" fmla="*/ 99 h 99"/>
                  <a:gd name="T26" fmla="*/ 404 w 404"/>
                  <a:gd name="T27" fmla="*/ 99 h 9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4"/>
                  <a:gd name="T43" fmla="*/ 0 h 99"/>
                  <a:gd name="T44" fmla="*/ 404 w 404"/>
                  <a:gd name="T45" fmla="*/ 99 h 9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4" h="99">
                    <a:moveTo>
                      <a:pt x="0" y="0"/>
                    </a:moveTo>
                    <a:lnTo>
                      <a:pt x="0" y="12"/>
                    </a:lnTo>
                    <a:lnTo>
                      <a:pt x="12" y="31"/>
                    </a:lnTo>
                    <a:lnTo>
                      <a:pt x="30" y="43"/>
                    </a:lnTo>
                    <a:lnTo>
                      <a:pt x="47" y="55"/>
                    </a:lnTo>
                    <a:lnTo>
                      <a:pt x="76" y="68"/>
                    </a:lnTo>
                    <a:lnTo>
                      <a:pt x="106" y="74"/>
                    </a:lnTo>
                    <a:lnTo>
                      <a:pt x="141" y="86"/>
                    </a:lnTo>
                    <a:lnTo>
                      <a:pt x="182" y="93"/>
                    </a:lnTo>
                    <a:lnTo>
                      <a:pt x="223" y="99"/>
                    </a:lnTo>
                    <a:lnTo>
                      <a:pt x="269" y="99"/>
                    </a:lnTo>
                    <a:lnTo>
                      <a:pt x="310" y="99"/>
                    </a:lnTo>
                    <a:lnTo>
                      <a:pt x="357" y="99"/>
                    </a:lnTo>
                    <a:lnTo>
                      <a:pt x="404" y="9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51" name="Line 101"/>
              <p:cNvSpPr>
                <a:spLocks noChangeShapeType="1"/>
              </p:cNvSpPr>
              <p:nvPr/>
            </p:nvSpPr>
            <p:spPr bwMode="auto">
              <a:xfrm flipH="1">
                <a:off x="1777" y="358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52" name="Line 102"/>
              <p:cNvSpPr>
                <a:spLocks noChangeShapeType="1"/>
              </p:cNvSpPr>
              <p:nvPr/>
            </p:nvSpPr>
            <p:spPr bwMode="auto">
              <a:xfrm flipH="1">
                <a:off x="1777" y="3488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53" name="Line 103"/>
              <p:cNvSpPr>
                <a:spLocks noChangeShapeType="1"/>
              </p:cNvSpPr>
              <p:nvPr/>
            </p:nvSpPr>
            <p:spPr bwMode="auto">
              <a:xfrm flipH="1">
                <a:off x="1690" y="3587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54" name="Line 104"/>
              <p:cNvSpPr>
                <a:spLocks noChangeShapeType="1"/>
              </p:cNvSpPr>
              <p:nvPr/>
            </p:nvSpPr>
            <p:spPr bwMode="auto">
              <a:xfrm flipH="1">
                <a:off x="1695" y="3581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55" name="Line 105"/>
              <p:cNvSpPr>
                <a:spLocks noChangeShapeType="1"/>
              </p:cNvSpPr>
              <p:nvPr/>
            </p:nvSpPr>
            <p:spPr bwMode="auto">
              <a:xfrm flipH="1">
                <a:off x="1690" y="3488"/>
                <a:ext cx="1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56" name="Line 106"/>
              <p:cNvSpPr>
                <a:spLocks noChangeShapeType="1"/>
              </p:cNvSpPr>
              <p:nvPr/>
            </p:nvSpPr>
            <p:spPr bwMode="auto">
              <a:xfrm flipH="1">
                <a:off x="1608" y="3581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57" name="Line 107"/>
              <p:cNvSpPr>
                <a:spLocks noChangeShapeType="1"/>
              </p:cNvSpPr>
              <p:nvPr/>
            </p:nvSpPr>
            <p:spPr bwMode="auto">
              <a:xfrm flipH="1">
                <a:off x="1608" y="3488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58" name="Line 108"/>
              <p:cNvSpPr>
                <a:spLocks noChangeShapeType="1"/>
              </p:cNvSpPr>
              <p:nvPr/>
            </p:nvSpPr>
            <p:spPr bwMode="auto">
              <a:xfrm flipH="1">
                <a:off x="1526" y="3581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59" name="Line 109"/>
              <p:cNvSpPr>
                <a:spLocks noChangeShapeType="1"/>
              </p:cNvSpPr>
              <p:nvPr/>
            </p:nvSpPr>
            <p:spPr bwMode="auto">
              <a:xfrm flipH="1">
                <a:off x="1526" y="3488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60" name="Line 110"/>
              <p:cNvSpPr>
                <a:spLocks noChangeShapeType="1"/>
              </p:cNvSpPr>
              <p:nvPr/>
            </p:nvSpPr>
            <p:spPr bwMode="auto">
              <a:xfrm flipH="1">
                <a:off x="1438" y="3581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61" name="Line 111"/>
              <p:cNvSpPr>
                <a:spLocks noChangeShapeType="1"/>
              </p:cNvSpPr>
              <p:nvPr/>
            </p:nvSpPr>
            <p:spPr bwMode="auto">
              <a:xfrm>
                <a:off x="1526" y="3407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62" name="Line 112"/>
              <p:cNvSpPr>
                <a:spLocks noChangeShapeType="1"/>
              </p:cNvSpPr>
              <p:nvPr/>
            </p:nvSpPr>
            <p:spPr bwMode="auto">
              <a:xfrm flipH="1">
                <a:off x="1438" y="3488"/>
                <a:ext cx="12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63" name="Line 113"/>
              <p:cNvSpPr>
                <a:spLocks noChangeShapeType="1"/>
              </p:cNvSpPr>
              <p:nvPr/>
            </p:nvSpPr>
            <p:spPr bwMode="auto">
              <a:xfrm flipH="1">
                <a:off x="1356" y="3581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64" name="Line 114"/>
              <p:cNvSpPr>
                <a:spLocks noChangeShapeType="1"/>
              </p:cNvSpPr>
              <p:nvPr/>
            </p:nvSpPr>
            <p:spPr bwMode="auto">
              <a:xfrm flipH="1">
                <a:off x="1438" y="3407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65" name="Line 115"/>
              <p:cNvSpPr>
                <a:spLocks noChangeShapeType="1"/>
              </p:cNvSpPr>
              <p:nvPr/>
            </p:nvSpPr>
            <p:spPr bwMode="auto">
              <a:xfrm flipH="1">
                <a:off x="1356" y="3488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66" name="Line 116"/>
              <p:cNvSpPr>
                <a:spLocks noChangeShapeType="1"/>
              </p:cNvSpPr>
              <p:nvPr/>
            </p:nvSpPr>
            <p:spPr bwMode="auto">
              <a:xfrm flipH="1">
                <a:off x="1274" y="3581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67" name="Line 117"/>
              <p:cNvSpPr>
                <a:spLocks noChangeShapeType="1"/>
              </p:cNvSpPr>
              <p:nvPr/>
            </p:nvSpPr>
            <p:spPr bwMode="auto">
              <a:xfrm flipH="1">
                <a:off x="1274" y="3488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68" name="Line 118"/>
              <p:cNvSpPr>
                <a:spLocks noChangeShapeType="1"/>
              </p:cNvSpPr>
              <p:nvPr/>
            </p:nvSpPr>
            <p:spPr bwMode="auto">
              <a:xfrm flipH="1">
                <a:off x="1192" y="3488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69" name="Line 119"/>
              <p:cNvSpPr>
                <a:spLocks noChangeShapeType="1"/>
              </p:cNvSpPr>
              <p:nvPr/>
            </p:nvSpPr>
            <p:spPr bwMode="auto">
              <a:xfrm flipH="1">
                <a:off x="1754" y="3587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70" name="Freeform 120"/>
              <p:cNvSpPr>
                <a:spLocks/>
              </p:cNvSpPr>
              <p:nvPr/>
            </p:nvSpPr>
            <p:spPr bwMode="auto">
              <a:xfrm>
                <a:off x="1672" y="3587"/>
                <a:ext cx="18" cy="1"/>
              </a:xfrm>
              <a:custGeom>
                <a:avLst/>
                <a:gdLst>
                  <a:gd name="T0" fmla="*/ 18 w 18"/>
                  <a:gd name="T1" fmla="*/ 0 h 1"/>
                  <a:gd name="T2" fmla="*/ 12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18" y="0"/>
                    </a:moveTo>
                    <a:lnTo>
                      <a:pt x="1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71" name="Line 121"/>
              <p:cNvSpPr>
                <a:spLocks noChangeShapeType="1"/>
              </p:cNvSpPr>
              <p:nvPr/>
            </p:nvSpPr>
            <p:spPr bwMode="auto">
              <a:xfrm flipH="1">
                <a:off x="1590" y="3587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72" name="Line 122"/>
              <p:cNvSpPr>
                <a:spLocks noChangeShapeType="1"/>
              </p:cNvSpPr>
              <p:nvPr/>
            </p:nvSpPr>
            <p:spPr bwMode="auto">
              <a:xfrm flipH="1">
                <a:off x="1502" y="3587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73" name="Line 123"/>
              <p:cNvSpPr>
                <a:spLocks noChangeShapeType="1"/>
              </p:cNvSpPr>
              <p:nvPr/>
            </p:nvSpPr>
            <p:spPr bwMode="auto">
              <a:xfrm flipH="1">
                <a:off x="1421" y="3587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74" name="Line 124"/>
              <p:cNvSpPr>
                <a:spLocks noChangeShapeType="1"/>
              </p:cNvSpPr>
              <p:nvPr/>
            </p:nvSpPr>
            <p:spPr bwMode="auto">
              <a:xfrm flipH="1">
                <a:off x="1339" y="3587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75" name="Line 125"/>
              <p:cNvSpPr>
                <a:spLocks noChangeShapeType="1"/>
              </p:cNvSpPr>
              <p:nvPr/>
            </p:nvSpPr>
            <p:spPr bwMode="auto">
              <a:xfrm flipH="1">
                <a:off x="1257" y="3587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76" name="Line 126"/>
              <p:cNvSpPr>
                <a:spLocks noChangeShapeType="1"/>
              </p:cNvSpPr>
              <p:nvPr/>
            </p:nvSpPr>
            <p:spPr bwMode="auto">
              <a:xfrm flipH="1">
                <a:off x="1754" y="3500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77" name="Line 127"/>
              <p:cNvSpPr>
                <a:spLocks noChangeShapeType="1"/>
              </p:cNvSpPr>
              <p:nvPr/>
            </p:nvSpPr>
            <p:spPr bwMode="auto">
              <a:xfrm flipH="1">
                <a:off x="1672" y="3500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78" name="Line 128"/>
              <p:cNvSpPr>
                <a:spLocks noChangeShapeType="1"/>
              </p:cNvSpPr>
              <p:nvPr/>
            </p:nvSpPr>
            <p:spPr bwMode="auto">
              <a:xfrm flipH="1">
                <a:off x="1590" y="3500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79" name="Line 129"/>
              <p:cNvSpPr>
                <a:spLocks noChangeShapeType="1"/>
              </p:cNvSpPr>
              <p:nvPr/>
            </p:nvSpPr>
            <p:spPr bwMode="auto">
              <a:xfrm flipH="1">
                <a:off x="1502" y="3500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80" name="Line 130"/>
              <p:cNvSpPr>
                <a:spLocks noChangeShapeType="1"/>
              </p:cNvSpPr>
              <p:nvPr/>
            </p:nvSpPr>
            <p:spPr bwMode="auto">
              <a:xfrm flipH="1">
                <a:off x="1421" y="3500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81" name="Line 131"/>
              <p:cNvSpPr>
                <a:spLocks noChangeShapeType="1"/>
              </p:cNvSpPr>
              <p:nvPr/>
            </p:nvSpPr>
            <p:spPr bwMode="auto">
              <a:xfrm flipH="1">
                <a:off x="1339" y="3500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82" name="Line 132"/>
              <p:cNvSpPr>
                <a:spLocks noChangeShapeType="1"/>
              </p:cNvSpPr>
              <p:nvPr/>
            </p:nvSpPr>
            <p:spPr bwMode="auto">
              <a:xfrm flipH="1">
                <a:off x="1257" y="3500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83" name="Line 133"/>
              <p:cNvSpPr>
                <a:spLocks noChangeShapeType="1"/>
              </p:cNvSpPr>
              <p:nvPr/>
            </p:nvSpPr>
            <p:spPr bwMode="auto">
              <a:xfrm flipH="1">
                <a:off x="1590" y="341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84" name="Line 134"/>
              <p:cNvSpPr>
                <a:spLocks noChangeShapeType="1"/>
              </p:cNvSpPr>
              <p:nvPr/>
            </p:nvSpPr>
            <p:spPr bwMode="auto">
              <a:xfrm flipH="1">
                <a:off x="1502" y="3413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85" name="Line 135"/>
              <p:cNvSpPr>
                <a:spLocks noChangeShapeType="1"/>
              </p:cNvSpPr>
              <p:nvPr/>
            </p:nvSpPr>
            <p:spPr bwMode="auto">
              <a:xfrm flipH="1">
                <a:off x="1421" y="3413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86" name="Line 136"/>
              <p:cNvSpPr>
                <a:spLocks noChangeShapeType="1"/>
              </p:cNvSpPr>
              <p:nvPr/>
            </p:nvSpPr>
            <p:spPr bwMode="auto">
              <a:xfrm flipH="1" flipV="1">
                <a:off x="1245" y="3581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87" name="Line 137"/>
              <p:cNvSpPr>
                <a:spLocks noChangeShapeType="1"/>
              </p:cNvSpPr>
              <p:nvPr/>
            </p:nvSpPr>
            <p:spPr bwMode="auto">
              <a:xfrm flipH="1" flipV="1">
                <a:off x="1245" y="3488"/>
                <a:ext cx="12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88" name="Line 138"/>
              <p:cNvSpPr>
                <a:spLocks noChangeShapeType="1"/>
              </p:cNvSpPr>
              <p:nvPr/>
            </p:nvSpPr>
            <p:spPr bwMode="auto">
              <a:xfrm flipH="1" flipV="1">
                <a:off x="1327" y="3581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89" name="Line 139"/>
              <p:cNvSpPr>
                <a:spLocks noChangeShapeType="1"/>
              </p:cNvSpPr>
              <p:nvPr/>
            </p:nvSpPr>
            <p:spPr bwMode="auto">
              <a:xfrm flipH="1" flipV="1">
                <a:off x="1327" y="3488"/>
                <a:ext cx="12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90" name="Line 140"/>
              <p:cNvSpPr>
                <a:spLocks noChangeShapeType="1"/>
              </p:cNvSpPr>
              <p:nvPr/>
            </p:nvSpPr>
            <p:spPr bwMode="auto">
              <a:xfrm flipH="1" flipV="1">
                <a:off x="1415" y="3581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91" name="Line 141"/>
              <p:cNvSpPr>
                <a:spLocks noChangeShapeType="1"/>
              </p:cNvSpPr>
              <p:nvPr/>
            </p:nvSpPr>
            <p:spPr bwMode="auto">
              <a:xfrm flipH="1" flipV="1">
                <a:off x="1415" y="3488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92" name="Line 142"/>
              <p:cNvSpPr>
                <a:spLocks noChangeShapeType="1"/>
              </p:cNvSpPr>
              <p:nvPr/>
            </p:nvSpPr>
            <p:spPr bwMode="auto">
              <a:xfrm flipH="1" flipV="1">
                <a:off x="1497" y="3581"/>
                <a:ext cx="5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93" name="Line 143"/>
              <p:cNvSpPr>
                <a:spLocks noChangeShapeType="1"/>
              </p:cNvSpPr>
              <p:nvPr/>
            </p:nvSpPr>
            <p:spPr bwMode="auto">
              <a:xfrm flipH="1" flipV="1">
                <a:off x="1497" y="3488"/>
                <a:ext cx="5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94" name="Line 144"/>
              <p:cNvSpPr>
                <a:spLocks noChangeShapeType="1"/>
              </p:cNvSpPr>
              <p:nvPr/>
            </p:nvSpPr>
            <p:spPr bwMode="auto">
              <a:xfrm flipH="1" flipV="1">
                <a:off x="1578" y="3581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95" name="Line 145"/>
              <p:cNvSpPr>
                <a:spLocks noChangeShapeType="1"/>
              </p:cNvSpPr>
              <p:nvPr/>
            </p:nvSpPr>
            <p:spPr bwMode="auto">
              <a:xfrm flipV="1">
                <a:off x="1502" y="3407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96" name="Line 146"/>
              <p:cNvSpPr>
                <a:spLocks noChangeShapeType="1"/>
              </p:cNvSpPr>
              <p:nvPr/>
            </p:nvSpPr>
            <p:spPr bwMode="auto">
              <a:xfrm flipH="1" flipV="1">
                <a:off x="1578" y="3488"/>
                <a:ext cx="12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97" name="Line 147"/>
              <p:cNvSpPr>
                <a:spLocks noChangeShapeType="1"/>
              </p:cNvSpPr>
              <p:nvPr/>
            </p:nvSpPr>
            <p:spPr bwMode="auto">
              <a:xfrm flipH="1" flipV="1">
                <a:off x="1660" y="3581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98" name="Line 148"/>
              <p:cNvSpPr>
                <a:spLocks noChangeShapeType="1"/>
              </p:cNvSpPr>
              <p:nvPr/>
            </p:nvSpPr>
            <p:spPr bwMode="auto">
              <a:xfrm flipH="1">
                <a:off x="1584" y="341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99" name="Line 149"/>
              <p:cNvSpPr>
                <a:spLocks noChangeShapeType="1"/>
              </p:cNvSpPr>
              <p:nvPr/>
            </p:nvSpPr>
            <p:spPr bwMode="auto">
              <a:xfrm flipH="1" flipV="1">
                <a:off x="1660" y="3488"/>
                <a:ext cx="12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00" name="Line 150"/>
              <p:cNvSpPr>
                <a:spLocks noChangeShapeType="1"/>
              </p:cNvSpPr>
              <p:nvPr/>
            </p:nvSpPr>
            <p:spPr bwMode="auto">
              <a:xfrm flipH="1" flipV="1">
                <a:off x="1748" y="3581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01" name="Line 151"/>
              <p:cNvSpPr>
                <a:spLocks noChangeShapeType="1"/>
              </p:cNvSpPr>
              <p:nvPr/>
            </p:nvSpPr>
            <p:spPr bwMode="auto">
              <a:xfrm flipH="1" flipV="1">
                <a:off x="1748" y="3488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02" name="Freeform 152"/>
              <p:cNvSpPr>
                <a:spLocks/>
              </p:cNvSpPr>
              <p:nvPr/>
            </p:nvSpPr>
            <p:spPr bwMode="auto">
              <a:xfrm>
                <a:off x="1807" y="3525"/>
                <a:ext cx="1" cy="18"/>
              </a:xfrm>
              <a:custGeom>
                <a:avLst/>
                <a:gdLst>
                  <a:gd name="T0" fmla="*/ 0 w 1"/>
                  <a:gd name="T1" fmla="*/ 0 h 18"/>
                  <a:gd name="T2" fmla="*/ 0 w 1"/>
                  <a:gd name="T3" fmla="*/ 6 h 18"/>
                  <a:gd name="T4" fmla="*/ 0 w 1"/>
                  <a:gd name="T5" fmla="*/ 18 h 1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8"/>
                  <a:gd name="T11" fmla="*/ 1 w 1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8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03" name="Line 153"/>
              <p:cNvSpPr>
                <a:spLocks noChangeShapeType="1"/>
              </p:cNvSpPr>
              <p:nvPr/>
            </p:nvSpPr>
            <p:spPr bwMode="auto">
              <a:xfrm>
                <a:off x="1725" y="3525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04" name="Line 154"/>
              <p:cNvSpPr>
                <a:spLocks noChangeShapeType="1"/>
              </p:cNvSpPr>
              <p:nvPr/>
            </p:nvSpPr>
            <p:spPr bwMode="auto">
              <a:xfrm>
                <a:off x="1725" y="3438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05" name="Line 155"/>
              <p:cNvSpPr>
                <a:spLocks noChangeShapeType="1"/>
              </p:cNvSpPr>
              <p:nvPr/>
            </p:nvSpPr>
            <p:spPr bwMode="auto">
              <a:xfrm>
                <a:off x="1637" y="3612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06" name="Line 156"/>
              <p:cNvSpPr>
                <a:spLocks noChangeShapeType="1"/>
              </p:cNvSpPr>
              <p:nvPr/>
            </p:nvSpPr>
            <p:spPr bwMode="auto">
              <a:xfrm>
                <a:off x="1637" y="3525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07" name="Line 157"/>
              <p:cNvSpPr>
                <a:spLocks noChangeShapeType="1"/>
              </p:cNvSpPr>
              <p:nvPr/>
            </p:nvSpPr>
            <p:spPr bwMode="auto">
              <a:xfrm>
                <a:off x="1637" y="3432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08" name="Line 158"/>
              <p:cNvSpPr>
                <a:spLocks noChangeShapeType="1"/>
              </p:cNvSpPr>
              <p:nvPr/>
            </p:nvSpPr>
            <p:spPr bwMode="auto">
              <a:xfrm>
                <a:off x="1555" y="3612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09" name="Line 159"/>
              <p:cNvSpPr>
                <a:spLocks noChangeShapeType="1"/>
              </p:cNvSpPr>
              <p:nvPr/>
            </p:nvSpPr>
            <p:spPr bwMode="auto">
              <a:xfrm>
                <a:off x="1555" y="3525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10" name="Line 160"/>
              <p:cNvSpPr>
                <a:spLocks noChangeShapeType="1"/>
              </p:cNvSpPr>
              <p:nvPr/>
            </p:nvSpPr>
            <p:spPr bwMode="auto">
              <a:xfrm>
                <a:off x="1555" y="3432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11" name="Line 161"/>
              <p:cNvSpPr>
                <a:spLocks noChangeShapeType="1"/>
              </p:cNvSpPr>
              <p:nvPr/>
            </p:nvSpPr>
            <p:spPr bwMode="auto">
              <a:xfrm>
                <a:off x="1473" y="3612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12" name="Line 162"/>
              <p:cNvSpPr>
                <a:spLocks noChangeShapeType="1"/>
              </p:cNvSpPr>
              <p:nvPr/>
            </p:nvSpPr>
            <p:spPr bwMode="auto">
              <a:xfrm>
                <a:off x="1473" y="3525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13" name="Line 163"/>
              <p:cNvSpPr>
                <a:spLocks noChangeShapeType="1"/>
              </p:cNvSpPr>
              <p:nvPr/>
            </p:nvSpPr>
            <p:spPr bwMode="auto">
              <a:xfrm>
                <a:off x="1473" y="3432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14" name="Line 164"/>
              <p:cNvSpPr>
                <a:spLocks noChangeShapeType="1"/>
              </p:cNvSpPr>
              <p:nvPr/>
            </p:nvSpPr>
            <p:spPr bwMode="auto">
              <a:xfrm flipH="1">
                <a:off x="1385" y="3612"/>
                <a:ext cx="6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15" name="Line 165"/>
              <p:cNvSpPr>
                <a:spLocks noChangeShapeType="1"/>
              </p:cNvSpPr>
              <p:nvPr/>
            </p:nvSpPr>
            <p:spPr bwMode="auto">
              <a:xfrm flipH="1">
                <a:off x="1385" y="3525"/>
                <a:ext cx="6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16" name="Line 166"/>
              <p:cNvSpPr>
                <a:spLocks noChangeShapeType="1"/>
              </p:cNvSpPr>
              <p:nvPr/>
            </p:nvSpPr>
            <p:spPr bwMode="auto">
              <a:xfrm flipH="1">
                <a:off x="1385" y="3432"/>
                <a:ext cx="6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17" name="Line 167"/>
              <p:cNvSpPr>
                <a:spLocks noChangeShapeType="1"/>
              </p:cNvSpPr>
              <p:nvPr/>
            </p:nvSpPr>
            <p:spPr bwMode="auto">
              <a:xfrm>
                <a:off x="1304" y="3612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18" name="Line 168"/>
              <p:cNvSpPr>
                <a:spLocks noChangeShapeType="1"/>
              </p:cNvSpPr>
              <p:nvPr/>
            </p:nvSpPr>
            <p:spPr bwMode="auto">
              <a:xfrm>
                <a:off x="1304" y="3525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19" name="Freeform 169"/>
              <p:cNvSpPr>
                <a:spLocks/>
              </p:cNvSpPr>
              <p:nvPr/>
            </p:nvSpPr>
            <p:spPr bwMode="auto">
              <a:xfrm>
                <a:off x="1304" y="3432"/>
                <a:ext cx="1" cy="19"/>
              </a:xfrm>
              <a:custGeom>
                <a:avLst/>
                <a:gdLst>
                  <a:gd name="T0" fmla="*/ 0 w 1"/>
                  <a:gd name="T1" fmla="*/ 0 h 19"/>
                  <a:gd name="T2" fmla="*/ 0 w 1"/>
                  <a:gd name="T3" fmla="*/ 12 h 19"/>
                  <a:gd name="T4" fmla="*/ 0 w 1"/>
                  <a:gd name="T5" fmla="*/ 19 h 19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9"/>
                  <a:gd name="T11" fmla="*/ 1 w 1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9">
                    <a:moveTo>
                      <a:pt x="0" y="0"/>
                    </a:moveTo>
                    <a:lnTo>
                      <a:pt x="0" y="12"/>
                    </a:lnTo>
                    <a:lnTo>
                      <a:pt x="0" y="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20" name="Line 170"/>
              <p:cNvSpPr>
                <a:spLocks noChangeShapeType="1"/>
              </p:cNvSpPr>
              <p:nvPr/>
            </p:nvSpPr>
            <p:spPr bwMode="auto">
              <a:xfrm>
                <a:off x="1222" y="3525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21" name="Line 171"/>
              <p:cNvSpPr>
                <a:spLocks noChangeShapeType="1"/>
              </p:cNvSpPr>
              <p:nvPr/>
            </p:nvSpPr>
            <p:spPr bwMode="auto">
              <a:xfrm>
                <a:off x="1807" y="3543"/>
                <a:ext cx="5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22" name="Line 172"/>
              <p:cNvSpPr>
                <a:spLocks noChangeShapeType="1"/>
              </p:cNvSpPr>
              <p:nvPr/>
            </p:nvSpPr>
            <p:spPr bwMode="auto">
              <a:xfrm>
                <a:off x="1725" y="3451"/>
                <a:ext cx="6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23" name="Line 173"/>
              <p:cNvSpPr>
                <a:spLocks noChangeShapeType="1"/>
              </p:cNvSpPr>
              <p:nvPr/>
            </p:nvSpPr>
            <p:spPr bwMode="auto">
              <a:xfrm>
                <a:off x="1725" y="3543"/>
                <a:ext cx="6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24" name="Line 174"/>
              <p:cNvSpPr>
                <a:spLocks noChangeShapeType="1"/>
              </p:cNvSpPr>
              <p:nvPr/>
            </p:nvSpPr>
            <p:spPr bwMode="auto">
              <a:xfrm>
                <a:off x="1637" y="3451"/>
                <a:ext cx="6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25" name="Line 175"/>
              <p:cNvSpPr>
                <a:spLocks noChangeShapeType="1"/>
              </p:cNvSpPr>
              <p:nvPr/>
            </p:nvSpPr>
            <p:spPr bwMode="auto">
              <a:xfrm>
                <a:off x="1637" y="3543"/>
                <a:ext cx="6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26" name="Line 176"/>
              <p:cNvSpPr>
                <a:spLocks noChangeShapeType="1"/>
              </p:cNvSpPr>
              <p:nvPr/>
            </p:nvSpPr>
            <p:spPr bwMode="auto">
              <a:xfrm>
                <a:off x="1555" y="3451"/>
                <a:ext cx="6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27" name="Line 177"/>
              <p:cNvSpPr>
                <a:spLocks noChangeShapeType="1"/>
              </p:cNvSpPr>
              <p:nvPr/>
            </p:nvSpPr>
            <p:spPr bwMode="auto">
              <a:xfrm>
                <a:off x="1555" y="3543"/>
                <a:ext cx="6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28" name="Line 178"/>
              <p:cNvSpPr>
                <a:spLocks noChangeShapeType="1"/>
              </p:cNvSpPr>
              <p:nvPr/>
            </p:nvSpPr>
            <p:spPr bwMode="auto">
              <a:xfrm>
                <a:off x="1555" y="3630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29" name="Line 179"/>
              <p:cNvSpPr>
                <a:spLocks noChangeShapeType="1"/>
              </p:cNvSpPr>
              <p:nvPr/>
            </p:nvSpPr>
            <p:spPr bwMode="auto">
              <a:xfrm>
                <a:off x="1473" y="3451"/>
                <a:ext cx="6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30" name="Line 180"/>
              <p:cNvSpPr>
                <a:spLocks noChangeShapeType="1"/>
              </p:cNvSpPr>
              <p:nvPr/>
            </p:nvSpPr>
            <p:spPr bwMode="auto">
              <a:xfrm>
                <a:off x="1473" y="3543"/>
                <a:ext cx="6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31" name="Line 181"/>
              <p:cNvSpPr>
                <a:spLocks noChangeShapeType="1"/>
              </p:cNvSpPr>
              <p:nvPr/>
            </p:nvSpPr>
            <p:spPr bwMode="auto">
              <a:xfrm>
                <a:off x="1473" y="3630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32" name="Line 182"/>
              <p:cNvSpPr>
                <a:spLocks noChangeShapeType="1"/>
              </p:cNvSpPr>
              <p:nvPr/>
            </p:nvSpPr>
            <p:spPr bwMode="auto">
              <a:xfrm>
                <a:off x="1385" y="3451"/>
                <a:ext cx="12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33" name="Line 183"/>
              <p:cNvSpPr>
                <a:spLocks noChangeShapeType="1"/>
              </p:cNvSpPr>
              <p:nvPr/>
            </p:nvSpPr>
            <p:spPr bwMode="auto">
              <a:xfrm>
                <a:off x="1385" y="3543"/>
                <a:ext cx="12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34" name="Line 184"/>
              <p:cNvSpPr>
                <a:spLocks noChangeShapeType="1"/>
              </p:cNvSpPr>
              <p:nvPr/>
            </p:nvSpPr>
            <p:spPr bwMode="auto">
              <a:xfrm>
                <a:off x="1385" y="3630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35" name="Line 185"/>
              <p:cNvSpPr>
                <a:spLocks noChangeShapeType="1"/>
              </p:cNvSpPr>
              <p:nvPr/>
            </p:nvSpPr>
            <p:spPr bwMode="auto">
              <a:xfrm>
                <a:off x="1304" y="3451"/>
                <a:ext cx="5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36" name="Line 186"/>
              <p:cNvSpPr>
                <a:spLocks noChangeShapeType="1"/>
              </p:cNvSpPr>
              <p:nvPr/>
            </p:nvSpPr>
            <p:spPr bwMode="auto">
              <a:xfrm>
                <a:off x="1304" y="3543"/>
                <a:ext cx="5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37" name="Line 187"/>
              <p:cNvSpPr>
                <a:spLocks noChangeShapeType="1"/>
              </p:cNvSpPr>
              <p:nvPr/>
            </p:nvSpPr>
            <p:spPr bwMode="auto">
              <a:xfrm>
                <a:off x="1222" y="3463"/>
                <a:ext cx="5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38" name="Freeform 188"/>
              <p:cNvSpPr>
                <a:spLocks/>
              </p:cNvSpPr>
              <p:nvPr/>
            </p:nvSpPr>
            <p:spPr bwMode="auto">
              <a:xfrm>
                <a:off x="1222" y="3543"/>
                <a:ext cx="5" cy="13"/>
              </a:xfrm>
              <a:custGeom>
                <a:avLst/>
                <a:gdLst>
                  <a:gd name="T0" fmla="*/ 0 w 5"/>
                  <a:gd name="T1" fmla="*/ 0 h 13"/>
                  <a:gd name="T2" fmla="*/ 5 w 5"/>
                  <a:gd name="T3" fmla="*/ 7 h 13"/>
                  <a:gd name="T4" fmla="*/ 5 w 5"/>
                  <a:gd name="T5" fmla="*/ 13 h 13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3"/>
                  <a:gd name="T11" fmla="*/ 5 w 5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3">
                    <a:moveTo>
                      <a:pt x="0" y="0"/>
                    </a:moveTo>
                    <a:lnTo>
                      <a:pt x="5" y="7"/>
                    </a:lnTo>
                    <a:lnTo>
                      <a:pt x="5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39" name="Line 189"/>
              <p:cNvSpPr>
                <a:spLocks noChangeShapeType="1"/>
              </p:cNvSpPr>
              <p:nvPr/>
            </p:nvSpPr>
            <p:spPr bwMode="auto">
              <a:xfrm>
                <a:off x="1731" y="3469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40" name="Line 190"/>
              <p:cNvSpPr>
                <a:spLocks noChangeShapeType="1"/>
              </p:cNvSpPr>
              <p:nvPr/>
            </p:nvSpPr>
            <p:spPr bwMode="auto">
              <a:xfrm>
                <a:off x="1643" y="3469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41" name="Line 191"/>
              <p:cNvSpPr>
                <a:spLocks noChangeShapeType="1"/>
              </p:cNvSpPr>
              <p:nvPr/>
            </p:nvSpPr>
            <p:spPr bwMode="auto">
              <a:xfrm>
                <a:off x="1561" y="3469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42" name="Line 192"/>
              <p:cNvSpPr>
                <a:spLocks noChangeShapeType="1"/>
              </p:cNvSpPr>
              <p:nvPr/>
            </p:nvSpPr>
            <p:spPr bwMode="auto">
              <a:xfrm>
                <a:off x="1479" y="3469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43" name="Line 193"/>
              <p:cNvSpPr>
                <a:spLocks noChangeShapeType="1"/>
              </p:cNvSpPr>
              <p:nvPr/>
            </p:nvSpPr>
            <p:spPr bwMode="auto">
              <a:xfrm>
                <a:off x="1397" y="3469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44" name="Line 194"/>
              <p:cNvSpPr>
                <a:spLocks noChangeShapeType="1"/>
              </p:cNvSpPr>
              <p:nvPr/>
            </p:nvSpPr>
            <p:spPr bwMode="auto">
              <a:xfrm>
                <a:off x="1309" y="3469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45" name="Line 195"/>
              <p:cNvSpPr>
                <a:spLocks noChangeShapeType="1"/>
              </p:cNvSpPr>
              <p:nvPr/>
            </p:nvSpPr>
            <p:spPr bwMode="auto">
              <a:xfrm>
                <a:off x="1227" y="3469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46" name="Line 196"/>
              <p:cNvSpPr>
                <a:spLocks noChangeShapeType="1"/>
              </p:cNvSpPr>
              <p:nvPr/>
            </p:nvSpPr>
            <p:spPr bwMode="auto">
              <a:xfrm>
                <a:off x="1731" y="3556"/>
                <a:ext cx="1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47" name="Line 197"/>
              <p:cNvSpPr>
                <a:spLocks noChangeShapeType="1"/>
              </p:cNvSpPr>
              <p:nvPr/>
            </p:nvSpPr>
            <p:spPr bwMode="auto">
              <a:xfrm>
                <a:off x="1643" y="3556"/>
                <a:ext cx="1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48" name="Line 198"/>
              <p:cNvSpPr>
                <a:spLocks noChangeShapeType="1"/>
              </p:cNvSpPr>
              <p:nvPr/>
            </p:nvSpPr>
            <p:spPr bwMode="auto">
              <a:xfrm>
                <a:off x="1561" y="3556"/>
                <a:ext cx="1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49" name="Line 199"/>
              <p:cNvSpPr>
                <a:spLocks noChangeShapeType="1"/>
              </p:cNvSpPr>
              <p:nvPr/>
            </p:nvSpPr>
            <p:spPr bwMode="auto">
              <a:xfrm>
                <a:off x="1479" y="3556"/>
                <a:ext cx="18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50" name="Line 200"/>
              <p:cNvSpPr>
                <a:spLocks noChangeShapeType="1"/>
              </p:cNvSpPr>
              <p:nvPr/>
            </p:nvSpPr>
            <p:spPr bwMode="auto">
              <a:xfrm>
                <a:off x="1397" y="3556"/>
                <a:ext cx="18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51" name="Line 201"/>
              <p:cNvSpPr>
                <a:spLocks noChangeShapeType="1"/>
              </p:cNvSpPr>
              <p:nvPr/>
            </p:nvSpPr>
            <p:spPr bwMode="auto">
              <a:xfrm>
                <a:off x="1309" y="3556"/>
                <a:ext cx="18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52" name="Freeform 202"/>
              <p:cNvSpPr>
                <a:spLocks/>
              </p:cNvSpPr>
              <p:nvPr/>
            </p:nvSpPr>
            <p:spPr bwMode="auto">
              <a:xfrm>
                <a:off x="1227" y="3556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12 w 18"/>
                  <a:gd name="T3" fmla="*/ 6 h 6"/>
                  <a:gd name="T4" fmla="*/ 18 w 18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"/>
                  <a:gd name="T11" fmla="*/ 18 w 1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">
                    <a:moveTo>
                      <a:pt x="0" y="0"/>
                    </a:moveTo>
                    <a:lnTo>
                      <a:pt x="12" y="6"/>
                    </a:lnTo>
                    <a:lnTo>
                      <a:pt x="18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53" name="Line 203"/>
              <p:cNvSpPr>
                <a:spLocks noChangeShapeType="1"/>
              </p:cNvSpPr>
              <p:nvPr/>
            </p:nvSpPr>
            <p:spPr bwMode="auto">
              <a:xfrm flipV="1">
                <a:off x="1245" y="3457"/>
                <a:ext cx="18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54" name="Line 204"/>
              <p:cNvSpPr>
                <a:spLocks noChangeShapeType="1"/>
              </p:cNvSpPr>
              <p:nvPr/>
            </p:nvSpPr>
            <p:spPr bwMode="auto">
              <a:xfrm flipV="1">
                <a:off x="1327" y="3457"/>
                <a:ext cx="17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55" name="Line 205"/>
              <p:cNvSpPr>
                <a:spLocks noChangeShapeType="1"/>
              </p:cNvSpPr>
              <p:nvPr/>
            </p:nvSpPr>
            <p:spPr bwMode="auto">
              <a:xfrm flipV="1">
                <a:off x="1245" y="3543"/>
                <a:ext cx="18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56" name="Line 206"/>
              <p:cNvSpPr>
                <a:spLocks noChangeShapeType="1"/>
              </p:cNvSpPr>
              <p:nvPr/>
            </p:nvSpPr>
            <p:spPr bwMode="auto">
              <a:xfrm flipV="1">
                <a:off x="1415" y="3457"/>
                <a:ext cx="17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" name="Group 207"/>
            <p:cNvGrpSpPr>
              <a:grpSpLocks/>
            </p:cNvGrpSpPr>
            <p:nvPr/>
          </p:nvGrpSpPr>
          <p:grpSpPr bwMode="auto">
            <a:xfrm>
              <a:off x="1192" y="3413"/>
              <a:ext cx="626" cy="223"/>
              <a:chOff x="1192" y="3413"/>
              <a:chExt cx="626" cy="223"/>
            </a:xfrm>
          </p:grpSpPr>
          <p:sp>
            <p:nvSpPr>
              <p:cNvPr id="18057" name="Line 208"/>
              <p:cNvSpPr>
                <a:spLocks noChangeShapeType="1"/>
              </p:cNvSpPr>
              <p:nvPr/>
            </p:nvSpPr>
            <p:spPr bwMode="auto">
              <a:xfrm flipV="1">
                <a:off x="1327" y="3543"/>
                <a:ext cx="17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58" name="Line 209"/>
              <p:cNvSpPr>
                <a:spLocks noChangeShapeType="1"/>
              </p:cNvSpPr>
              <p:nvPr/>
            </p:nvSpPr>
            <p:spPr bwMode="auto">
              <a:xfrm flipV="1">
                <a:off x="1502" y="3457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59" name="Line 210"/>
              <p:cNvSpPr>
                <a:spLocks noChangeShapeType="1"/>
              </p:cNvSpPr>
              <p:nvPr/>
            </p:nvSpPr>
            <p:spPr bwMode="auto">
              <a:xfrm flipV="1">
                <a:off x="1497" y="3463"/>
                <a:ext cx="5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60" name="Line 211"/>
              <p:cNvSpPr>
                <a:spLocks noChangeShapeType="1"/>
              </p:cNvSpPr>
              <p:nvPr/>
            </p:nvSpPr>
            <p:spPr bwMode="auto">
              <a:xfrm flipV="1">
                <a:off x="1415" y="3543"/>
                <a:ext cx="17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61" name="Line 212"/>
              <p:cNvSpPr>
                <a:spLocks noChangeShapeType="1"/>
              </p:cNvSpPr>
              <p:nvPr/>
            </p:nvSpPr>
            <p:spPr bwMode="auto">
              <a:xfrm flipV="1">
                <a:off x="1578" y="3457"/>
                <a:ext cx="18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62" name="Line 213"/>
              <p:cNvSpPr>
                <a:spLocks noChangeShapeType="1"/>
              </p:cNvSpPr>
              <p:nvPr/>
            </p:nvSpPr>
            <p:spPr bwMode="auto">
              <a:xfrm flipV="1">
                <a:off x="1502" y="3543"/>
                <a:ext cx="12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63" name="Line 214"/>
              <p:cNvSpPr>
                <a:spLocks noChangeShapeType="1"/>
              </p:cNvSpPr>
              <p:nvPr/>
            </p:nvSpPr>
            <p:spPr bwMode="auto">
              <a:xfrm flipV="1">
                <a:off x="1497" y="3550"/>
                <a:ext cx="5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64" name="Line 215"/>
              <p:cNvSpPr>
                <a:spLocks noChangeShapeType="1"/>
              </p:cNvSpPr>
              <p:nvPr/>
            </p:nvSpPr>
            <p:spPr bwMode="auto">
              <a:xfrm flipV="1">
                <a:off x="1426" y="3630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65" name="Line 216"/>
              <p:cNvSpPr>
                <a:spLocks noChangeShapeType="1"/>
              </p:cNvSpPr>
              <p:nvPr/>
            </p:nvSpPr>
            <p:spPr bwMode="auto">
              <a:xfrm flipV="1">
                <a:off x="1660" y="3457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66" name="Line 217"/>
              <p:cNvSpPr>
                <a:spLocks noChangeShapeType="1"/>
              </p:cNvSpPr>
              <p:nvPr/>
            </p:nvSpPr>
            <p:spPr bwMode="auto">
              <a:xfrm flipV="1">
                <a:off x="1578" y="3543"/>
                <a:ext cx="18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67" name="Line 218"/>
              <p:cNvSpPr>
                <a:spLocks noChangeShapeType="1"/>
              </p:cNvSpPr>
              <p:nvPr/>
            </p:nvSpPr>
            <p:spPr bwMode="auto">
              <a:xfrm flipV="1">
                <a:off x="1508" y="3630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68" name="Line 219"/>
              <p:cNvSpPr>
                <a:spLocks noChangeShapeType="1"/>
              </p:cNvSpPr>
              <p:nvPr/>
            </p:nvSpPr>
            <p:spPr bwMode="auto">
              <a:xfrm flipV="1">
                <a:off x="1748" y="3457"/>
                <a:ext cx="18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69" name="Line 220"/>
              <p:cNvSpPr>
                <a:spLocks noChangeShapeType="1"/>
              </p:cNvSpPr>
              <p:nvPr/>
            </p:nvSpPr>
            <p:spPr bwMode="auto">
              <a:xfrm flipV="1">
                <a:off x="1660" y="3543"/>
                <a:ext cx="24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70" name="Line 221"/>
              <p:cNvSpPr>
                <a:spLocks noChangeShapeType="1"/>
              </p:cNvSpPr>
              <p:nvPr/>
            </p:nvSpPr>
            <p:spPr bwMode="auto">
              <a:xfrm flipV="1">
                <a:off x="1748" y="3543"/>
                <a:ext cx="18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71" name="Line 222"/>
              <p:cNvSpPr>
                <a:spLocks noChangeShapeType="1"/>
              </p:cNvSpPr>
              <p:nvPr/>
            </p:nvSpPr>
            <p:spPr bwMode="auto">
              <a:xfrm flipV="1">
                <a:off x="1263" y="3444"/>
                <a:ext cx="5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72" name="Line 223"/>
              <p:cNvSpPr>
                <a:spLocks noChangeShapeType="1"/>
              </p:cNvSpPr>
              <p:nvPr/>
            </p:nvSpPr>
            <p:spPr bwMode="auto">
              <a:xfrm flipV="1">
                <a:off x="1263" y="3525"/>
                <a:ext cx="5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73" name="Line 224"/>
              <p:cNvSpPr>
                <a:spLocks noChangeShapeType="1"/>
              </p:cNvSpPr>
              <p:nvPr/>
            </p:nvSpPr>
            <p:spPr bwMode="auto">
              <a:xfrm flipV="1">
                <a:off x="1344" y="3432"/>
                <a:ext cx="12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74" name="Line 225"/>
              <p:cNvSpPr>
                <a:spLocks noChangeShapeType="1"/>
              </p:cNvSpPr>
              <p:nvPr/>
            </p:nvSpPr>
            <p:spPr bwMode="auto">
              <a:xfrm flipV="1">
                <a:off x="1344" y="3525"/>
                <a:ext cx="12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75" name="Line 226"/>
              <p:cNvSpPr>
                <a:spLocks noChangeShapeType="1"/>
              </p:cNvSpPr>
              <p:nvPr/>
            </p:nvSpPr>
            <p:spPr bwMode="auto">
              <a:xfrm flipV="1">
                <a:off x="1350" y="3612"/>
                <a:ext cx="6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76" name="Line 227"/>
              <p:cNvSpPr>
                <a:spLocks noChangeShapeType="1"/>
              </p:cNvSpPr>
              <p:nvPr/>
            </p:nvSpPr>
            <p:spPr bwMode="auto">
              <a:xfrm flipV="1">
                <a:off x="1432" y="3432"/>
                <a:ext cx="6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77" name="Line 228"/>
              <p:cNvSpPr>
                <a:spLocks noChangeShapeType="1"/>
              </p:cNvSpPr>
              <p:nvPr/>
            </p:nvSpPr>
            <p:spPr bwMode="auto">
              <a:xfrm flipV="1">
                <a:off x="1432" y="3525"/>
                <a:ext cx="6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78" name="Line 229"/>
              <p:cNvSpPr>
                <a:spLocks noChangeShapeType="1"/>
              </p:cNvSpPr>
              <p:nvPr/>
            </p:nvSpPr>
            <p:spPr bwMode="auto">
              <a:xfrm flipV="1">
                <a:off x="1432" y="3612"/>
                <a:ext cx="6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79" name="Line 230"/>
              <p:cNvSpPr>
                <a:spLocks noChangeShapeType="1"/>
              </p:cNvSpPr>
              <p:nvPr/>
            </p:nvSpPr>
            <p:spPr bwMode="auto">
              <a:xfrm flipV="1">
                <a:off x="1514" y="3432"/>
                <a:ext cx="6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80" name="Line 231"/>
              <p:cNvSpPr>
                <a:spLocks noChangeShapeType="1"/>
              </p:cNvSpPr>
              <p:nvPr/>
            </p:nvSpPr>
            <p:spPr bwMode="auto">
              <a:xfrm flipV="1">
                <a:off x="1514" y="3525"/>
                <a:ext cx="6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81" name="Line 232"/>
              <p:cNvSpPr>
                <a:spLocks noChangeShapeType="1"/>
              </p:cNvSpPr>
              <p:nvPr/>
            </p:nvSpPr>
            <p:spPr bwMode="auto">
              <a:xfrm flipV="1">
                <a:off x="1514" y="3612"/>
                <a:ext cx="6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82" name="Line 233"/>
              <p:cNvSpPr>
                <a:spLocks noChangeShapeType="1"/>
              </p:cNvSpPr>
              <p:nvPr/>
            </p:nvSpPr>
            <p:spPr bwMode="auto">
              <a:xfrm flipV="1">
                <a:off x="1596" y="3432"/>
                <a:ext cx="6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83" name="Line 234"/>
              <p:cNvSpPr>
                <a:spLocks noChangeShapeType="1"/>
              </p:cNvSpPr>
              <p:nvPr/>
            </p:nvSpPr>
            <p:spPr bwMode="auto">
              <a:xfrm flipV="1">
                <a:off x="1596" y="3525"/>
                <a:ext cx="6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84" name="Line 235"/>
              <p:cNvSpPr>
                <a:spLocks noChangeShapeType="1"/>
              </p:cNvSpPr>
              <p:nvPr/>
            </p:nvSpPr>
            <p:spPr bwMode="auto">
              <a:xfrm flipV="1">
                <a:off x="1596" y="3612"/>
                <a:ext cx="6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85" name="Line 236"/>
              <p:cNvSpPr>
                <a:spLocks noChangeShapeType="1"/>
              </p:cNvSpPr>
              <p:nvPr/>
            </p:nvSpPr>
            <p:spPr bwMode="auto">
              <a:xfrm flipV="1">
                <a:off x="1684" y="3432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86" name="Line 237"/>
              <p:cNvSpPr>
                <a:spLocks noChangeShapeType="1"/>
              </p:cNvSpPr>
              <p:nvPr/>
            </p:nvSpPr>
            <p:spPr bwMode="auto">
              <a:xfrm flipV="1">
                <a:off x="1684" y="3438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87" name="Line 238"/>
              <p:cNvSpPr>
                <a:spLocks noChangeShapeType="1"/>
              </p:cNvSpPr>
              <p:nvPr/>
            </p:nvSpPr>
            <p:spPr bwMode="auto">
              <a:xfrm flipV="1">
                <a:off x="1684" y="3525"/>
                <a:ext cx="6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88" name="Line 239"/>
              <p:cNvSpPr>
                <a:spLocks noChangeShapeType="1"/>
              </p:cNvSpPr>
              <p:nvPr/>
            </p:nvSpPr>
            <p:spPr bwMode="auto">
              <a:xfrm flipV="1">
                <a:off x="1684" y="3612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89" name="Line 240"/>
              <p:cNvSpPr>
                <a:spLocks noChangeShapeType="1"/>
              </p:cNvSpPr>
              <p:nvPr/>
            </p:nvSpPr>
            <p:spPr bwMode="auto">
              <a:xfrm flipV="1">
                <a:off x="1766" y="345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90" name="Line 241"/>
              <p:cNvSpPr>
                <a:spLocks noChangeShapeType="1"/>
              </p:cNvSpPr>
              <p:nvPr/>
            </p:nvSpPr>
            <p:spPr bwMode="auto">
              <a:xfrm flipV="1">
                <a:off x="1766" y="3525"/>
                <a:ext cx="6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91" name="Line 242"/>
              <p:cNvSpPr>
                <a:spLocks noChangeShapeType="1"/>
              </p:cNvSpPr>
              <p:nvPr/>
            </p:nvSpPr>
            <p:spPr bwMode="auto">
              <a:xfrm flipH="1" flipV="1">
                <a:off x="1263" y="3593"/>
                <a:ext cx="5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92" name="Line 243"/>
              <p:cNvSpPr>
                <a:spLocks noChangeShapeType="1"/>
              </p:cNvSpPr>
              <p:nvPr/>
            </p:nvSpPr>
            <p:spPr bwMode="auto">
              <a:xfrm flipH="1" flipV="1">
                <a:off x="1263" y="3506"/>
                <a:ext cx="5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93" name="Line 244"/>
              <p:cNvSpPr>
                <a:spLocks noChangeShapeType="1"/>
              </p:cNvSpPr>
              <p:nvPr/>
            </p:nvSpPr>
            <p:spPr bwMode="auto">
              <a:xfrm flipH="1" flipV="1">
                <a:off x="1344" y="3593"/>
                <a:ext cx="12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94" name="Line 245"/>
              <p:cNvSpPr>
                <a:spLocks noChangeShapeType="1"/>
              </p:cNvSpPr>
              <p:nvPr/>
            </p:nvSpPr>
            <p:spPr bwMode="auto">
              <a:xfrm flipH="1" flipV="1">
                <a:off x="1344" y="3506"/>
                <a:ext cx="12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95" name="Freeform 246"/>
              <p:cNvSpPr>
                <a:spLocks/>
              </p:cNvSpPr>
              <p:nvPr/>
            </p:nvSpPr>
            <p:spPr bwMode="auto">
              <a:xfrm>
                <a:off x="1426" y="3593"/>
                <a:ext cx="12" cy="19"/>
              </a:xfrm>
              <a:custGeom>
                <a:avLst/>
                <a:gdLst>
                  <a:gd name="T0" fmla="*/ 12 w 12"/>
                  <a:gd name="T1" fmla="*/ 19 h 19"/>
                  <a:gd name="T2" fmla="*/ 6 w 12"/>
                  <a:gd name="T3" fmla="*/ 12 h 19"/>
                  <a:gd name="T4" fmla="*/ 0 w 12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9"/>
                  <a:gd name="T11" fmla="*/ 12 w 12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9">
                    <a:moveTo>
                      <a:pt x="12" y="19"/>
                    </a:moveTo>
                    <a:lnTo>
                      <a:pt x="6" y="1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96" name="Line 247"/>
              <p:cNvSpPr>
                <a:spLocks noChangeShapeType="1"/>
              </p:cNvSpPr>
              <p:nvPr/>
            </p:nvSpPr>
            <p:spPr bwMode="auto">
              <a:xfrm flipH="1" flipV="1">
                <a:off x="1344" y="3420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97" name="Line 248"/>
              <p:cNvSpPr>
                <a:spLocks noChangeShapeType="1"/>
              </p:cNvSpPr>
              <p:nvPr/>
            </p:nvSpPr>
            <p:spPr bwMode="auto">
              <a:xfrm flipH="1">
                <a:off x="1350" y="343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98" name="Line 249"/>
              <p:cNvSpPr>
                <a:spLocks noChangeShapeType="1"/>
              </p:cNvSpPr>
              <p:nvPr/>
            </p:nvSpPr>
            <p:spPr bwMode="auto">
              <a:xfrm flipH="1" flipV="1">
                <a:off x="1426" y="3506"/>
                <a:ext cx="12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99" name="Freeform 250"/>
              <p:cNvSpPr>
                <a:spLocks/>
              </p:cNvSpPr>
              <p:nvPr/>
            </p:nvSpPr>
            <p:spPr bwMode="auto">
              <a:xfrm>
                <a:off x="1514" y="3593"/>
                <a:ext cx="6" cy="19"/>
              </a:xfrm>
              <a:custGeom>
                <a:avLst/>
                <a:gdLst>
                  <a:gd name="T0" fmla="*/ 6 w 6"/>
                  <a:gd name="T1" fmla="*/ 19 h 19"/>
                  <a:gd name="T2" fmla="*/ 6 w 6"/>
                  <a:gd name="T3" fmla="*/ 12 h 19"/>
                  <a:gd name="T4" fmla="*/ 0 w 6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9"/>
                  <a:gd name="T11" fmla="*/ 6 w 6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9">
                    <a:moveTo>
                      <a:pt x="6" y="19"/>
                    </a:moveTo>
                    <a:lnTo>
                      <a:pt x="6" y="1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00" name="Line 251"/>
              <p:cNvSpPr>
                <a:spLocks noChangeShapeType="1"/>
              </p:cNvSpPr>
              <p:nvPr/>
            </p:nvSpPr>
            <p:spPr bwMode="auto">
              <a:xfrm flipH="1">
                <a:off x="1426" y="342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01" name="Line 252"/>
              <p:cNvSpPr>
                <a:spLocks noChangeShapeType="1"/>
              </p:cNvSpPr>
              <p:nvPr/>
            </p:nvSpPr>
            <p:spPr bwMode="auto">
              <a:xfrm flipH="1" flipV="1">
                <a:off x="1432" y="3420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02" name="Line 253"/>
              <p:cNvSpPr>
                <a:spLocks noChangeShapeType="1"/>
              </p:cNvSpPr>
              <p:nvPr/>
            </p:nvSpPr>
            <p:spPr bwMode="auto">
              <a:xfrm flipH="1" flipV="1">
                <a:off x="1514" y="3506"/>
                <a:ext cx="6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03" name="Freeform 254"/>
              <p:cNvSpPr>
                <a:spLocks/>
              </p:cNvSpPr>
              <p:nvPr/>
            </p:nvSpPr>
            <p:spPr bwMode="auto">
              <a:xfrm>
                <a:off x="1596" y="3593"/>
                <a:ext cx="6" cy="19"/>
              </a:xfrm>
              <a:custGeom>
                <a:avLst/>
                <a:gdLst>
                  <a:gd name="T0" fmla="*/ 6 w 6"/>
                  <a:gd name="T1" fmla="*/ 19 h 19"/>
                  <a:gd name="T2" fmla="*/ 6 w 6"/>
                  <a:gd name="T3" fmla="*/ 6 h 19"/>
                  <a:gd name="T4" fmla="*/ 0 w 6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9"/>
                  <a:gd name="T11" fmla="*/ 6 w 6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9">
                    <a:moveTo>
                      <a:pt x="6" y="19"/>
                    </a:move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04" name="Line 255"/>
              <p:cNvSpPr>
                <a:spLocks noChangeShapeType="1"/>
              </p:cNvSpPr>
              <p:nvPr/>
            </p:nvSpPr>
            <p:spPr bwMode="auto">
              <a:xfrm flipH="1" flipV="1">
                <a:off x="1514" y="3420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05" name="Line 256"/>
              <p:cNvSpPr>
                <a:spLocks noChangeShapeType="1"/>
              </p:cNvSpPr>
              <p:nvPr/>
            </p:nvSpPr>
            <p:spPr bwMode="auto">
              <a:xfrm flipH="1" flipV="1">
                <a:off x="1596" y="3506"/>
                <a:ext cx="6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06" name="Line 257"/>
              <p:cNvSpPr>
                <a:spLocks noChangeShapeType="1"/>
              </p:cNvSpPr>
              <p:nvPr/>
            </p:nvSpPr>
            <p:spPr bwMode="auto">
              <a:xfrm flipH="1" flipV="1">
                <a:off x="1678" y="3593"/>
                <a:ext cx="12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07" name="Line 258"/>
              <p:cNvSpPr>
                <a:spLocks noChangeShapeType="1"/>
              </p:cNvSpPr>
              <p:nvPr/>
            </p:nvSpPr>
            <p:spPr bwMode="auto">
              <a:xfrm flipV="1">
                <a:off x="1596" y="3420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08" name="Line 259"/>
              <p:cNvSpPr>
                <a:spLocks noChangeShapeType="1"/>
              </p:cNvSpPr>
              <p:nvPr/>
            </p:nvSpPr>
            <p:spPr bwMode="auto">
              <a:xfrm flipH="1" flipV="1">
                <a:off x="1596" y="3426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09" name="Line 260"/>
              <p:cNvSpPr>
                <a:spLocks noChangeShapeType="1"/>
              </p:cNvSpPr>
              <p:nvPr/>
            </p:nvSpPr>
            <p:spPr bwMode="auto">
              <a:xfrm flipH="1" flipV="1">
                <a:off x="1678" y="3506"/>
                <a:ext cx="12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10" name="Line 261"/>
              <p:cNvSpPr>
                <a:spLocks noChangeShapeType="1"/>
              </p:cNvSpPr>
              <p:nvPr/>
            </p:nvSpPr>
            <p:spPr bwMode="auto">
              <a:xfrm flipH="1" flipV="1">
                <a:off x="1684" y="3426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11" name="Line 262"/>
              <p:cNvSpPr>
                <a:spLocks noChangeShapeType="1"/>
              </p:cNvSpPr>
              <p:nvPr/>
            </p:nvSpPr>
            <p:spPr bwMode="auto">
              <a:xfrm flipH="1" flipV="1">
                <a:off x="1760" y="3506"/>
                <a:ext cx="12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12" name="Line 263"/>
              <p:cNvSpPr>
                <a:spLocks noChangeShapeType="1"/>
              </p:cNvSpPr>
              <p:nvPr/>
            </p:nvSpPr>
            <p:spPr bwMode="auto">
              <a:xfrm flipH="1">
                <a:off x="1239" y="3593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13" name="Line 264"/>
              <p:cNvSpPr>
                <a:spLocks noChangeShapeType="1"/>
              </p:cNvSpPr>
              <p:nvPr/>
            </p:nvSpPr>
            <p:spPr bwMode="auto">
              <a:xfrm flipH="1">
                <a:off x="1327" y="3593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14" name="Line 265"/>
              <p:cNvSpPr>
                <a:spLocks noChangeShapeType="1"/>
              </p:cNvSpPr>
              <p:nvPr/>
            </p:nvSpPr>
            <p:spPr bwMode="auto">
              <a:xfrm flipH="1">
                <a:off x="1409" y="3593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15" name="Freeform 266"/>
              <p:cNvSpPr>
                <a:spLocks/>
              </p:cNvSpPr>
              <p:nvPr/>
            </p:nvSpPr>
            <p:spPr bwMode="auto">
              <a:xfrm>
                <a:off x="1491" y="3593"/>
                <a:ext cx="23" cy="1"/>
              </a:xfrm>
              <a:custGeom>
                <a:avLst/>
                <a:gdLst>
                  <a:gd name="T0" fmla="*/ 23 w 23"/>
                  <a:gd name="T1" fmla="*/ 0 h 1"/>
                  <a:gd name="T2" fmla="*/ 11 w 23"/>
                  <a:gd name="T3" fmla="*/ 0 h 1"/>
                  <a:gd name="T4" fmla="*/ 0 w 2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1"/>
                  <a:gd name="T11" fmla="*/ 23 w 2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1">
                    <a:moveTo>
                      <a:pt x="23" y="0"/>
                    </a:moveTo>
                    <a:lnTo>
                      <a:pt x="1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16" name="Line 267"/>
              <p:cNvSpPr>
                <a:spLocks noChangeShapeType="1"/>
              </p:cNvSpPr>
              <p:nvPr/>
            </p:nvSpPr>
            <p:spPr bwMode="auto">
              <a:xfrm flipH="1">
                <a:off x="1573" y="35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17" name="Line 268"/>
              <p:cNvSpPr>
                <a:spLocks noChangeShapeType="1"/>
              </p:cNvSpPr>
              <p:nvPr/>
            </p:nvSpPr>
            <p:spPr bwMode="auto">
              <a:xfrm flipH="1">
                <a:off x="1660" y="3593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18" name="Line 269"/>
              <p:cNvSpPr>
                <a:spLocks noChangeShapeType="1"/>
              </p:cNvSpPr>
              <p:nvPr/>
            </p:nvSpPr>
            <p:spPr bwMode="auto">
              <a:xfrm flipH="1">
                <a:off x="1742" y="3593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19" name="Line 270"/>
              <p:cNvSpPr>
                <a:spLocks noChangeShapeType="1"/>
              </p:cNvSpPr>
              <p:nvPr/>
            </p:nvSpPr>
            <p:spPr bwMode="auto">
              <a:xfrm flipH="1">
                <a:off x="1239" y="3506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20" name="Line 271"/>
              <p:cNvSpPr>
                <a:spLocks noChangeShapeType="1"/>
              </p:cNvSpPr>
              <p:nvPr/>
            </p:nvSpPr>
            <p:spPr bwMode="auto">
              <a:xfrm flipH="1">
                <a:off x="1327" y="3506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21" name="Line 272"/>
              <p:cNvSpPr>
                <a:spLocks noChangeShapeType="1"/>
              </p:cNvSpPr>
              <p:nvPr/>
            </p:nvSpPr>
            <p:spPr bwMode="auto">
              <a:xfrm flipH="1">
                <a:off x="1409" y="3506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22" name="Line 273"/>
              <p:cNvSpPr>
                <a:spLocks noChangeShapeType="1"/>
              </p:cNvSpPr>
              <p:nvPr/>
            </p:nvSpPr>
            <p:spPr bwMode="auto">
              <a:xfrm flipH="1">
                <a:off x="1491" y="3506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23" name="Line 274"/>
              <p:cNvSpPr>
                <a:spLocks noChangeShapeType="1"/>
              </p:cNvSpPr>
              <p:nvPr/>
            </p:nvSpPr>
            <p:spPr bwMode="auto">
              <a:xfrm flipH="1">
                <a:off x="1502" y="3506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24" name="Line 275"/>
              <p:cNvSpPr>
                <a:spLocks noChangeShapeType="1"/>
              </p:cNvSpPr>
              <p:nvPr/>
            </p:nvSpPr>
            <p:spPr bwMode="auto">
              <a:xfrm flipH="1">
                <a:off x="1573" y="3506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25" name="Line 276"/>
              <p:cNvSpPr>
                <a:spLocks noChangeShapeType="1"/>
              </p:cNvSpPr>
              <p:nvPr/>
            </p:nvSpPr>
            <p:spPr bwMode="auto">
              <a:xfrm flipH="1">
                <a:off x="1660" y="3506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26" name="Line 277"/>
              <p:cNvSpPr>
                <a:spLocks noChangeShapeType="1"/>
              </p:cNvSpPr>
              <p:nvPr/>
            </p:nvSpPr>
            <p:spPr bwMode="auto">
              <a:xfrm flipH="1">
                <a:off x="1742" y="3506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27" name="Line 278"/>
              <p:cNvSpPr>
                <a:spLocks noChangeShapeType="1"/>
              </p:cNvSpPr>
              <p:nvPr/>
            </p:nvSpPr>
            <p:spPr bwMode="auto">
              <a:xfrm flipH="1" flipV="1">
                <a:off x="1409" y="3413"/>
                <a:ext cx="17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28" name="Line 279"/>
              <p:cNvSpPr>
                <a:spLocks noChangeShapeType="1"/>
              </p:cNvSpPr>
              <p:nvPr/>
            </p:nvSpPr>
            <p:spPr bwMode="auto">
              <a:xfrm flipH="1" flipV="1">
                <a:off x="1491" y="3413"/>
                <a:ext cx="1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29" name="Line 280"/>
              <p:cNvSpPr>
                <a:spLocks noChangeShapeType="1"/>
              </p:cNvSpPr>
              <p:nvPr/>
            </p:nvSpPr>
            <p:spPr bwMode="auto">
              <a:xfrm flipH="1">
                <a:off x="1502" y="3420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30" name="Line 281"/>
              <p:cNvSpPr>
                <a:spLocks noChangeShapeType="1"/>
              </p:cNvSpPr>
              <p:nvPr/>
            </p:nvSpPr>
            <p:spPr bwMode="auto">
              <a:xfrm flipH="1" flipV="1">
                <a:off x="1573" y="3413"/>
                <a:ext cx="23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31" name="Line 282"/>
              <p:cNvSpPr>
                <a:spLocks noChangeShapeType="1"/>
              </p:cNvSpPr>
              <p:nvPr/>
            </p:nvSpPr>
            <p:spPr bwMode="auto">
              <a:xfrm flipH="1">
                <a:off x="1731" y="3593"/>
                <a:ext cx="1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32" name="Line 283"/>
              <p:cNvSpPr>
                <a:spLocks noChangeShapeType="1"/>
              </p:cNvSpPr>
              <p:nvPr/>
            </p:nvSpPr>
            <p:spPr bwMode="auto">
              <a:xfrm flipH="1">
                <a:off x="1807" y="3512"/>
                <a:ext cx="1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33" name="Line 284"/>
              <p:cNvSpPr>
                <a:spLocks noChangeShapeType="1"/>
              </p:cNvSpPr>
              <p:nvPr/>
            </p:nvSpPr>
            <p:spPr bwMode="auto">
              <a:xfrm flipH="1">
                <a:off x="1637" y="3593"/>
                <a:ext cx="23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34" name="Line 285"/>
              <p:cNvSpPr>
                <a:spLocks noChangeShapeType="1"/>
              </p:cNvSpPr>
              <p:nvPr/>
            </p:nvSpPr>
            <p:spPr bwMode="auto">
              <a:xfrm flipH="1">
                <a:off x="1725" y="3506"/>
                <a:ext cx="17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35" name="Line 286"/>
              <p:cNvSpPr>
                <a:spLocks noChangeShapeType="1"/>
              </p:cNvSpPr>
              <p:nvPr/>
            </p:nvSpPr>
            <p:spPr bwMode="auto">
              <a:xfrm flipH="1">
                <a:off x="1555" y="3605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36" name="Line 287"/>
              <p:cNvSpPr>
                <a:spLocks noChangeShapeType="1"/>
              </p:cNvSpPr>
              <p:nvPr/>
            </p:nvSpPr>
            <p:spPr bwMode="auto">
              <a:xfrm flipH="1">
                <a:off x="1561" y="3593"/>
                <a:ext cx="12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37" name="Line 288"/>
              <p:cNvSpPr>
                <a:spLocks noChangeShapeType="1"/>
              </p:cNvSpPr>
              <p:nvPr/>
            </p:nvSpPr>
            <p:spPr bwMode="auto">
              <a:xfrm flipH="1">
                <a:off x="1637" y="3506"/>
                <a:ext cx="23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38" name="Line 289"/>
              <p:cNvSpPr>
                <a:spLocks noChangeShapeType="1"/>
              </p:cNvSpPr>
              <p:nvPr/>
            </p:nvSpPr>
            <p:spPr bwMode="auto">
              <a:xfrm flipH="1">
                <a:off x="1473" y="3605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39" name="Line 290"/>
              <p:cNvSpPr>
                <a:spLocks noChangeShapeType="1"/>
              </p:cNvSpPr>
              <p:nvPr/>
            </p:nvSpPr>
            <p:spPr bwMode="auto">
              <a:xfrm flipH="1">
                <a:off x="1479" y="3593"/>
                <a:ext cx="12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40" name="Line 291"/>
              <p:cNvSpPr>
                <a:spLocks noChangeShapeType="1"/>
              </p:cNvSpPr>
              <p:nvPr/>
            </p:nvSpPr>
            <p:spPr bwMode="auto">
              <a:xfrm flipH="1">
                <a:off x="1555" y="3506"/>
                <a:ext cx="18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41" name="Freeform 292"/>
              <p:cNvSpPr>
                <a:spLocks/>
              </p:cNvSpPr>
              <p:nvPr/>
            </p:nvSpPr>
            <p:spPr bwMode="auto">
              <a:xfrm>
                <a:off x="1637" y="3420"/>
                <a:ext cx="18" cy="12"/>
              </a:xfrm>
              <a:custGeom>
                <a:avLst/>
                <a:gdLst>
                  <a:gd name="T0" fmla="*/ 18 w 18"/>
                  <a:gd name="T1" fmla="*/ 0 h 12"/>
                  <a:gd name="T2" fmla="*/ 6 w 18"/>
                  <a:gd name="T3" fmla="*/ 12 h 12"/>
                  <a:gd name="T4" fmla="*/ 0 w 18"/>
                  <a:gd name="T5" fmla="*/ 12 h 12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2"/>
                  <a:gd name="T11" fmla="*/ 18 w 18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2">
                    <a:moveTo>
                      <a:pt x="18" y="0"/>
                    </a:moveTo>
                    <a:lnTo>
                      <a:pt x="6" y="12"/>
                    </a:lnTo>
                    <a:lnTo>
                      <a:pt x="0" y="1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42" name="Line 293"/>
              <p:cNvSpPr>
                <a:spLocks noChangeShapeType="1"/>
              </p:cNvSpPr>
              <p:nvPr/>
            </p:nvSpPr>
            <p:spPr bwMode="auto">
              <a:xfrm flipH="1">
                <a:off x="1391" y="3599"/>
                <a:ext cx="12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43" name="Line 294"/>
              <p:cNvSpPr>
                <a:spLocks noChangeShapeType="1"/>
              </p:cNvSpPr>
              <p:nvPr/>
            </p:nvSpPr>
            <p:spPr bwMode="auto">
              <a:xfrm flipH="1">
                <a:off x="1403" y="3593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44" name="Line 295"/>
              <p:cNvSpPr>
                <a:spLocks noChangeShapeType="1"/>
              </p:cNvSpPr>
              <p:nvPr/>
            </p:nvSpPr>
            <p:spPr bwMode="auto">
              <a:xfrm flipH="1">
                <a:off x="1473" y="3506"/>
                <a:ext cx="18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45" name="Freeform 296"/>
              <p:cNvSpPr>
                <a:spLocks/>
              </p:cNvSpPr>
              <p:nvPr/>
            </p:nvSpPr>
            <p:spPr bwMode="auto">
              <a:xfrm>
                <a:off x="1555" y="3413"/>
                <a:ext cx="18" cy="19"/>
              </a:xfrm>
              <a:custGeom>
                <a:avLst/>
                <a:gdLst>
                  <a:gd name="T0" fmla="*/ 18 w 18"/>
                  <a:gd name="T1" fmla="*/ 0 h 19"/>
                  <a:gd name="T2" fmla="*/ 18 w 18"/>
                  <a:gd name="T3" fmla="*/ 7 h 19"/>
                  <a:gd name="T4" fmla="*/ 0 w 18"/>
                  <a:gd name="T5" fmla="*/ 19 h 19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9"/>
                  <a:gd name="T11" fmla="*/ 18 w 18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9">
                    <a:moveTo>
                      <a:pt x="18" y="0"/>
                    </a:moveTo>
                    <a:lnTo>
                      <a:pt x="18" y="7"/>
                    </a:lnTo>
                    <a:lnTo>
                      <a:pt x="0" y="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46" name="Line 297"/>
              <p:cNvSpPr>
                <a:spLocks noChangeShapeType="1"/>
              </p:cNvSpPr>
              <p:nvPr/>
            </p:nvSpPr>
            <p:spPr bwMode="auto">
              <a:xfrm flipH="1">
                <a:off x="1304" y="3593"/>
                <a:ext cx="23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47" name="Line 298"/>
              <p:cNvSpPr>
                <a:spLocks noChangeShapeType="1"/>
              </p:cNvSpPr>
              <p:nvPr/>
            </p:nvSpPr>
            <p:spPr bwMode="auto">
              <a:xfrm flipH="1">
                <a:off x="1391" y="3506"/>
                <a:ext cx="18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48" name="Freeform 299"/>
              <p:cNvSpPr>
                <a:spLocks/>
              </p:cNvSpPr>
              <p:nvPr/>
            </p:nvSpPr>
            <p:spPr bwMode="auto">
              <a:xfrm>
                <a:off x="1473" y="3413"/>
                <a:ext cx="18" cy="19"/>
              </a:xfrm>
              <a:custGeom>
                <a:avLst/>
                <a:gdLst>
                  <a:gd name="T0" fmla="*/ 18 w 18"/>
                  <a:gd name="T1" fmla="*/ 0 h 19"/>
                  <a:gd name="T2" fmla="*/ 18 w 18"/>
                  <a:gd name="T3" fmla="*/ 7 h 19"/>
                  <a:gd name="T4" fmla="*/ 0 w 18"/>
                  <a:gd name="T5" fmla="*/ 19 h 19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9"/>
                  <a:gd name="T11" fmla="*/ 18 w 18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9">
                    <a:moveTo>
                      <a:pt x="18" y="0"/>
                    </a:moveTo>
                    <a:lnTo>
                      <a:pt x="18" y="7"/>
                    </a:lnTo>
                    <a:lnTo>
                      <a:pt x="0" y="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49" name="Line 300"/>
              <p:cNvSpPr>
                <a:spLocks noChangeShapeType="1"/>
              </p:cNvSpPr>
              <p:nvPr/>
            </p:nvSpPr>
            <p:spPr bwMode="auto">
              <a:xfrm>
                <a:off x="1239" y="3593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50" name="Line 301"/>
              <p:cNvSpPr>
                <a:spLocks noChangeShapeType="1"/>
              </p:cNvSpPr>
              <p:nvPr/>
            </p:nvSpPr>
            <p:spPr bwMode="auto">
              <a:xfrm flipH="1">
                <a:off x="1304" y="3506"/>
                <a:ext cx="23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51" name="Freeform 302"/>
              <p:cNvSpPr>
                <a:spLocks/>
              </p:cNvSpPr>
              <p:nvPr/>
            </p:nvSpPr>
            <p:spPr bwMode="auto">
              <a:xfrm>
                <a:off x="1391" y="3413"/>
                <a:ext cx="18" cy="19"/>
              </a:xfrm>
              <a:custGeom>
                <a:avLst/>
                <a:gdLst>
                  <a:gd name="T0" fmla="*/ 18 w 18"/>
                  <a:gd name="T1" fmla="*/ 0 h 19"/>
                  <a:gd name="T2" fmla="*/ 6 w 18"/>
                  <a:gd name="T3" fmla="*/ 13 h 19"/>
                  <a:gd name="T4" fmla="*/ 0 w 18"/>
                  <a:gd name="T5" fmla="*/ 19 h 19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9"/>
                  <a:gd name="T11" fmla="*/ 18 w 18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9">
                    <a:moveTo>
                      <a:pt x="18" y="0"/>
                    </a:moveTo>
                    <a:lnTo>
                      <a:pt x="6" y="13"/>
                    </a:lnTo>
                    <a:lnTo>
                      <a:pt x="0" y="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52" name="Freeform 303"/>
              <p:cNvSpPr>
                <a:spLocks/>
              </p:cNvSpPr>
              <p:nvPr/>
            </p:nvSpPr>
            <p:spPr bwMode="auto">
              <a:xfrm>
                <a:off x="1222" y="3506"/>
                <a:ext cx="17" cy="19"/>
              </a:xfrm>
              <a:custGeom>
                <a:avLst/>
                <a:gdLst>
                  <a:gd name="T0" fmla="*/ 17 w 17"/>
                  <a:gd name="T1" fmla="*/ 0 h 19"/>
                  <a:gd name="T2" fmla="*/ 11 w 17"/>
                  <a:gd name="T3" fmla="*/ 6 h 19"/>
                  <a:gd name="T4" fmla="*/ 0 w 17"/>
                  <a:gd name="T5" fmla="*/ 19 h 19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9"/>
                  <a:gd name="T11" fmla="*/ 17 w 17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9">
                    <a:moveTo>
                      <a:pt x="17" y="0"/>
                    </a:moveTo>
                    <a:lnTo>
                      <a:pt x="11" y="6"/>
                    </a:lnTo>
                    <a:lnTo>
                      <a:pt x="0" y="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53" name="Line 304"/>
              <p:cNvSpPr>
                <a:spLocks noChangeShapeType="1"/>
              </p:cNvSpPr>
              <p:nvPr/>
            </p:nvSpPr>
            <p:spPr bwMode="auto">
              <a:xfrm flipH="1">
                <a:off x="1304" y="3426"/>
                <a:ext cx="5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54" name="Line 305"/>
              <p:cNvSpPr>
                <a:spLocks noChangeShapeType="1"/>
              </p:cNvSpPr>
              <p:nvPr/>
            </p:nvSpPr>
            <p:spPr bwMode="auto">
              <a:xfrm flipH="1" flipV="1">
                <a:off x="1298" y="3605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55" name="Line 306"/>
              <p:cNvSpPr>
                <a:spLocks noChangeShapeType="1"/>
              </p:cNvSpPr>
              <p:nvPr/>
            </p:nvSpPr>
            <p:spPr bwMode="auto">
              <a:xfrm flipH="1" flipV="1">
                <a:off x="1216" y="3519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56" name="Line 307"/>
              <p:cNvSpPr>
                <a:spLocks noChangeShapeType="1"/>
              </p:cNvSpPr>
              <p:nvPr/>
            </p:nvSpPr>
            <p:spPr bwMode="auto">
              <a:xfrm flipH="1" flipV="1">
                <a:off x="1380" y="3605"/>
                <a:ext cx="5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57" name="Line 308"/>
              <p:cNvSpPr>
                <a:spLocks noChangeShapeType="1"/>
              </p:cNvSpPr>
              <p:nvPr/>
            </p:nvSpPr>
            <p:spPr bwMode="auto">
              <a:xfrm flipH="1" flipV="1">
                <a:off x="1298" y="3519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58" name="Line 309"/>
              <p:cNvSpPr>
                <a:spLocks noChangeShapeType="1"/>
              </p:cNvSpPr>
              <p:nvPr/>
            </p:nvSpPr>
            <p:spPr bwMode="auto">
              <a:xfrm flipH="1" flipV="1">
                <a:off x="1467" y="3605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59" name="Line 310"/>
              <p:cNvSpPr>
                <a:spLocks noChangeShapeType="1"/>
              </p:cNvSpPr>
              <p:nvPr/>
            </p:nvSpPr>
            <p:spPr bwMode="auto">
              <a:xfrm flipH="1" flipV="1">
                <a:off x="1380" y="3519"/>
                <a:ext cx="5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60" name="Line 311"/>
              <p:cNvSpPr>
                <a:spLocks noChangeShapeType="1"/>
              </p:cNvSpPr>
              <p:nvPr/>
            </p:nvSpPr>
            <p:spPr bwMode="auto">
              <a:xfrm flipH="1" flipV="1">
                <a:off x="1298" y="3432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61" name="Line 312"/>
              <p:cNvSpPr>
                <a:spLocks noChangeShapeType="1"/>
              </p:cNvSpPr>
              <p:nvPr/>
            </p:nvSpPr>
            <p:spPr bwMode="auto">
              <a:xfrm flipH="1" flipV="1">
                <a:off x="1549" y="3605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62" name="Line 313"/>
              <p:cNvSpPr>
                <a:spLocks noChangeShapeType="1"/>
              </p:cNvSpPr>
              <p:nvPr/>
            </p:nvSpPr>
            <p:spPr bwMode="auto">
              <a:xfrm flipH="1" flipV="1">
                <a:off x="1467" y="3519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63" name="Line 314"/>
              <p:cNvSpPr>
                <a:spLocks noChangeShapeType="1"/>
              </p:cNvSpPr>
              <p:nvPr/>
            </p:nvSpPr>
            <p:spPr bwMode="auto">
              <a:xfrm flipH="1" flipV="1">
                <a:off x="1380" y="3432"/>
                <a:ext cx="5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64" name="Line 315"/>
              <p:cNvSpPr>
                <a:spLocks noChangeShapeType="1"/>
              </p:cNvSpPr>
              <p:nvPr/>
            </p:nvSpPr>
            <p:spPr bwMode="auto">
              <a:xfrm flipH="1" flipV="1">
                <a:off x="1631" y="3605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65" name="Line 316"/>
              <p:cNvSpPr>
                <a:spLocks noChangeShapeType="1"/>
              </p:cNvSpPr>
              <p:nvPr/>
            </p:nvSpPr>
            <p:spPr bwMode="auto">
              <a:xfrm flipH="1" flipV="1">
                <a:off x="1549" y="3519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66" name="Line 317"/>
              <p:cNvSpPr>
                <a:spLocks noChangeShapeType="1"/>
              </p:cNvSpPr>
              <p:nvPr/>
            </p:nvSpPr>
            <p:spPr bwMode="auto">
              <a:xfrm flipH="1" flipV="1">
                <a:off x="1467" y="3432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67" name="Line 318"/>
              <p:cNvSpPr>
                <a:spLocks noChangeShapeType="1"/>
              </p:cNvSpPr>
              <p:nvPr/>
            </p:nvSpPr>
            <p:spPr bwMode="auto">
              <a:xfrm flipH="1">
                <a:off x="1713" y="360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68" name="Line 319"/>
              <p:cNvSpPr>
                <a:spLocks noChangeShapeType="1"/>
              </p:cNvSpPr>
              <p:nvPr/>
            </p:nvSpPr>
            <p:spPr bwMode="auto">
              <a:xfrm flipH="1" flipV="1">
                <a:off x="1631" y="3519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69" name="Line 320"/>
              <p:cNvSpPr>
                <a:spLocks noChangeShapeType="1"/>
              </p:cNvSpPr>
              <p:nvPr/>
            </p:nvSpPr>
            <p:spPr bwMode="auto">
              <a:xfrm flipH="1" flipV="1">
                <a:off x="1549" y="3432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70" name="Line 321"/>
              <p:cNvSpPr>
                <a:spLocks noChangeShapeType="1"/>
              </p:cNvSpPr>
              <p:nvPr/>
            </p:nvSpPr>
            <p:spPr bwMode="auto">
              <a:xfrm flipH="1" flipV="1">
                <a:off x="1713" y="3519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71" name="Line 322"/>
              <p:cNvSpPr>
                <a:spLocks noChangeShapeType="1"/>
              </p:cNvSpPr>
              <p:nvPr/>
            </p:nvSpPr>
            <p:spPr bwMode="auto">
              <a:xfrm flipH="1" flipV="1">
                <a:off x="1631" y="3432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72" name="Line 323"/>
              <p:cNvSpPr>
                <a:spLocks noChangeShapeType="1"/>
              </p:cNvSpPr>
              <p:nvPr/>
            </p:nvSpPr>
            <p:spPr bwMode="auto">
              <a:xfrm flipH="1" flipV="1">
                <a:off x="1801" y="3519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73" name="Line 324"/>
              <p:cNvSpPr>
                <a:spLocks noChangeShapeType="1"/>
              </p:cNvSpPr>
              <p:nvPr/>
            </p:nvSpPr>
            <p:spPr bwMode="auto">
              <a:xfrm flipH="1" flipV="1">
                <a:off x="1719" y="3432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74" name="Line 325"/>
              <p:cNvSpPr>
                <a:spLocks noChangeShapeType="1"/>
              </p:cNvSpPr>
              <p:nvPr/>
            </p:nvSpPr>
            <p:spPr bwMode="auto">
              <a:xfrm flipH="1">
                <a:off x="1280" y="3605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75" name="Line 326"/>
              <p:cNvSpPr>
                <a:spLocks noChangeShapeType="1"/>
              </p:cNvSpPr>
              <p:nvPr/>
            </p:nvSpPr>
            <p:spPr bwMode="auto">
              <a:xfrm flipH="1">
                <a:off x="1362" y="3605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76" name="Freeform 327"/>
              <p:cNvSpPr>
                <a:spLocks/>
              </p:cNvSpPr>
              <p:nvPr/>
            </p:nvSpPr>
            <p:spPr bwMode="auto">
              <a:xfrm>
                <a:off x="1450" y="3605"/>
                <a:ext cx="17" cy="1"/>
              </a:xfrm>
              <a:custGeom>
                <a:avLst/>
                <a:gdLst>
                  <a:gd name="T0" fmla="*/ 17 w 17"/>
                  <a:gd name="T1" fmla="*/ 0 h 1"/>
                  <a:gd name="T2" fmla="*/ 6 w 17"/>
                  <a:gd name="T3" fmla="*/ 0 h 1"/>
                  <a:gd name="T4" fmla="*/ 0 w 1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"/>
                  <a:gd name="T11" fmla="*/ 17 w 1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">
                    <a:moveTo>
                      <a:pt x="17" y="0"/>
                    </a:move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77" name="Freeform 328"/>
              <p:cNvSpPr>
                <a:spLocks/>
              </p:cNvSpPr>
              <p:nvPr/>
            </p:nvSpPr>
            <p:spPr bwMode="auto">
              <a:xfrm>
                <a:off x="1532" y="3605"/>
                <a:ext cx="17" cy="1"/>
              </a:xfrm>
              <a:custGeom>
                <a:avLst/>
                <a:gdLst>
                  <a:gd name="T0" fmla="*/ 17 w 17"/>
                  <a:gd name="T1" fmla="*/ 0 h 1"/>
                  <a:gd name="T2" fmla="*/ 11 w 17"/>
                  <a:gd name="T3" fmla="*/ 0 h 1"/>
                  <a:gd name="T4" fmla="*/ 0 w 1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"/>
                  <a:gd name="T11" fmla="*/ 17 w 1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">
                    <a:moveTo>
                      <a:pt x="17" y="0"/>
                    </a:moveTo>
                    <a:lnTo>
                      <a:pt x="1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78" name="Line 329"/>
              <p:cNvSpPr>
                <a:spLocks noChangeShapeType="1"/>
              </p:cNvSpPr>
              <p:nvPr/>
            </p:nvSpPr>
            <p:spPr bwMode="auto">
              <a:xfrm flipH="1">
                <a:off x="1614" y="3605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79" name="Line 330"/>
              <p:cNvSpPr>
                <a:spLocks noChangeShapeType="1"/>
              </p:cNvSpPr>
              <p:nvPr/>
            </p:nvSpPr>
            <p:spPr bwMode="auto">
              <a:xfrm flipH="1">
                <a:off x="1701" y="3605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80" name="Line 331"/>
              <p:cNvSpPr>
                <a:spLocks noChangeShapeType="1"/>
              </p:cNvSpPr>
              <p:nvPr/>
            </p:nvSpPr>
            <p:spPr bwMode="auto">
              <a:xfrm flipH="1" flipV="1">
                <a:off x="1198" y="3512"/>
                <a:ext cx="18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81" name="Line 332"/>
              <p:cNvSpPr>
                <a:spLocks noChangeShapeType="1"/>
              </p:cNvSpPr>
              <p:nvPr/>
            </p:nvSpPr>
            <p:spPr bwMode="auto">
              <a:xfrm flipH="1" flipV="1">
                <a:off x="1280" y="3512"/>
                <a:ext cx="18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82" name="Line 333"/>
              <p:cNvSpPr>
                <a:spLocks noChangeShapeType="1"/>
              </p:cNvSpPr>
              <p:nvPr/>
            </p:nvSpPr>
            <p:spPr bwMode="auto">
              <a:xfrm flipH="1" flipV="1">
                <a:off x="1362" y="3512"/>
                <a:ext cx="18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83" name="Line 334"/>
              <p:cNvSpPr>
                <a:spLocks noChangeShapeType="1"/>
              </p:cNvSpPr>
              <p:nvPr/>
            </p:nvSpPr>
            <p:spPr bwMode="auto">
              <a:xfrm flipH="1" flipV="1">
                <a:off x="1450" y="3512"/>
                <a:ext cx="17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84" name="Line 335"/>
              <p:cNvSpPr>
                <a:spLocks noChangeShapeType="1"/>
              </p:cNvSpPr>
              <p:nvPr/>
            </p:nvSpPr>
            <p:spPr bwMode="auto">
              <a:xfrm flipH="1" flipV="1">
                <a:off x="1532" y="3512"/>
                <a:ext cx="17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85" name="Line 336"/>
              <p:cNvSpPr>
                <a:spLocks noChangeShapeType="1"/>
              </p:cNvSpPr>
              <p:nvPr/>
            </p:nvSpPr>
            <p:spPr bwMode="auto">
              <a:xfrm flipH="1" flipV="1">
                <a:off x="1614" y="3512"/>
                <a:ext cx="17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86" name="Line 337"/>
              <p:cNvSpPr>
                <a:spLocks noChangeShapeType="1"/>
              </p:cNvSpPr>
              <p:nvPr/>
            </p:nvSpPr>
            <p:spPr bwMode="auto">
              <a:xfrm flipH="1" flipV="1">
                <a:off x="1701" y="3512"/>
                <a:ext cx="12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87" name="Line 338"/>
              <p:cNvSpPr>
                <a:spLocks noChangeShapeType="1"/>
              </p:cNvSpPr>
              <p:nvPr/>
            </p:nvSpPr>
            <p:spPr bwMode="auto">
              <a:xfrm flipH="1" flipV="1">
                <a:off x="1783" y="3512"/>
                <a:ext cx="18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88" name="Line 339"/>
              <p:cNvSpPr>
                <a:spLocks noChangeShapeType="1"/>
              </p:cNvSpPr>
              <p:nvPr/>
            </p:nvSpPr>
            <p:spPr bwMode="auto">
              <a:xfrm flipH="1">
                <a:off x="1362" y="3426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89" name="Line 340"/>
              <p:cNvSpPr>
                <a:spLocks noChangeShapeType="1"/>
              </p:cNvSpPr>
              <p:nvPr/>
            </p:nvSpPr>
            <p:spPr bwMode="auto">
              <a:xfrm flipH="1" flipV="1">
                <a:off x="1374" y="3426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90" name="Line 341"/>
              <p:cNvSpPr>
                <a:spLocks noChangeShapeType="1"/>
              </p:cNvSpPr>
              <p:nvPr/>
            </p:nvSpPr>
            <p:spPr bwMode="auto">
              <a:xfrm flipH="1" flipV="1">
                <a:off x="1450" y="3426"/>
                <a:ext cx="1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91" name="Line 342"/>
              <p:cNvSpPr>
                <a:spLocks noChangeShapeType="1"/>
              </p:cNvSpPr>
              <p:nvPr/>
            </p:nvSpPr>
            <p:spPr bwMode="auto">
              <a:xfrm flipH="1" flipV="1">
                <a:off x="1532" y="3426"/>
                <a:ext cx="1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92" name="Line 343"/>
              <p:cNvSpPr>
                <a:spLocks noChangeShapeType="1"/>
              </p:cNvSpPr>
              <p:nvPr/>
            </p:nvSpPr>
            <p:spPr bwMode="auto">
              <a:xfrm flipH="1" flipV="1">
                <a:off x="1614" y="3426"/>
                <a:ext cx="1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93" name="Line 344"/>
              <p:cNvSpPr>
                <a:spLocks noChangeShapeType="1"/>
              </p:cNvSpPr>
              <p:nvPr/>
            </p:nvSpPr>
            <p:spPr bwMode="auto">
              <a:xfrm flipH="1">
                <a:off x="1772" y="3512"/>
                <a:ext cx="1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94" name="Line 345"/>
              <p:cNvSpPr>
                <a:spLocks noChangeShapeType="1"/>
              </p:cNvSpPr>
              <p:nvPr/>
            </p:nvSpPr>
            <p:spPr bwMode="auto">
              <a:xfrm flipH="1">
                <a:off x="1690" y="3605"/>
                <a:ext cx="1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95" name="Line 346"/>
              <p:cNvSpPr>
                <a:spLocks noChangeShapeType="1"/>
              </p:cNvSpPr>
              <p:nvPr/>
            </p:nvSpPr>
            <p:spPr bwMode="auto">
              <a:xfrm flipH="1">
                <a:off x="1608" y="3605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96" name="Line 347"/>
              <p:cNvSpPr>
                <a:spLocks noChangeShapeType="1"/>
              </p:cNvSpPr>
              <p:nvPr/>
            </p:nvSpPr>
            <p:spPr bwMode="auto">
              <a:xfrm flipH="1">
                <a:off x="1690" y="3512"/>
                <a:ext cx="1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97" name="Line 348"/>
              <p:cNvSpPr>
                <a:spLocks noChangeShapeType="1"/>
              </p:cNvSpPr>
              <p:nvPr/>
            </p:nvSpPr>
            <p:spPr bwMode="auto">
              <a:xfrm flipH="1">
                <a:off x="1690" y="3426"/>
                <a:ext cx="5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98" name="Line 349"/>
              <p:cNvSpPr>
                <a:spLocks noChangeShapeType="1"/>
              </p:cNvSpPr>
              <p:nvPr/>
            </p:nvSpPr>
            <p:spPr bwMode="auto">
              <a:xfrm flipH="1">
                <a:off x="1608" y="3512"/>
                <a:ext cx="6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99" name="Line 350"/>
              <p:cNvSpPr>
                <a:spLocks noChangeShapeType="1"/>
              </p:cNvSpPr>
              <p:nvPr/>
            </p:nvSpPr>
            <p:spPr bwMode="auto">
              <a:xfrm flipH="1">
                <a:off x="1526" y="3605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00" name="Line 351"/>
              <p:cNvSpPr>
                <a:spLocks noChangeShapeType="1"/>
              </p:cNvSpPr>
              <p:nvPr/>
            </p:nvSpPr>
            <p:spPr bwMode="auto">
              <a:xfrm flipH="1">
                <a:off x="1438" y="3605"/>
                <a:ext cx="12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01" name="Line 352"/>
              <p:cNvSpPr>
                <a:spLocks noChangeShapeType="1"/>
              </p:cNvSpPr>
              <p:nvPr/>
            </p:nvSpPr>
            <p:spPr bwMode="auto">
              <a:xfrm flipH="1">
                <a:off x="1608" y="3426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02" name="Line 353"/>
              <p:cNvSpPr>
                <a:spLocks noChangeShapeType="1"/>
              </p:cNvSpPr>
              <p:nvPr/>
            </p:nvSpPr>
            <p:spPr bwMode="auto">
              <a:xfrm flipH="1">
                <a:off x="1526" y="3512"/>
                <a:ext cx="6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03" name="Line 354"/>
              <p:cNvSpPr>
                <a:spLocks noChangeShapeType="1"/>
              </p:cNvSpPr>
              <p:nvPr/>
            </p:nvSpPr>
            <p:spPr bwMode="auto">
              <a:xfrm flipH="1">
                <a:off x="1356" y="3605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04" name="Line 355"/>
              <p:cNvSpPr>
                <a:spLocks noChangeShapeType="1"/>
              </p:cNvSpPr>
              <p:nvPr/>
            </p:nvSpPr>
            <p:spPr bwMode="auto">
              <a:xfrm flipH="1">
                <a:off x="1526" y="3426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05" name="Line 356"/>
              <p:cNvSpPr>
                <a:spLocks noChangeShapeType="1"/>
              </p:cNvSpPr>
              <p:nvPr/>
            </p:nvSpPr>
            <p:spPr bwMode="auto">
              <a:xfrm flipH="1">
                <a:off x="1438" y="3512"/>
                <a:ext cx="12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06" name="Line 357"/>
              <p:cNvSpPr>
                <a:spLocks noChangeShapeType="1"/>
              </p:cNvSpPr>
              <p:nvPr/>
            </p:nvSpPr>
            <p:spPr bwMode="auto">
              <a:xfrm flipH="1">
                <a:off x="1274" y="3605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07" name="Line 358"/>
              <p:cNvSpPr>
                <a:spLocks noChangeShapeType="1"/>
              </p:cNvSpPr>
              <p:nvPr/>
            </p:nvSpPr>
            <p:spPr bwMode="auto">
              <a:xfrm flipH="1">
                <a:off x="1438" y="3426"/>
                <a:ext cx="12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08" name="Line 359"/>
              <p:cNvSpPr>
                <a:spLocks noChangeShapeType="1"/>
              </p:cNvSpPr>
              <p:nvPr/>
            </p:nvSpPr>
            <p:spPr bwMode="auto">
              <a:xfrm flipH="1">
                <a:off x="1356" y="3512"/>
                <a:ext cx="6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09" name="Freeform 360"/>
              <p:cNvSpPr>
                <a:spLocks/>
              </p:cNvSpPr>
              <p:nvPr/>
            </p:nvSpPr>
            <p:spPr bwMode="auto">
              <a:xfrm>
                <a:off x="1356" y="3426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6 h 12"/>
                  <a:gd name="T4" fmla="*/ 0 w 6"/>
                  <a:gd name="T5" fmla="*/ 12 h 12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2"/>
                  <a:gd name="T11" fmla="*/ 6 w 6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2">
                    <a:moveTo>
                      <a:pt x="6" y="0"/>
                    </a:moveTo>
                    <a:lnTo>
                      <a:pt x="6" y="6"/>
                    </a:lnTo>
                    <a:lnTo>
                      <a:pt x="0" y="1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10" name="Line 361"/>
              <p:cNvSpPr>
                <a:spLocks noChangeShapeType="1"/>
              </p:cNvSpPr>
              <p:nvPr/>
            </p:nvSpPr>
            <p:spPr bwMode="auto">
              <a:xfrm flipH="1">
                <a:off x="1274" y="3512"/>
                <a:ext cx="6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11" name="Freeform 362"/>
              <p:cNvSpPr>
                <a:spLocks/>
              </p:cNvSpPr>
              <p:nvPr/>
            </p:nvSpPr>
            <p:spPr bwMode="auto">
              <a:xfrm>
                <a:off x="1192" y="3512"/>
                <a:ext cx="6" cy="13"/>
              </a:xfrm>
              <a:custGeom>
                <a:avLst/>
                <a:gdLst>
                  <a:gd name="T0" fmla="*/ 6 w 6"/>
                  <a:gd name="T1" fmla="*/ 0 h 13"/>
                  <a:gd name="T2" fmla="*/ 0 w 6"/>
                  <a:gd name="T3" fmla="*/ 7 h 13"/>
                  <a:gd name="T4" fmla="*/ 0 w 6"/>
                  <a:gd name="T5" fmla="*/ 13 h 13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3"/>
                  <a:gd name="T11" fmla="*/ 6 w 6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3">
                    <a:moveTo>
                      <a:pt x="6" y="0"/>
                    </a:moveTo>
                    <a:lnTo>
                      <a:pt x="0" y="7"/>
                    </a:lnTo>
                    <a:lnTo>
                      <a:pt x="0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12" name="Line 363"/>
              <p:cNvSpPr>
                <a:spLocks noChangeShapeType="1"/>
              </p:cNvSpPr>
              <p:nvPr/>
            </p:nvSpPr>
            <p:spPr bwMode="auto">
              <a:xfrm flipH="1">
                <a:off x="1690" y="3593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13" name="Line 364"/>
              <p:cNvSpPr>
                <a:spLocks noChangeShapeType="1"/>
              </p:cNvSpPr>
              <p:nvPr/>
            </p:nvSpPr>
            <p:spPr bwMode="auto">
              <a:xfrm flipH="1">
                <a:off x="1602" y="359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14" name="Line 365"/>
              <p:cNvSpPr>
                <a:spLocks noChangeShapeType="1"/>
              </p:cNvSpPr>
              <p:nvPr/>
            </p:nvSpPr>
            <p:spPr bwMode="auto">
              <a:xfrm flipH="1">
                <a:off x="1772" y="3506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15" name="Line 366"/>
              <p:cNvSpPr>
                <a:spLocks noChangeShapeType="1"/>
              </p:cNvSpPr>
              <p:nvPr/>
            </p:nvSpPr>
            <p:spPr bwMode="auto">
              <a:xfrm flipH="1">
                <a:off x="1520" y="359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16" name="Line 367"/>
              <p:cNvSpPr>
                <a:spLocks noChangeShapeType="1"/>
              </p:cNvSpPr>
              <p:nvPr/>
            </p:nvSpPr>
            <p:spPr bwMode="auto">
              <a:xfrm flipH="1">
                <a:off x="1690" y="3506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17" name="Line 368"/>
              <p:cNvSpPr>
                <a:spLocks noChangeShapeType="1"/>
              </p:cNvSpPr>
              <p:nvPr/>
            </p:nvSpPr>
            <p:spPr bwMode="auto">
              <a:xfrm flipH="1">
                <a:off x="1438" y="359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18" name="Line 369"/>
              <p:cNvSpPr>
                <a:spLocks noChangeShapeType="1"/>
              </p:cNvSpPr>
              <p:nvPr/>
            </p:nvSpPr>
            <p:spPr bwMode="auto">
              <a:xfrm flipH="1">
                <a:off x="1602" y="350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19" name="Line 370"/>
              <p:cNvSpPr>
                <a:spLocks noChangeShapeType="1"/>
              </p:cNvSpPr>
              <p:nvPr/>
            </p:nvSpPr>
            <p:spPr bwMode="auto">
              <a:xfrm flipH="1">
                <a:off x="1350" y="359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20" name="Line 371"/>
              <p:cNvSpPr>
                <a:spLocks noChangeShapeType="1"/>
              </p:cNvSpPr>
              <p:nvPr/>
            </p:nvSpPr>
            <p:spPr bwMode="auto">
              <a:xfrm flipH="1">
                <a:off x="1520" y="350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21" name="Line 372"/>
              <p:cNvSpPr>
                <a:spLocks noChangeShapeType="1"/>
              </p:cNvSpPr>
              <p:nvPr/>
            </p:nvSpPr>
            <p:spPr bwMode="auto">
              <a:xfrm flipH="1">
                <a:off x="1268" y="359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22" name="Line 373"/>
              <p:cNvSpPr>
                <a:spLocks noChangeShapeType="1"/>
              </p:cNvSpPr>
              <p:nvPr/>
            </p:nvSpPr>
            <p:spPr bwMode="auto">
              <a:xfrm flipH="1">
                <a:off x="1438" y="350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23" name="Line 374"/>
              <p:cNvSpPr>
                <a:spLocks noChangeShapeType="1"/>
              </p:cNvSpPr>
              <p:nvPr/>
            </p:nvSpPr>
            <p:spPr bwMode="auto">
              <a:xfrm flipH="1">
                <a:off x="1602" y="3413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24" name="Line 375"/>
              <p:cNvSpPr>
                <a:spLocks noChangeShapeType="1"/>
              </p:cNvSpPr>
              <p:nvPr/>
            </p:nvSpPr>
            <p:spPr bwMode="auto">
              <a:xfrm flipH="1">
                <a:off x="1350" y="350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25" name="Line 376"/>
              <p:cNvSpPr>
                <a:spLocks noChangeShapeType="1"/>
              </p:cNvSpPr>
              <p:nvPr/>
            </p:nvSpPr>
            <p:spPr bwMode="auto">
              <a:xfrm flipH="1">
                <a:off x="1520" y="3413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26" name="Line 377"/>
              <p:cNvSpPr>
                <a:spLocks noChangeShapeType="1"/>
              </p:cNvSpPr>
              <p:nvPr/>
            </p:nvSpPr>
            <p:spPr bwMode="auto">
              <a:xfrm flipH="1">
                <a:off x="1268" y="350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27" name="Line 378"/>
              <p:cNvSpPr>
                <a:spLocks noChangeShapeType="1"/>
              </p:cNvSpPr>
              <p:nvPr/>
            </p:nvSpPr>
            <p:spPr bwMode="auto">
              <a:xfrm flipH="1">
                <a:off x="1438" y="3413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28" name="Line 379"/>
              <p:cNvSpPr>
                <a:spLocks noChangeShapeType="1"/>
              </p:cNvSpPr>
              <p:nvPr/>
            </p:nvSpPr>
            <p:spPr bwMode="auto">
              <a:xfrm>
                <a:off x="1772" y="3506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29" name="Line 380"/>
              <p:cNvSpPr>
                <a:spLocks noChangeShapeType="1"/>
              </p:cNvSpPr>
              <p:nvPr/>
            </p:nvSpPr>
            <p:spPr bwMode="auto">
              <a:xfrm>
                <a:off x="1690" y="3506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30" name="Line 381"/>
              <p:cNvSpPr>
                <a:spLocks noChangeShapeType="1"/>
              </p:cNvSpPr>
              <p:nvPr/>
            </p:nvSpPr>
            <p:spPr bwMode="auto">
              <a:xfrm>
                <a:off x="1690" y="3593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31" name="Line 382"/>
              <p:cNvSpPr>
                <a:spLocks noChangeShapeType="1"/>
              </p:cNvSpPr>
              <p:nvPr/>
            </p:nvSpPr>
            <p:spPr bwMode="auto">
              <a:xfrm>
                <a:off x="1602" y="3420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32" name="Line 383"/>
              <p:cNvSpPr>
                <a:spLocks noChangeShapeType="1"/>
              </p:cNvSpPr>
              <p:nvPr/>
            </p:nvSpPr>
            <p:spPr bwMode="auto">
              <a:xfrm>
                <a:off x="1602" y="3506"/>
                <a:ext cx="6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33" name="Line 384"/>
              <p:cNvSpPr>
                <a:spLocks noChangeShapeType="1"/>
              </p:cNvSpPr>
              <p:nvPr/>
            </p:nvSpPr>
            <p:spPr bwMode="auto">
              <a:xfrm>
                <a:off x="1608" y="359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34" name="Line 385"/>
              <p:cNvSpPr>
                <a:spLocks noChangeShapeType="1"/>
              </p:cNvSpPr>
              <p:nvPr/>
            </p:nvSpPr>
            <p:spPr bwMode="auto">
              <a:xfrm>
                <a:off x="1602" y="3593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35" name="Line 386"/>
              <p:cNvSpPr>
                <a:spLocks noChangeShapeType="1"/>
              </p:cNvSpPr>
              <p:nvPr/>
            </p:nvSpPr>
            <p:spPr bwMode="auto">
              <a:xfrm>
                <a:off x="1520" y="3420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36" name="Line 387"/>
              <p:cNvSpPr>
                <a:spLocks noChangeShapeType="1"/>
              </p:cNvSpPr>
              <p:nvPr/>
            </p:nvSpPr>
            <p:spPr bwMode="auto">
              <a:xfrm>
                <a:off x="1520" y="3506"/>
                <a:ext cx="6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37" name="Line 388"/>
              <p:cNvSpPr>
                <a:spLocks noChangeShapeType="1"/>
              </p:cNvSpPr>
              <p:nvPr/>
            </p:nvSpPr>
            <p:spPr bwMode="auto">
              <a:xfrm>
                <a:off x="1520" y="3593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38" name="Line 389"/>
              <p:cNvSpPr>
                <a:spLocks noChangeShapeType="1"/>
              </p:cNvSpPr>
              <p:nvPr/>
            </p:nvSpPr>
            <p:spPr bwMode="auto">
              <a:xfrm>
                <a:off x="1438" y="3420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39" name="Line 390"/>
              <p:cNvSpPr>
                <a:spLocks noChangeShapeType="1"/>
              </p:cNvSpPr>
              <p:nvPr/>
            </p:nvSpPr>
            <p:spPr bwMode="auto">
              <a:xfrm>
                <a:off x="1438" y="3506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40" name="Line 391"/>
              <p:cNvSpPr>
                <a:spLocks noChangeShapeType="1"/>
              </p:cNvSpPr>
              <p:nvPr/>
            </p:nvSpPr>
            <p:spPr bwMode="auto">
              <a:xfrm>
                <a:off x="1438" y="3593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41" name="Line 392"/>
              <p:cNvSpPr>
                <a:spLocks noChangeShapeType="1"/>
              </p:cNvSpPr>
              <p:nvPr/>
            </p:nvSpPr>
            <p:spPr bwMode="auto">
              <a:xfrm>
                <a:off x="1350" y="3420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42" name="Line 393"/>
              <p:cNvSpPr>
                <a:spLocks noChangeShapeType="1"/>
              </p:cNvSpPr>
              <p:nvPr/>
            </p:nvSpPr>
            <p:spPr bwMode="auto">
              <a:xfrm>
                <a:off x="1350" y="3506"/>
                <a:ext cx="6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43" name="Line 394"/>
              <p:cNvSpPr>
                <a:spLocks noChangeShapeType="1"/>
              </p:cNvSpPr>
              <p:nvPr/>
            </p:nvSpPr>
            <p:spPr bwMode="auto">
              <a:xfrm>
                <a:off x="1350" y="3593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44" name="Line 395"/>
              <p:cNvSpPr>
                <a:spLocks noChangeShapeType="1"/>
              </p:cNvSpPr>
              <p:nvPr/>
            </p:nvSpPr>
            <p:spPr bwMode="auto">
              <a:xfrm>
                <a:off x="1268" y="3506"/>
                <a:ext cx="6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45" name="Line 396"/>
              <p:cNvSpPr>
                <a:spLocks noChangeShapeType="1"/>
              </p:cNvSpPr>
              <p:nvPr/>
            </p:nvSpPr>
            <p:spPr bwMode="auto">
              <a:xfrm>
                <a:off x="1268" y="3593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46" name="Line 397"/>
              <p:cNvSpPr>
                <a:spLocks noChangeShapeType="1"/>
              </p:cNvSpPr>
              <p:nvPr/>
            </p:nvSpPr>
            <p:spPr bwMode="auto">
              <a:xfrm flipV="1">
                <a:off x="1192" y="3506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47" name="Line 398"/>
              <p:cNvSpPr>
                <a:spLocks noChangeShapeType="1"/>
              </p:cNvSpPr>
              <p:nvPr/>
            </p:nvSpPr>
            <p:spPr bwMode="auto">
              <a:xfrm flipV="1">
                <a:off x="1356" y="3420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48" name="Line 399"/>
              <p:cNvSpPr>
                <a:spLocks noChangeShapeType="1"/>
              </p:cNvSpPr>
              <p:nvPr/>
            </p:nvSpPr>
            <p:spPr bwMode="auto">
              <a:xfrm flipV="1">
                <a:off x="1274" y="3506"/>
                <a:ext cx="12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49" name="Line 400"/>
              <p:cNvSpPr>
                <a:spLocks noChangeShapeType="1"/>
              </p:cNvSpPr>
              <p:nvPr/>
            </p:nvSpPr>
            <p:spPr bwMode="auto">
              <a:xfrm flipV="1">
                <a:off x="1438" y="3420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50" name="Line 401"/>
              <p:cNvSpPr>
                <a:spLocks noChangeShapeType="1"/>
              </p:cNvSpPr>
              <p:nvPr/>
            </p:nvSpPr>
            <p:spPr bwMode="auto">
              <a:xfrm flipV="1">
                <a:off x="1356" y="3506"/>
                <a:ext cx="12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51" name="Line 402"/>
              <p:cNvSpPr>
                <a:spLocks noChangeShapeType="1"/>
              </p:cNvSpPr>
              <p:nvPr/>
            </p:nvSpPr>
            <p:spPr bwMode="auto">
              <a:xfrm flipV="1">
                <a:off x="1526" y="3420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52" name="Line 403"/>
              <p:cNvSpPr>
                <a:spLocks noChangeShapeType="1"/>
              </p:cNvSpPr>
              <p:nvPr/>
            </p:nvSpPr>
            <p:spPr bwMode="auto">
              <a:xfrm flipV="1">
                <a:off x="1274" y="3599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53" name="Line 404"/>
              <p:cNvSpPr>
                <a:spLocks noChangeShapeType="1"/>
              </p:cNvSpPr>
              <p:nvPr/>
            </p:nvSpPr>
            <p:spPr bwMode="auto">
              <a:xfrm flipV="1">
                <a:off x="1438" y="3506"/>
                <a:ext cx="12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54" name="Line 405"/>
              <p:cNvSpPr>
                <a:spLocks noChangeShapeType="1"/>
              </p:cNvSpPr>
              <p:nvPr/>
            </p:nvSpPr>
            <p:spPr bwMode="auto">
              <a:xfrm flipV="1">
                <a:off x="1614" y="3420"/>
                <a:ext cx="5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55" name="Line 406"/>
              <p:cNvSpPr>
                <a:spLocks noChangeShapeType="1"/>
              </p:cNvSpPr>
              <p:nvPr/>
            </p:nvSpPr>
            <p:spPr bwMode="auto">
              <a:xfrm>
                <a:off x="1608" y="342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56" name="Line 407"/>
              <p:cNvSpPr>
                <a:spLocks noChangeShapeType="1"/>
              </p:cNvSpPr>
              <p:nvPr/>
            </p:nvSpPr>
            <p:spPr bwMode="auto">
              <a:xfrm flipV="1">
                <a:off x="1356" y="3599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" name="Group 408"/>
            <p:cNvGrpSpPr>
              <a:grpSpLocks/>
            </p:cNvGrpSpPr>
            <p:nvPr/>
          </p:nvGrpSpPr>
          <p:grpSpPr bwMode="auto">
            <a:xfrm>
              <a:off x="1192" y="3407"/>
              <a:ext cx="626" cy="198"/>
              <a:chOff x="1192" y="3407"/>
              <a:chExt cx="626" cy="198"/>
            </a:xfrm>
          </p:grpSpPr>
          <p:sp>
            <p:nvSpPr>
              <p:cNvPr id="17857" name="Line 409"/>
              <p:cNvSpPr>
                <a:spLocks noChangeShapeType="1"/>
              </p:cNvSpPr>
              <p:nvPr/>
            </p:nvSpPr>
            <p:spPr bwMode="auto">
              <a:xfrm flipV="1">
                <a:off x="1526" y="3506"/>
                <a:ext cx="12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58" name="Line 410"/>
              <p:cNvSpPr>
                <a:spLocks noChangeShapeType="1"/>
              </p:cNvSpPr>
              <p:nvPr/>
            </p:nvSpPr>
            <p:spPr bwMode="auto">
              <a:xfrm flipV="1">
                <a:off x="1438" y="3599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59" name="Line 411"/>
              <p:cNvSpPr>
                <a:spLocks noChangeShapeType="1"/>
              </p:cNvSpPr>
              <p:nvPr/>
            </p:nvSpPr>
            <p:spPr bwMode="auto">
              <a:xfrm flipV="1">
                <a:off x="1608" y="3506"/>
                <a:ext cx="1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60" name="Line 412"/>
              <p:cNvSpPr>
                <a:spLocks noChangeShapeType="1"/>
              </p:cNvSpPr>
              <p:nvPr/>
            </p:nvSpPr>
            <p:spPr bwMode="auto">
              <a:xfrm flipV="1">
                <a:off x="1526" y="3599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61" name="Line 413"/>
              <p:cNvSpPr>
                <a:spLocks noChangeShapeType="1"/>
              </p:cNvSpPr>
              <p:nvPr/>
            </p:nvSpPr>
            <p:spPr bwMode="auto">
              <a:xfrm flipV="1">
                <a:off x="1690" y="3506"/>
                <a:ext cx="1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62" name="Freeform 414"/>
              <p:cNvSpPr>
                <a:spLocks/>
              </p:cNvSpPr>
              <p:nvPr/>
            </p:nvSpPr>
            <p:spPr bwMode="auto">
              <a:xfrm>
                <a:off x="1608" y="3599"/>
                <a:ext cx="11" cy="6"/>
              </a:xfrm>
              <a:custGeom>
                <a:avLst/>
                <a:gdLst>
                  <a:gd name="T0" fmla="*/ 0 w 11"/>
                  <a:gd name="T1" fmla="*/ 6 h 6"/>
                  <a:gd name="T2" fmla="*/ 6 w 11"/>
                  <a:gd name="T3" fmla="*/ 0 h 6"/>
                  <a:gd name="T4" fmla="*/ 11 w 1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6"/>
                  <a:gd name="T11" fmla="*/ 11 w 1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6">
                    <a:moveTo>
                      <a:pt x="0" y="6"/>
                    </a:moveTo>
                    <a:lnTo>
                      <a:pt x="6" y="0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63" name="Line 415"/>
              <p:cNvSpPr>
                <a:spLocks noChangeShapeType="1"/>
              </p:cNvSpPr>
              <p:nvPr/>
            </p:nvSpPr>
            <p:spPr bwMode="auto">
              <a:xfrm flipV="1">
                <a:off x="1777" y="3506"/>
                <a:ext cx="12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64" name="Line 416"/>
              <p:cNvSpPr>
                <a:spLocks noChangeShapeType="1"/>
              </p:cNvSpPr>
              <p:nvPr/>
            </p:nvSpPr>
            <p:spPr bwMode="auto">
              <a:xfrm>
                <a:off x="1772" y="3519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65" name="Line 417"/>
              <p:cNvSpPr>
                <a:spLocks noChangeShapeType="1"/>
              </p:cNvSpPr>
              <p:nvPr/>
            </p:nvSpPr>
            <p:spPr bwMode="auto">
              <a:xfrm flipV="1">
                <a:off x="1690" y="3599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66" name="Line 418"/>
              <p:cNvSpPr>
                <a:spLocks noChangeShapeType="1"/>
              </p:cNvSpPr>
              <p:nvPr/>
            </p:nvSpPr>
            <p:spPr bwMode="auto">
              <a:xfrm flipH="1" flipV="1">
                <a:off x="1274" y="3593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67" name="Line 419"/>
              <p:cNvSpPr>
                <a:spLocks noChangeShapeType="1"/>
              </p:cNvSpPr>
              <p:nvPr/>
            </p:nvSpPr>
            <p:spPr bwMode="auto">
              <a:xfrm flipH="1" flipV="1">
                <a:off x="1356" y="3593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68" name="Line 420"/>
              <p:cNvSpPr>
                <a:spLocks noChangeShapeType="1"/>
              </p:cNvSpPr>
              <p:nvPr/>
            </p:nvSpPr>
            <p:spPr bwMode="auto">
              <a:xfrm flipH="1">
                <a:off x="1192" y="3506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69" name="Line 421"/>
              <p:cNvSpPr>
                <a:spLocks noChangeShapeType="1"/>
              </p:cNvSpPr>
              <p:nvPr/>
            </p:nvSpPr>
            <p:spPr bwMode="auto">
              <a:xfrm flipH="1" flipV="1">
                <a:off x="1444" y="3593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70" name="Line 422"/>
              <p:cNvSpPr>
                <a:spLocks noChangeShapeType="1"/>
              </p:cNvSpPr>
              <p:nvPr/>
            </p:nvSpPr>
            <p:spPr bwMode="auto">
              <a:xfrm flipH="1" flipV="1">
                <a:off x="1532" y="3593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71" name="Line 423"/>
              <p:cNvSpPr>
                <a:spLocks noChangeShapeType="1"/>
              </p:cNvSpPr>
              <p:nvPr/>
            </p:nvSpPr>
            <p:spPr bwMode="auto">
              <a:xfrm flipH="1">
                <a:off x="1274" y="3506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72" name="Line 424"/>
              <p:cNvSpPr>
                <a:spLocks noChangeShapeType="1"/>
              </p:cNvSpPr>
              <p:nvPr/>
            </p:nvSpPr>
            <p:spPr bwMode="auto">
              <a:xfrm flipH="1">
                <a:off x="1526" y="359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73" name="Line 425"/>
              <p:cNvSpPr>
                <a:spLocks noChangeShapeType="1"/>
              </p:cNvSpPr>
              <p:nvPr/>
            </p:nvSpPr>
            <p:spPr bwMode="auto">
              <a:xfrm flipH="1" flipV="1">
                <a:off x="1608" y="3593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74" name="Line 426"/>
              <p:cNvSpPr>
                <a:spLocks noChangeShapeType="1"/>
              </p:cNvSpPr>
              <p:nvPr/>
            </p:nvSpPr>
            <p:spPr bwMode="auto">
              <a:xfrm flipH="1">
                <a:off x="1356" y="3506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75" name="Line 427"/>
              <p:cNvSpPr>
                <a:spLocks noChangeShapeType="1"/>
              </p:cNvSpPr>
              <p:nvPr/>
            </p:nvSpPr>
            <p:spPr bwMode="auto">
              <a:xfrm flipH="1" flipV="1">
                <a:off x="1695" y="3593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76" name="Line 428"/>
              <p:cNvSpPr>
                <a:spLocks noChangeShapeType="1"/>
              </p:cNvSpPr>
              <p:nvPr/>
            </p:nvSpPr>
            <p:spPr bwMode="auto">
              <a:xfrm flipH="1">
                <a:off x="1444" y="350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77" name="Line 429"/>
              <p:cNvSpPr>
                <a:spLocks noChangeShapeType="1"/>
              </p:cNvSpPr>
              <p:nvPr/>
            </p:nvSpPr>
            <p:spPr bwMode="auto">
              <a:xfrm flipH="1">
                <a:off x="1526" y="3506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78" name="Line 430"/>
              <p:cNvSpPr>
                <a:spLocks noChangeShapeType="1"/>
              </p:cNvSpPr>
              <p:nvPr/>
            </p:nvSpPr>
            <p:spPr bwMode="auto">
              <a:xfrm flipH="1">
                <a:off x="1362" y="342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79" name="Line 431"/>
              <p:cNvSpPr>
                <a:spLocks noChangeShapeType="1"/>
              </p:cNvSpPr>
              <p:nvPr/>
            </p:nvSpPr>
            <p:spPr bwMode="auto">
              <a:xfrm flipH="1">
                <a:off x="1608" y="3506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80" name="Line 432"/>
              <p:cNvSpPr>
                <a:spLocks noChangeShapeType="1"/>
              </p:cNvSpPr>
              <p:nvPr/>
            </p:nvSpPr>
            <p:spPr bwMode="auto">
              <a:xfrm flipH="1" flipV="1">
                <a:off x="1444" y="3413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81" name="Line 433"/>
              <p:cNvSpPr>
                <a:spLocks noChangeShapeType="1"/>
              </p:cNvSpPr>
              <p:nvPr/>
            </p:nvSpPr>
            <p:spPr bwMode="auto">
              <a:xfrm flipH="1">
                <a:off x="1695" y="350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82" name="Line 434"/>
              <p:cNvSpPr>
                <a:spLocks noChangeShapeType="1"/>
              </p:cNvSpPr>
              <p:nvPr/>
            </p:nvSpPr>
            <p:spPr bwMode="auto">
              <a:xfrm flipH="1">
                <a:off x="1777" y="3506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83" name="Line 435"/>
              <p:cNvSpPr>
                <a:spLocks noChangeShapeType="1"/>
              </p:cNvSpPr>
              <p:nvPr/>
            </p:nvSpPr>
            <p:spPr bwMode="auto">
              <a:xfrm flipH="1" flipV="1">
                <a:off x="1526" y="3413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84" name="Line 436"/>
              <p:cNvSpPr>
                <a:spLocks noChangeShapeType="1"/>
              </p:cNvSpPr>
              <p:nvPr/>
            </p:nvSpPr>
            <p:spPr bwMode="auto">
              <a:xfrm flipH="1">
                <a:off x="1532" y="342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85" name="Line 437"/>
              <p:cNvSpPr>
                <a:spLocks noChangeShapeType="1"/>
              </p:cNvSpPr>
              <p:nvPr/>
            </p:nvSpPr>
            <p:spPr bwMode="auto">
              <a:xfrm flipH="1" flipV="1">
                <a:off x="1608" y="3413"/>
                <a:ext cx="1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86" name="Line 438"/>
              <p:cNvSpPr>
                <a:spLocks noChangeShapeType="1"/>
              </p:cNvSpPr>
              <p:nvPr/>
            </p:nvSpPr>
            <p:spPr bwMode="auto">
              <a:xfrm flipV="1">
                <a:off x="1385" y="3413"/>
                <a:ext cx="18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87" name="Line 439"/>
              <p:cNvSpPr>
                <a:spLocks noChangeShapeType="1"/>
              </p:cNvSpPr>
              <p:nvPr/>
            </p:nvSpPr>
            <p:spPr bwMode="auto">
              <a:xfrm flipV="1">
                <a:off x="1473" y="3413"/>
                <a:ext cx="12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88" name="Freeform 440"/>
              <p:cNvSpPr>
                <a:spLocks/>
              </p:cNvSpPr>
              <p:nvPr/>
            </p:nvSpPr>
            <p:spPr bwMode="auto">
              <a:xfrm>
                <a:off x="1222" y="3500"/>
                <a:ext cx="11" cy="6"/>
              </a:xfrm>
              <a:custGeom>
                <a:avLst/>
                <a:gdLst>
                  <a:gd name="T0" fmla="*/ 0 w 11"/>
                  <a:gd name="T1" fmla="*/ 6 h 6"/>
                  <a:gd name="T2" fmla="*/ 11 w 11"/>
                  <a:gd name="T3" fmla="*/ 6 h 6"/>
                  <a:gd name="T4" fmla="*/ 11 w 1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6"/>
                  <a:gd name="T11" fmla="*/ 11 w 1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6">
                    <a:moveTo>
                      <a:pt x="0" y="6"/>
                    </a:moveTo>
                    <a:lnTo>
                      <a:pt x="11" y="6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89" name="Line 441"/>
              <p:cNvSpPr>
                <a:spLocks noChangeShapeType="1"/>
              </p:cNvSpPr>
              <p:nvPr/>
            </p:nvSpPr>
            <p:spPr bwMode="auto">
              <a:xfrm flipV="1">
                <a:off x="1555" y="3413"/>
                <a:ext cx="12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90" name="Line 442"/>
              <p:cNvSpPr>
                <a:spLocks noChangeShapeType="1"/>
              </p:cNvSpPr>
              <p:nvPr/>
            </p:nvSpPr>
            <p:spPr bwMode="auto">
              <a:xfrm flipV="1">
                <a:off x="1304" y="3500"/>
                <a:ext cx="1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91" name="Line 443"/>
              <p:cNvSpPr>
                <a:spLocks noChangeShapeType="1"/>
              </p:cNvSpPr>
              <p:nvPr/>
            </p:nvSpPr>
            <p:spPr bwMode="auto">
              <a:xfrm>
                <a:off x="1637" y="342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92" name="Line 444"/>
              <p:cNvSpPr>
                <a:spLocks noChangeShapeType="1"/>
              </p:cNvSpPr>
              <p:nvPr/>
            </p:nvSpPr>
            <p:spPr bwMode="auto">
              <a:xfrm flipV="1">
                <a:off x="1385" y="3500"/>
                <a:ext cx="18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93" name="Line 445"/>
              <p:cNvSpPr>
                <a:spLocks noChangeShapeType="1"/>
              </p:cNvSpPr>
              <p:nvPr/>
            </p:nvSpPr>
            <p:spPr bwMode="auto">
              <a:xfrm flipV="1">
                <a:off x="1473" y="3500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94" name="Line 446"/>
              <p:cNvSpPr>
                <a:spLocks noChangeShapeType="1"/>
              </p:cNvSpPr>
              <p:nvPr/>
            </p:nvSpPr>
            <p:spPr bwMode="auto">
              <a:xfrm>
                <a:off x="1227" y="359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95" name="Line 447"/>
              <p:cNvSpPr>
                <a:spLocks noChangeShapeType="1"/>
              </p:cNvSpPr>
              <p:nvPr/>
            </p:nvSpPr>
            <p:spPr bwMode="auto">
              <a:xfrm flipV="1">
                <a:off x="1555" y="3500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96" name="Line 448"/>
              <p:cNvSpPr>
                <a:spLocks noChangeShapeType="1"/>
              </p:cNvSpPr>
              <p:nvPr/>
            </p:nvSpPr>
            <p:spPr bwMode="auto">
              <a:xfrm>
                <a:off x="1304" y="3593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97" name="Line 449"/>
              <p:cNvSpPr>
                <a:spLocks noChangeShapeType="1"/>
              </p:cNvSpPr>
              <p:nvPr/>
            </p:nvSpPr>
            <p:spPr bwMode="auto">
              <a:xfrm flipV="1">
                <a:off x="1637" y="3500"/>
                <a:ext cx="18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98" name="Line 450"/>
              <p:cNvSpPr>
                <a:spLocks noChangeShapeType="1"/>
              </p:cNvSpPr>
              <p:nvPr/>
            </p:nvSpPr>
            <p:spPr bwMode="auto">
              <a:xfrm>
                <a:off x="1385" y="3593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99" name="Line 451"/>
              <p:cNvSpPr>
                <a:spLocks noChangeShapeType="1"/>
              </p:cNvSpPr>
              <p:nvPr/>
            </p:nvSpPr>
            <p:spPr bwMode="auto">
              <a:xfrm flipV="1">
                <a:off x="1725" y="3500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00" name="Line 452"/>
              <p:cNvSpPr>
                <a:spLocks noChangeShapeType="1"/>
              </p:cNvSpPr>
              <p:nvPr/>
            </p:nvSpPr>
            <p:spPr bwMode="auto">
              <a:xfrm>
                <a:off x="1473" y="3593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01" name="Line 453"/>
              <p:cNvSpPr>
                <a:spLocks noChangeShapeType="1"/>
              </p:cNvSpPr>
              <p:nvPr/>
            </p:nvSpPr>
            <p:spPr bwMode="auto">
              <a:xfrm>
                <a:off x="1807" y="3506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02" name="Freeform 454"/>
              <p:cNvSpPr>
                <a:spLocks/>
              </p:cNvSpPr>
              <p:nvPr/>
            </p:nvSpPr>
            <p:spPr bwMode="auto">
              <a:xfrm>
                <a:off x="1555" y="3593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6 w 12"/>
                  <a:gd name="T3" fmla="*/ 0 h 1"/>
                  <a:gd name="T4" fmla="*/ 12 w 1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"/>
                  <a:gd name="T11" fmla="*/ 12 w 1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03" name="Line 455"/>
              <p:cNvSpPr>
                <a:spLocks noChangeShapeType="1"/>
              </p:cNvSpPr>
              <p:nvPr/>
            </p:nvSpPr>
            <p:spPr bwMode="auto">
              <a:xfrm>
                <a:off x="1637" y="3593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04" name="Line 456"/>
              <p:cNvSpPr>
                <a:spLocks noChangeShapeType="1"/>
              </p:cNvSpPr>
              <p:nvPr/>
            </p:nvSpPr>
            <p:spPr bwMode="auto">
              <a:xfrm>
                <a:off x="1725" y="3593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05" name="Line 457"/>
              <p:cNvSpPr>
                <a:spLocks noChangeShapeType="1"/>
              </p:cNvSpPr>
              <p:nvPr/>
            </p:nvSpPr>
            <p:spPr bwMode="auto">
              <a:xfrm flipV="1">
                <a:off x="1233" y="3488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06" name="Line 458"/>
              <p:cNvSpPr>
                <a:spLocks noChangeShapeType="1"/>
              </p:cNvSpPr>
              <p:nvPr/>
            </p:nvSpPr>
            <p:spPr bwMode="auto">
              <a:xfrm flipV="1">
                <a:off x="1233" y="3581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07" name="Line 459"/>
              <p:cNvSpPr>
                <a:spLocks noChangeShapeType="1"/>
              </p:cNvSpPr>
              <p:nvPr/>
            </p:nvSpPr>
            <p:spPr bwMode="auto">
              <a:xfrm flipV="1">
                <a:off x="1321" y="3488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08" name="Freeform 460"/>
              <p:cNvSpPr>
                <a:spLocks/>
              </p:cNvSpPr>
              <p:nvPr/>
            </p:nvSpPr>
            <p:spPr bwMode="auto">
              <a:xfrm>
                <a:off x="1321" y="3581"/>
                <a:ext cx="1" cy="12"/>
              </a:xfrm>
              <a:custGeom>
                <a:avLst/>
                <a:gdLst>
                  <a:gd name="T0" fmla="*/ 0 w 1"/>
                  <a:gd name="T1" fmla="*/ 12 h 12"/>
                  <a:gd name="T2" fmla="*/ 0 w 1"/>
                  <a:gd name="T3" fmla="*/ 6 h 12"/>
                  <a:gd name="T4" fmla="*/ 0 w 1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2"/>
                  <a:gd name="T11" fmla="*/ 1 w 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2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09" name="Line 461"/>
              <p:cNvSpPr>
                <a:spLocks noChangeShapeType="1"/>
              </p:cNvSpPr>
              <p:nvPr/>
            </p:nvSpPr>
            <p:spPr bwMode="auto">
              <a:xfrm flipV="1">
                <a:off x="1403" y="3488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10" name="Freeform 462"/>
              <p:cNvSpPr>
                <a:spLocks/>
              </p:cNvSpPr>
              <p:nvPr/>
            </p:nvSpPr>
            <p:spPr bwMode="auto">
              <a:xfrm>
                <a:off x="1403" y="3581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6 h 12"/>
                  <a:gd name="T4" fmla="*/ 6 w 6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2"/>
                  <a:gd name="T11" fmla="*/ 6 w 6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2">
                    <a:moveTo>
                      <a:pt x="0" y="12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11" name="Line 463"/>
              <p:cNvSpPr>
                <a:spLocks noChangeShapeType="1"/>
              </p:cNvSpPr>
              <p:nvPr/>
            </p:nvSpPr>
            <p:spPr bwMode="auto">
              <a:xfrm flipV="1">
                <a:off x="1485" y="3407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12" name="Line 464"/>
              <p:cNvSpPr>
                <a:spLocks noChangeShapeType="1"/>
              </p:cNvSpPr>
              <p:nvPr/>
            </p:nvSpPr>
            <p:spPr bwMode="auto">
              <a:xfrm flipV="1">
                <a:off x="1485" y="3488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13" name="Line 465"/>
              <p:cNvSpPr>
                <a:spLocks noChangeShapeType="1"/>
              </p:cNvSpPr>
              <p:nvPr/>
            </p:nvSpPr>
            <p:spPr bwMode="auto">
              <a:xfrm flipV="1">
                <a:off x="1485" y="3581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14" name="Line 466"/>
              <p:cNvSpPr>
                <a:spLocks noChangeShapeType="1"/>
              </p:cNvSpPr>
              <p:nvPr/>
            </p:nvSpPr>
            <p:spPr bwMode="auto">
              <a:xfrm flipV="1">
                <a:off x="1567" y="3407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15" name="Line 467"/>
              <p:cNvSpPr>
                <a:spLocks noChangeShapeType="1"/>
              </p:cNvSpPr>
              <p:nvPr/>
            </p:nvSpPr>
            <p:spPr bwMode="auto">
              <a:xfrm flipV="1">
                <a:off x="1567" y="3488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16" name="Line 468"/>
              <p:cNvSpPr>
                <a:spLocks noChangeShapeType="1"/>
              </p:cNvSpPr>
              <p:nvPr/>
            </p:nvSpPr>
            <p:spPr bwMode="auto">
              <a:xfrm flipV="1">
                <a:off x="1567" y="3581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17" name="Line 469"/>
              <p:cNvSpPr>
                <a:spLocks noChangeShapeType="1"/>
              </p:cNvSpPr>
              <p:nvPr/>
            </p:nvSpPr>
            <p:spPr bwMode="auto">
              <a:xfrm flipV="1">
                <a:off x="1655" y="3488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18" name="Line 470"/>
              <p:cNvSpPr>
                <a:spLocks noChangeShapeType="1"/>
              </p:cNvSpPr>
              <p:nvPr/>
            </p:nvSpPr>
            <p:spPr bwMode="auto">
              <a:xfrm flipV="1">
                <a:off x="1655" y="3581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19" name="Line 471"/>
              <p:cNvSpPr>
                <a:spLocks noChangeShapeType="1"/>
              </p:cNvSpPr>
              <p:nvPr/>
            </p:nvSpPr>
            <p:spPr bwMode="auto">
              <a:xfrm flipV="1">
                <a:off x="1736" y="3488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20" name="Line 472"/>
              <p:cNvSpPr>
                <a:spLocks noChangeShapeType="1"/>
              </p:cNvSpPr>
              <p:nvPr/>
            </p:nvSpPr>
            <p:spPr bwMode="auto">
              <a:xfrm flipV="1">
                <a:off x="1736" y="3581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21" name="Line 473"/>
              <p:cNvSpPr>
                <a:spLocks noChangeShapeType="1"/>
              </p:cNvSpPr>
              <p:nvPr/>
            </p:nvSpPr>
            <p:spPr bwMode="auto">
              <a:xfrm>
                <a:off x="1789" y="3488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22" name="Line 474"/>
              <p:cNvSpPr>
                <a:spLocks noChangeShapeType="1"/>
              </p:cNvSpPr>
              <p:nvPr/>
            </p:nvSpPr>
            <p:spPr bwMode="auto">
              <a:xfrm>
                <a:off x="1701" y="3488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23" name="Line 475"/>
              <p:cNvSpPr>
                <a:spLocks noChangeShapeType="1"/>
              </p:cNvSpPr>
              <p:nvPr/>
            </p:nvSpPr>
            <p:spPr bwMode="auto">
              <a:xfrm>
                <a:off x="1707" y="3581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24" name="Line 476"/>
              <p:cNvSpPr>
                <a:spLocks noChangeShapeType="1"/>
              </p:cNvSpPr>
              <p:nvPr/>
            </p:nvSpPr>
            <p:spPr bwMode="auto">
              <a:xfrm>
                <a:off x="1701" y="358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25" name="Line 477"/>
              <p:cNvSpPr>
                <a:spLocks noChangeShapeType="1"/>
              </p:cNvSpPr>
              <p:nvPr/>
            </p:nvSpPr>
            <p:spPr bwMode="auto">
              <a:xfrm>
                <a:off x="1619" y="3488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26" name="Freeform 478"/>
              <p:cNvSpPr>
                <a:spLocks/>
              </p:cNvSpPr>
              <p:nvPr/>
            </p:nvSpPr>
            <p:spPr bwMode="auto">
              <a:xfrm>
                <a:off x="1619" y="3581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6 h 12"/>
                  <a:gd name="T4" fmla="*/ 6 w 6"/>
                  <a:gd name="T5" fmla="*/ 12 h 12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2"/>
                  <a:gd name="T11" fmla="*/ 6 w 6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2">
                    <a:moveTo>
                      <a:pt x="0" y="0"/>
                    </a:moveTo>
                    <a:lnTo>
                      <a:pt x="6" y="6"/>
                    </a:lnTo>
                    <a:lnTo>
                      <a:pt x="6" y="1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27" name="Line 479"/>
              <p:cNvSpPr>
                <a:spLocks noChangeShapeType="1"/>
              </p:cNvSpPr>
              <p:nvPr/>
            </p:nvSpPr>
            <p:spPr bwMode="auto">
              <a:xfrm>
                <a:off x="1538" y="3407"/>
                <a:ext cx="5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28" name="Line 480"/>
              <p:cNvSpPr>
                <a:spLocks noChangeShapeType="1"/>
              </p:cNvSpPr>
              <p:nvPr/>
            </p:nvSpPr>
            <p:spPr bwMode="auto">
              <a:xfrm>
                <a:off x="1538" y="3488"/>
                <a:ext cx="5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29" name="Line 481"/>
              <p:cNvSpPr>
                <a:spLocks noChangeShapeType="1"/>
              </p:cNvSpPr>
              <p:nvPr/>
            </p:nvSpPr>
            <p:spPr bwMode="auto">
              <a:xfrm>
                <a:off x="1538" y="3581"/>
                <a:ext cx="5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30" name="Line 482"/>
              <p:cNvSpPr>
                <a:spLocks noChangeShapeType="1"/>
              </p:cNvSpPr>
              <p:nvPr/>
            </p:nvSpPr>
            <p:spPr bwMode="auto">
              <a:xfrm>
                <a:off x="1456" y="3407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31" name="Line 483"/>
              <p:cNvSpPr>
                <a:spLocks noChangeShapeType="1"/>
              </p:cNvSpPr>
              <p:nvPr/>
            </p:nvSpPr>
            <p:spPr bwMode="auto">
              <a:xfrm>
                <a:off x="1450" y="3488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32" name="Line 484"/>
              <p:cNvSpPr>
                <a:spLocks noChangeShapeType="1"/>
              </p:cNvSpPr>
              <p:nvPr/>
            </p:nvSpPr>
            <p:spPr bwMode="auto">
              <a:xfrm>
                <a:off x="1450" y="3581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33" name="Line 485"/>
              <p:cNvSpPr>
                <a:spLocks noChangeShapeType="1"/>
              </p:cNvSpPr>
              <p:nvPr/>
            </p:nvSpPr>
            <p:spPr bwMode="auto">
              <a:xfrm>
                <a:off x="1368" y="3488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34" name="Freeform 486"/>
              <p:cNvSpPr>
                <a:spLocks/>
              </p:cNvSpPr>
              <p:nvPr/>
            </p:nvSpPr>
            <p:spPr bwMode="auto">
              <a:xfrm>
                <a:off x="1368" y="3581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6 h 12"/>
                  <a:gd name="T4" fmla="*/ 6 w 6"/>
                  <a:gd name="T5" fmla="*/ 12 h 12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2"/>
                  <a:gd name="T11" fmla="*/ 6 w 6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2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35" name="Line 487"/>
              <p:cNvSpPr>
                <a:spLocks noChangeShapeType="1"/>
              </p:cNvSpPr>
              <p:nvPr/>
            </p:nvSpPr>
            <p:spPr bwMode="auto">
              <a:xfrm>
                <a:off x="1286" y="3488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36" name="Line 488"/>
              <p:cNvSpPr>
                <a:spLocks noChangeShapeType="1"/>
              </p:cNvSpPr>
              <p:nvPr/>
            </p:nvSpPr>
            <p:spPr bwMode="auto">
              <a:xfrm>
                <a:off x="1286" y="3581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37" name="Line 489"/>
              <p:cNvSpPr>
                <a:spLocks noChangeShapeType="1"/>
              </p:cNvSpPr>
              <p:nvPr/>
            </p:nvSpPr>
            <p:spPr bwMode="auto">
              <a:xfrm>
                <a:off x="1204" y="3488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38" name="Line 490"/>
              <p:cNvSpPr>
                <a:spLocks noChangeShapeType="1"/>
              </p:cNvSpPr>
              <p:nvPr/>
            </p:nvSpPr>
            <p:spPr bwMode="auto">
              <a:xfrm>
                <a:off x="1625" y="3413"/>
                <a:ext cx="12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39" name="Line 491"/>
              <p:cNvSpPr>
                <a:spLocks noChangeShapeType="1"/>
              </p:cNvSpPr>
              <p:nvPr/>
            </p:nvSpPr>
            <p:spPr bwMode="auto">
              <a:xfrm>
                <a:off x="1543" y="3413"/>
                <a:ext cx="12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40" name="Line 492"/>
              <p:cNvSpPr>
                <a:spLocks noChangeShapeType="1"/>
              </p:cNvSpPr>
              <p:nvPr/>
            </p:nvSpPr>
            <p:spPr bwMode="auto">
              <a:xfrm>
                <a:off x="1789" y="3500"/>
                <a:ext cx="18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41" name="Line 493"/>
              <p:cNvSpPr>
                <a:spLocks noChangeShapeType="1"/>
              </p:cNvSpPr>
              <p:nvPr/>
            </p:nvSpPr>
            <p:spPr bwMode="auto">
              <a:xfrm>
                <a:off x="1456" y="3413"/>
                <a:ext cx="17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42" name="Line 494"/>
              <p:cNvSpPr>
                <a:spLocks noChangeShapeType="1"/>
              </p:cNvSpPr>
              <p:nvPr/>
            </p:nvSpPr>
            <p:spPr bwMode="auto">
              <a:xfrm>
                <a:off x="1707" y="3500"/>
                <a:ext cx="18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43" name="Line 495"/>
              <p:cNvSpPr>
                <a:spLocks noChangeShapeType="1"/>
              </p:cNvSpPr>
              <p:nvPr/>
            </p:nvSpPr>
            <p:spPr bwMode="auto">
              <a:xfrm>
                <a:off x="1380" y="3413"/>
                <a:ext cx="5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44" name="Line 496"/>
              <p:cNvSpPr>
                <a:spLocks noChangeShapeType="1"/>
              </p:cNvSpPr>
              <p:nvPr/>
            </p:nvSpPr>
            <p:spPr bwMode="auto">
              <a:xfrm>
                <a:off x="1625" y="3500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45" name="Line 497"/>
              <p:cNvSpPr>
                <a:spLocks noChangeShapeType="1"/>
              </p:cNvSpPr>
              <p:nvPr/>
            </p:nvSpPr>
            <p:spPr bwMode="auto">
              <a:xfrm>
                <a:off x="1543" y="3500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46" name="Line 498"/>
              <p:cNvSpPr>
                <a:spLocks noChangeShapeType="1"/>
              </p:cNvSpPr>
              <p:nvPr/>
            </p:nvSpPr>
            <p:spPr bwMode="auto">
              <a:xfrm>
                <a:off x="1456" y="3500"/>
                <a:ext cx="1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47" name="Line 499"/>
              <p:cNvSpPr>
                <a:spLocks noChangeShapeType="1"/>
              </p:cNvSpPr>
              <p:nvPr/>
            </p:nvSpPr>
            <p:spPr bwMode="auto">
              <a:xfrm>
                <a:off x="1707" y="3593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48" name="Line 500"/>
              <p:cNvSpPr>
                <a:spLocks noChangeShapeType="1"/>
              </p:cNvSpPr>
              <p:nvPr/>
            </p:nvSpPr>
            <p:spPr bwMode="auto">
              <a:xfrm>
                <a:off x="1374" y="3500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49" name="Line 501"/>
              <p:cNvSpPr>
                <a:spLocks noChangeShapeType="1"/>
              </p:cNvSpPr>
              <p:nvPr/>
            </p:nvSpPr>
            <p:spPr bwMode="auto">
              <a:xfrm>
                <a:off x="1625" y="3593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50" name="Line 502"/>
              <p:cNvSpPr>
                <a:spLocks noChangeShapeType="1"/>
              </p:cNvSpPr>
              <p:nvPr/>
            </p:nvSpPr>
            <p:spPr bwMode="auto">
              <a:xfrm>
                <a:off x="1292" y="3500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51" name="Line 503"/>
              <p:cNvSpPr>
                <a:spLocks noChangeShapeType="1"/>
              </p:cNvSpPr>
              <p:nvPr/>
            </p:nvSpPr>
            <p:spPr bwMode="auto">
              <a:xfrm>
                <a:off x="1549" y="359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52" name="Line 504"/>
              <p:cNvSpPr>
                <a:spLocks noChangeShapeType="1"/>
              </p:cNvSpPr>
              <p:nvPr/>
            </p:nvSpPr>
            <p:spPr bwMode="auto">
              <a:xfrm>
                <a:off x="1543" y="359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53" name="Line 505"/>
              <p:cNvSpPr>
                <a:spLocks noChangeShapeType="1"/>
              </p:cNvSpPr>
              <p:nvPr/>
            </p:nvSpPr>
            <p:spPr bwMode="auto">
              <a:xfrm>
                <a:off x="1204" y="3500"/>
                <a:ext cx="18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54" name="Freeform 506"/>
              <p:cNvSpPr>
                <a:spLocks/>
              </p:cNvSpPr>
              <p:nvPr/>
            </p:nvSpPr>
            <p:spPr bwMode="auto">
              <a:xfrm>
                <a:off x="1456" y="3593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11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"/>
                  <a:gd name="T11" fmla="*/ 17 w 1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">
                    <a:moveTo>
                      <a:pt x="0" y="0"/>
                    </a:moveTo>
                    <a:lnTo>
                      <a:pt x="11" y="0"/>
                    </a:lnTo>
                    <a:lnTo>
                      <a:pt x="1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55" name="Line 507"/>
              <p:cNvSpPr>
                <a:spLocks noChangeShapeType="1"/>
              </p:cNvSpPr>
              <p:nvPr/>
            </p:nvSpPr>
            <p:spPr bwMode="auto">
              <a:xfrm>
                <a:off x="1374" y="3593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56" name="Line 508"/>
              <p:cNvSpPr>
                <a:spLocks noChangeShapeType="1"/>
              </p:cNvSpPr>
              <p:nvPr/>
            </p:nvSpPr>
            <p:spPr bwMode="auto">
              <a:xfrm>
                <a:off x="1292" y="3593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57" name="Line 509"/>
              <p:cNvSpPr>
                <a:spLocks noChangeShapeType="1"/>
              </p:cNvSpPr>
              <p:nvPr/>
            </p:nvSpPr>
            <p:spPr bwMode="auto">
              <a:xfrm>
                <a:off x="1725" y="3475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58" name="Line 510"/>
              <p:cNvSpPr>
                <a:spLocks noChangeShapeType="1"/>
              </p:cNvSpPr>
              <p:nvPr/>
            </p:nvSpPr>
            <p:spPr bwMode="auto">
              <a:xfrm>
                <a:off x="1637" y="3475"/>
                <a:ext cx="18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59" name="Line 511"/>
              <p:cNvSpPr>
                <a:spLocks noChangeShapeType="1"/>
              </p:cNvSpPr>
              <p:nvPr/>
            </p:nvSpPr>
            <p:spPr bwMode="auto">
              <a:xfrm>
                <a:off x="1555" y="3475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60" name="Line 512"/>
              <p:cNvSpPr>
                <a:spLocks noChangeShapeType="1"/>
              </p:cNvSpPr>
              <p:nvPr/>
            </p:nvSpPr>
            <p:spPr bwMode="auto">
              <a:xfrm>
                <a:off x="1725" y="3562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61" name="Line 513"/>
              <p:cNvSpPr>
                <a:spLocks noChangeShapeType="1"/>
              </p:cNvSpPr>
              <p:nvPr/>
            </p:nvSpPr>
            <p:spPr bwMode="auto">
              <a:xfrm>
                <a:off x="1473" y="3475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62" name="Line 514"/>
              <p:cNvSpPr>
                <a:spLocks noChangeShapeType="1"/>
              </p:cNvSpPr>
              <p:nvPr/>
            </p:nvSpPr>
            <p:spPr bwMode="auto">
              <a:xfrm>
                <a:off x="1637" y="3562"/>
                <a:ext cx="18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63" name="Line 515"/>
              <p:cNvSpPr>
                <a:spLocks noChangeShapeType="1"/>
              </p:cNvSpPr>
              <p:nvPr/>
            </p:nvSpPr>
            <p:spPr bwMode="auto">
              <a:xfrm>
                <a:off x="1385" y="3475"/>
                <a:ext cx="18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64" name="Line 516"/>
              <p:cNvSpPr>
                <a:spLocks noChangeShapeType="1"/>
              </p:cNvSpPr>
              <p:nvPr/>
            </p:nvSpPr>
            <p:spPr bwMode="auto">
              <a:xfrm>
                <a:off x="1555" y="3562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65" name="Line 517"/>
              <p:cNvSpPr>
                <a:spLocks noChangeShapeType="1"/>
              </p:cNvSpPr>
              <p:nvPr/>
            </p:nvSpPr>
            <p:spPr bwMode="auto">
              <a:xfrm>
                <a:off x="1304" y="3475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66" name="Line 518"/>
              <p:cNvSpPr>
                <a:spLocks noChangeShapeType="1"/>
              </p:cNvSpPr>
              <p:nvPr/>
            </p:nvSpPr>
            <p:spPr bwMode="auto">
              <a:xfrm>
                <a:off x="1473" y="3562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67" name="Line 519"/>
              <p:cNvSpPr>
                <a:spLocks noChangeShapeType="1"/>
              </p:cNvSpPr>
              <p:nvPr/>
            </p:nvSpPr>
            <p:spPr bwMode="auto">
              <a:xfrm>
                <a:off x="1222" y="3475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68" name="Line 520"/>
              <p:cNvSpPr>
                <a:spLocks noChangeShapeType="1"/>
              </p:cNvSpPr>
              <p:nvPr/>
            </p:nvSpPr>
            <p:spPr bwMode="auto">
              <a:xfrm>
                <a:off x="1385" y="3562"/>
                <a:ext cx="18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69" name="Line 521"/>
              <p:cNvSpPr>
                <a:spLocks noChangeShapeType="1"/>
              </p:cNvSpPr>
              <p:nvPr/>
            </p:nvSpPr>
            <p:spPr bwMode="auto">
              <a:xfrm>
                <a:off x="1304" y="3562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70" name="Line 522"/>
              <p:cNvSpPr>
                <a:spLocks noChangeShapeType="1"/>
              </p:cNvSpPr>
              <p:nvPr/>
            </p:nvSpPr>
            <p:spPr bwMode="auto">
              <a:xfrm>
                <a:off x="1222" y="3562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71" name="Line 523"/>
              <p:cNvSpPr>
                <a:spLocks noChangeShapeType="1"/>
              </p:cNvSpPr>
              <p:nvPr/>
            </p:nvSpPr>
            <p:spPr bwMode="auto">
              <a:xfrm>
                <a:off x="1736" y="3481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72" name="Line 524"/>
              <p:cNvSpPr>
                <a:spLocks noChangeShapeType="1"/>
              </p:cNvSpPr>
              <p:nvPr/>
            </p:nvSpPr>
            <p:spPr bwMode="auto">
              <a:xfrm>
                <a:off x="1736" y="3574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73" name="Line 525"/>
              <p:cNvSpPr>
                <a:spLocks noChangeShapeType="1"/>
              </p:cNvSpPr>
              <p:nvPr/>
            </p:nvSpPr>
            <p:spPr bwMode="auto">
              <a:xfrm>
                <a:off x="1736" y="3568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74" name="Line 526"/>
              <p:cNvSpPr>
                <a:spLocks noChangeShapeType="1"/>
              </p:cNvSpPr>
              <p:nvPr/>
            </p:nvSpPr>
            <p:spPr bwMode="auto">
              <a:xfrm>
                <a:off x="1655" y="3481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75" name="Line 527"/>
              <p:cNvSpPr>
                <a:spLocks noChangeShapeType="1"/>
              </p:cNvSpPr>
              <p:nvPr/>
            </p:nvSpPr>
            <p:spPr bwMode="auto">
              <a:xfrm>
                <a:off x="1655" y="3568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76" name="Line 528"/>
              <p:cNvSpPr>
                <a:spLocks noChangeShapeType="1"/>
              </p:cNvSpPr>
              <p:nvPr/>
            </p:nvSpPr>
            <p:spPr bwMode="auto">
              <a:xfrm>
                <a:off x="1567" y="3481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77" name="Line 529"/>
              <p:cNvSpPr>
                <a:spLocks noChangeShapeType="1"/>
              </p:cNvSpPr>
              <p:nvPr/>
            </p:nvSpPr>
            <p:spPr bwMode="auto">
              <a:xfrm>
                <a:off x="1567" y="3568"/>
                <a:ext cx="6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78" name="Line 530"/>
              <p:cNvSpPr>
                <a:spLocks noChangeShapeType="1"/>
              </p:cNvSpPr>
              <p:nvPr/>
            </p:nvSpPr>
            <p:spPr bwMode="auto">
              <a:xfrm>
                <a:off x="1485" y="3481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79" name="Line 531"/>
              <p:cNvSpPr>
                <a:spLocks noChangeShapeType="1"/>
              </p:cNvSpPr>
              <p:nvPr/>
            </p:nvSpPr>
            <p:spPr bwMode="auto">
              <a:xfrm>
                <a:off x="1485" y="3568"/>
                <a:ext cx="6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80" name="Line 532"/>
              <p:cNvSpPr>
                <a:spLocks noChangeShapeType="1"/>
              </p:cNvSpPr>
              <p:nvPr/>
            </p:nvSpPr>
            <p:spPr bwMode="auto">
              <a:xfrm>
                <a:off x="1403" y="3481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81" name="Line 533"/>
              <p:cNvSpPr>
                <a:spLocks noChangeShapeType="1"/>
              </p:cNvSpPr>
              <p:nvPr/>
            </p:nvSpPr>
            <p:spPr bwMode="auto">
              <a:xfrm>
                <a:off x="1403" y="3568"/>
                <a:ext cx="6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82" name="Line 534"/>
              <p:cNvSpPr>
                <a:spLocks noChangeShapeType="1"/>
              </p:cNvSpPr>
              <p:nvPr/>
            </p:nvSpPr>
            <p:spPr bwMode="auto">
              <a:xfrm>
                <a:off x="1315" y="3481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83" name="Freeform 535"/>
              <p:cNvSpPr>
                <a:spLocks/>
              </p:cNvSpPr>
              <p:nvPr/>
            </p:nvSpPr>
            <p:spPr bwMode="auto">
              <a:xfrm>
                <a:off x="1315" y="3568"/>
                <a:ext cx="6" cy="13"/>
              </a:xfrm>
              <a:custGeom>
                <a:avLst/>
                <a:gdLst>
                  <a:gd name="T0" fmla="*/ 0 w 6"/>
                  <a:gd name="T1" fmla="*/ 0 h 13"/>
                  <a:gd name="T2" fmla="*/ 6 w 6"/>
                  <a:gd name="T3" fmla="*/ 6 h 13"/>
                  <a:gd name="T4" fmla="*/ 6 w 6"/>
                  <a:gd name="T5" fmla="*/ 13 h 13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3"/>
                  <a:gd name="T11" fmla="*/ 6 w 6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3">
                    <a:moveTo>
                      <a:pt x="0" y="0"/>
                    </a:moveTo>
                    <a:lnTo>
                      <a:pt x="6" y="6"/>
                    </a:lnTo>
                    <a:lnTo>
                      <a:pt x="6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84" name="Line 536"/>
              <p:cNvSpPr>
                <a:spLocks noChangeShapeType="1"/>
              </p:cNvSpPr>
              <p:nvPr/>
            </p:nvSpPr>
            <p:spPr bwMode="auto">
              <a:xfrm>
                <a:off x="1233" y="3481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85" name="Line 537"/>
              <p:cNvSpPr>
                <a:spLocks noChangeShapeType="1"/>
              </p:cNvSpPr>
              <p:nvPr/>
            </p:nvSpPr>
            <p:spPr bwMode="auto">
              <a:xfrm>
                <a:off x="1233" y="3568"/>
                <a:ext cx="6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86" name="Line 538"/>
              <p:cNvSpPr>
                <a:spLocks noChangeShapeType="1"/>
              </p:cNvSpPr>
              <p:nvPr/>
            </p:nvSpPr>
            <p:spPr bwMode="auto">
              <a:xfrm flipV="1">
                <a:off x="1204" y="3475"/>
                <a:ext cx="6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87" name="Line 539"/>
              <p:cNvSpPr>
                <a:spLocks noChangeShapeType="1"/>
              </p:cNvSpPr>
              <p:nvPr/>
            </p:nvSpPr>
            <p:spPr bwMode="auto">
              <a:xfrm flipV="1">
                <a:off x="1204" y="3568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88" name="Line 540"/>
              <p:cNvSpPr>
                <a:spLocks noChangeShapeType="1"/>
              </p:cNvSpPr>
              <p:nvPr/>
            </p:nvSpPr>
            <p:spPr bwMode="auto">
              <a:xfrm flipV="1">
                <a:off x="1286" y="3475"/>
                <a:ext cx="6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89" name="Line 541"/>
              <p:cNvSpPr>
                <a:spLocks noChangeShapeType="1"/>
              </p:cNvSpPr>
              <p:nvPr/>
            </p:nvSpPr>
            <p:spPr bwMode="auto">
              <a:xfrm flipV="1">
                <a:off x="1286" y="3568"/>
                <a:ext cx="6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90" name="Line 542"/>
              <p:cNvSpPr>
                <a:spLocks noChangeShapeType="1"/>
              </p:cNvSpPr>
              <p:nvPr/>
            </p:nvSpPr>
            <p:spPr bwMode="auto">
              <a:xfrm flipV="1">
                <a:off x="1368" y="3475"/>
                <a:ext cx="6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91" name="Line 543"/>
              <p:cNvSpPr>
                <a:spLocks noChangeShapeType="1"/>
              </p:cNvSpPr>
              <p:nvPr/>
            </p:nvSpPr>
            <p:spPr bwMode="auto">
              <a:xfrm flipV="1">
                <a:off x="1368" y="3568"/>
                <a:ext cx="6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92" name="Line 544"/>
              <p:cNvSpPr>
                <a:spLocks noChangeShapeType="1"/>
              </p:cNvSpPr>
              <p:nvPr/>
            </p:nvSpPr>
            <p:spPr bwMode="auto">
              <a:xfrm flipV="1">
                <a:off x="1456" y="3475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93" name="Line 545"/>
              <p:cNvSpPr>
                <a:spLocks noChangeShapeType="1"/>
              </p:cNvSpPr>
              <p:nvPr/>
            </p:nvSpPr>
            <p:spPr bwMode="auto">
              <a:xfrm flipV="1">
                <a:off x="1456" y="3568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94" name="Line 546"/>
              <p:cNvSpPr>
                <a:spLocks noChangeShapeType="1"/>
              </p:cNvSpPr>
              <p:nvPr/>
            </p:nvSpPr>
            <p:spPr bwMode="auto">
              <a:xfrm flipV="1">
                <a:off x="1538" y="3475"/>
                <a:ext cx="5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95" name="Line 547"/>
              <p:cNvSpPr>
                <a:spLocks noChangeShapeType="1"/>
              </p:cNvSpPr>
              <p:nvPr/>
            </p:nvSpPr>
            <p:spPr bwMode="auto">
              <a:xfrm flipV="1">
                <a:off x="1538" y="3568"/>
                <a:ext cx="5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96" name="Line 548"/>
              <p:cNvSpPr>
                <a:spLocks noChangeShapeType="1"/>
              </p:cNvSpPr>
              <p:nvPr/>
            </p:nvSpPr>
            <p:spPr bwMode="auto">
              <a:xfrm flipV="1">
                <a:off x="1619" y="3475"/>
                <a:ext cx="6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97" name="Line 549"/>
              <p:cNvSpPr>
                <a:spLocks noChangeShapeType="1"/>
              </p:cNvSpPr>
              <p:nvPr/>
            </p:nvSpPr>
            <p:spPr bwMode="auto">
              <a:xfrm flipV="1">
                <a:off x="1619" y="3568"/>
                <a:ext cx="6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98" name="Line 550"/>
              <p:cNvSpPr>
                <a:spLocks noChangeShapeType="1"/>
              </p:cNvSpPr>
              <p:nvPr/>
            </p:nvSpPr>
            <p:spPr bwMode="auto">
              <a:xfrm flipV="1">
                <a:off x="1701" y="3475"/>
                <a:ext cx="6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99" name="Line 551"/>
              <p:cNvSpPr>
                <a:spLocks noChangeShapeType="1"/>
              </p:cNvSpPr>
              <p:nvPr/>
            </p:nvSpPr>
            <p:spPr bwMode="auto">
              <a:xfrm flipV="1">
                <a:off x="1701" y="3568"/>
                <a:ext cx="6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00" name="Line 552"/>
              <p:cNvSpPr>
                <a:spLocks noChangeShapeType="1"/>
              </p:cNvSpPr>
              <p:nvPr/>
            </p:nvSpPr>
            <p:spPr bwMode="auto">
              <a:xfrm flipV="1">
                <a:off x="1789" y="3475"/>
                <a:ext cx="6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01" name="Line 553"/>
              <p:cNvSpPr>
                <a:spLocks noChangeShapeType="1"/>
              </p:cNvSpPr>
              <p:nvPr/>
            </p:nvSpPr>
            <p:spPr bwMode="auto">
              <a:xfrm flipV="1">
                <a:off x="1789" y="3568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02" name="Line 554"/>
              <p:cNvSpPr>
                <a:spLocks noChangeShapeType="1"/>
              </p:cNvSpPr>
              <p:nvPr/>
            </p:nvSpPr>
            <p:spPr bwMode="auto">
              <a:xfrm>
                <a:off x="1210" y="3475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03" name="Line 555"/>
              <p:cNvSpPr>
                <a:spLocks noChangeShapeType="1"/>
              </p:cNvSpPr>
              <p:nvPr/>
            </p:nvSpPr>
            <p:spPr bwMode="auto">
              <a:xfrm>
                <a:off x="1292" y="3475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04" name="Line 556"/>
              <p:cNvSpPr>
                <a:spLocks noChangeShapeType="1"/>
              </p:cNvSpPr>
              <p:nvPr/>
            </p:nvSpPr>
            <p:spPr bwMode="auto">
              <a:xfrm>
                <a:off x="1374" y="3475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05" name="Line 557"/>
              <p:cNvSpPr>
                <a:spLocks noChangeShapeType="1"/>
              </p:cNvSpPr>
              <p:nvPr/>
            </p:nvSpPr>
            <p:spPr bwMode="auto">
              <a:xfrm>
                <a:off x="1456" y="3475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06" name="Line 558"/>
              <p:cNvSpPr>
                <a:spLocks noChangeShapeType="1"/>
              </p:cNvSpPr>
              <p:nvPr/>
            </p:nvSpPr>
            <p:spPr bwMode="auto">
              <a:xfrm flipV="1">
                <a:off x="1210" y="3562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07" name="Line 559"/>
              <p:cNvSpPr>
                <a:spLocks noChangeShapeType="1"/>
              </p:cNvSpPr>
              <p:nvPr/>
            </p:nvSpPr>
            <p:spPr bwMode="auto">
              <a:xfrm>
                <a:off x="1543" y="3475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08" name="Freeform 560"/>
              <p:cNvSpPr>
                <a:spLocks/>
              </p:cNvSpPr>
              <p:nvPr/>
            </p:nvSpPr>
            <p:spPr bwMode="auto">
              <a:xfrm>
                <a:off x="1292" y="3562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6 w 12"/>
                  <a:gd name="T3" fmla="*/ 0 h 6"/>
                  <a:gd name="T4" fmla="*/ 12 w 12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6"/>
                  <a:gd name="T11" fmla="*/ 12 w 12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6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09" name="Line 561"/>
              <p:cNvSpPr>
                <a:spLocks noChangeShapeType="1"/>
              </p:cNvSpPr>
              <p:nvPr/>
            </p:nvSpPr>
            <p:spPr bwMode="auto">
              <a:xfrm>
                <a:off x="1625" y="3475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10" name="Line 562"/>
              <p:cNvSpPr>
                <a:spLocks noChangeShapeType="1"/>
              </p:cNvSpPr>
              <p:nvPr/>
            </p:nvSpPr>
            <p:spPr bwMode="auto">
              <a:xfrm flipV="1">
                <a:off x="1374" y="3562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11" name="Line 563"/>
              <p:cNvSpPr>
                <a:spLocks noChangeShapeType="1"/>
              </p:cNvSpPr>
              <p:nvPr/>
            </p:nvSpPr>
            <p:spPr bwMode="auto">
              <a:xfrm>
                <a:off x="1707" y="3475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12" name="Line 564"/>
              <p:cNvSpPr>
                <a:spLocks noChangeShapeType="1"/>
              </p:cNvSpPr>
              <p:nvPr/>
            </p:nvSpPr>
            <p:spPr bwMode="auto">
              <a:xfrm flipV="1">
                <a:off x="1456" y="3562"/>
                <a:ext cx="1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13" name="Line 565"/>
              <p:cNvSpPr>
                <a:spLocks noChangeShapeType="1"/>
              </p:cNvSpPr>
              <p:nvPr/>
            </p:nvSpPr>
            <p:spPr bwMode="auto">
              <a:xfrm>
                <a:off x="1795" y="347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14" name="Line 566"/>
              <p:cNvSpPr>
                <a:spLocks noChangeShapeType="1"/>
              </p:cNvSpPr>
              <p:nvPr/>
            </p:nvSpPr>
            <p:spPr bwMode="auto">
              <a:xfrm flipV="1">
                <a:off x="1543" y="3562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15" name="Line 567"/>
              <p:cNvSpPr>
                <a:spLocks noChangeShapeType="1"/>
              </p:cNvSpPr>
              <p:nvPr/>
            </p:nvSpPr>
            <p:spPr bwMode="auto">
              <a:xfrm flipV="1">
                <a:off x="1625" y="3562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16" name="Line 568"/>
              <p:cNvSpPr>
                <a:spLocks noChangeShapeType="1"/>
              </p:cNvSpPr>
              <p:nvPr/>
            </p:nvSpPr>
            <p:spPr bwMode="auto">
              <a:xfrm flipV="1">
                <a:off x="1707" y="3562"/>
                <a:ext cx="18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17" name="Line 569"/>
              <p:cNvSpPr>
                <a:spLocks noChangeShapeType="1"/>
              </p:cNvSpPr>
              <p:nvPr/>
            </p:nvSpPr>
            <p:spPr bwMode="auto">
              <a:xfrm flipV="1">
                <a:off x="1795" y="3562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18" name="Line 570"/>
              <p:cNvSpPr>
                <a:spLocks noChangeShapeType="1"/>
              </p:cNvSpPr>
              <p:nvPr/>
            </p:nvSpPr>
            <p:spPr bwMode="auto">
              <a:xfrm flipV="1">
                <a:off x="1245" y="3481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19" name="Line 571"/>
              <p:cNvSpPr>
                <a:spLocks noChangeShapeType="1"/>
              </p:cNvSpPr>
              <p:nvPr/>
            </p:nvSpPr>
            <p:spPr bwMode="auto">
              <a:xfrm flipV="1">
                <a:off x="1245" y="3574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20" name="Line 572"/>
              <p:cNvSpPr>
                <a:spLocks noChangeShapeType="1"/>
              </p:cNvSpPr>
              <p:nvPr/>
            </p:nvSpPr>
            <p:spPr bwMode="auto">
              <a:xfrm flipV="1">
                <a:off x="1327" y="3481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21" name="Line 573"/>
              <p:cNvSpPr>
                <a:spLocks noChangeShapeType="1"/>
              </p:cNvSpPr>
              <p:nvPr/>
            </p:nvSpPr>
            <p:spPr bwMode="auto">
              <a:xfrm flipV="1">
                <a:off x="1327" y="3574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22" name="Line 574"/>
              <p:cNvSpPr>
                <a:spLocks noChangeShapeType="1"/>
              </p:cNvSpPr>
              <p:nvPr/>
            </p:nvSpPr>
            <p:spPr bwMode="auto">
              <a:xfrm flipV="1">
                <a:off x="1415" y="3481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23" name="Line 575"/>
              <p:cNvSpPr>
                <a:spLocks noChangeShapeType="1"/>
              </p:cNvSpPr>
              <p:nvPr/>
            </p:nvSpPr>
            <p:spPr bwMode="auto">
              <a:xfrm flipV="1">
                <a:off x="1415" y="3574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24" name="Line 576"/>
              <p:cNvSpPr>
                <a:spLocks noChangeShapeType="1"/>
              </p:cNvSpPr>
              <p:nvPr/>
            </p:nvSpPr>
            <p:spPr bwMode="auto">
              <a:xfrm flipV="1">
                <a:off x="1497" y="3481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25" name="Line 577"/>
              <p:cNvSpPr>
                <a:spLocks noChangeShapeType="1"/>
              </p:cNvSpPr>
              <p:nvPr/>
            </p:nvSpPr>
            <p:spPr bwMode="auto">
              <a:xfrm flipV="1">
                <a:off x="1497" y="3574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26" name="Line 578"/>
              <p:cNvSpPr>
                <a:spLocks noChangeShapeType="1"/>
              </p:cNvSpPr>
              <p:nvPr/>
            </p:nvSpPr>
            <p:spPr bwMode="auto">
              <a:xfrm flipV="1">
                <a:off x="1578" y="3481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27" name="Line 579"/>
              <p:cNvSpPr>
                <a:spLocks noChangeShapeType="1"/>
              </p:cNvSpPr>
              <p:nvPr/>
            </p:nvSpPr>
            <p:spPr bwMode="auto">
              <a:xfrm flipV="1">
                <a:off x="1578" y="3574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28" name="Line 580"/>
              <p:cNvSpPr>
                <a:spLocks noChangeShapeType="1"/>
              </p:cNvSpPr>
              <p:nvPr/>
            </p:nvSpPr>
            <p:spPr bwMode="auto">
              <a:xfrm flipV="1">
                <a:off x="1660" y="3481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29" name="Line 581"/>
              <p:cNvSpPr>
                <a:spLocks noChangeShapeType="1"/>
              </p:cNvSpPr>
              <p:nvPr/>
            </p:nvSpPr>
            <p:spPr bwMode="auto">
              <a:xfrm flipV="1">
                <a:off x="1660" y="3574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30" name="Line 582"/>
              <p:cNvSpPr>
                <a:spLocks noChangeShapeType="1"/>
              </p:cNvSpPr>
              <p:nvPr/>
            </p:nvSpPr>
            <p:spPr bwMode="auto">
              <a:xfrm flipV="1">
                <a:off x="1748" y="3481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31" name="Line 583"/>
              <p:cNvSpPr>
                <a:spLocks noChangeShapeType="1"/>
              </p:cNvSpPr>
              <p:nvPr/>
            </p:nvSpPr>
            <p:spPr bwMode="auto">
              <a:xfrm flipV="1">
                <a:off x="1748" y="3574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32" name="Line 584"/>
              <p:cNvSpPr>
                <a:spLocks noChangeShapeType="1"/>
              </p:cNvSpPr>
              <p:nvPr/>
            </p:nvSpPr>
            <p:spPr bwMode="auto">
              <a:xfrm flipV="1">
                <a:off x="1280" y="3574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33" name="Line 585"/>
              <p:cNvSpPr>
                <a:spLocks noChangeShapeType="1"/>
              </p:cNvSpPr>
              <p:nvPr/>
            </p:nvSpPr>
            <p:spPr bwMode="auto">
              <a:xfrm flipV="1">
                <a:off x="1362" y="3574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34" name="Line 586"/>
              <p:cNvSpPr>
                <a:spLocks noChangeShapeType="1"/>
              </p:cNvSpPr>
              <p:nvPr/>
            </p:nvSpPr>
            <p:spPr bwMode="auto">
              <a:xfrm flipV="1">
                <a:off x="1450" y="3574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35" name="Line 587"/>
              <p:cNvSpPr>
                <a:spLocks noChangeShapeType="1"/>
              </p:cNvSpPr>
              <p:nvPr/>
            </p:nvSpPr>
            <p:spPr bwMode="auto">
              <a:xfrm flipV="1">
                <a:off x="1532" y="3574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36" name="Line 588"/>
              <p:cNvSpPr>
                <a:spLocks noChangeShapeType="1"/>
              </p:cNvSpPr>
              <p:nvPr/>
            </p:nvSpPr>
            <p:spPr bwMode="auto">
              <a:xfrm flipV="1">
                <a:off x="1614" y="3574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37" name="Line 589"/>
              <p:cNvSpPr>
                <a:spLocks noChangeShapeType="1"/>
              </p:cNvSpPr>
              <p:nvPr/>
            </p:nvSpPr>
            <p:spPr bwMode="auto">
              <a:xfrm flipH="1" flipV="1">
                <a:off x="1695" y="3574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38" name="Line 590"/>
              <p:cNvSpPr>
                <a:spLocks noChangeShapeType="1"/>
              </p:cNvSpPr>
              <p:nvPr/>
            </p:nvSpPr>
            <p:spPr bwMode="auto">
              <a:xfrm flipH="1">
                <a:off x="1695" y="348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39" name="Line 591"/>
              <p:cNvSpPr>
                <a:spLocks noChangeShapeType="1"/>
              </p:cNvSpPr>
              <p:nvPr/>
            </p:nvSpPr>
            <p:spPr bwMode="auto">
              <a:xfrm flipV="1">
                <a:off x="1783" y="3574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40" name="Line 592"/>
              <p:cNvSpPr>
                <a:spLocks noChangeShapeType="1"/>
              </p:cNvSpPr>
              <p:nvPr/>
            </p:nvSpPr>
            <p:spPr bwMode="auto">
              <a:xfrm flipH="1" flipV="1">
                <a:off x="1263" y="3568"/>
                <a:ext cx="1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41" name="Line 593"/>
              <p:cNvSpPr>
                <a:spLocks noChangeShapeType="1"/>
              </p:cNvSpPr>
              <p:nvPr/>
            </p:nvSpPr>
            <p:spPr bwMode="auto">
              <a:xfrm flipH="1" flipV="1">
                <a:off x="1344" y="3568"/>
                <a:ext cx="18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42" name="Line 594"/>
              <p:cNvSpPr>
                <a:spLocks noChangeShapeType="1"/>
              </p:cNvSpPr>
              <p:nvPr/>
            </p:nvSpPr>
            <p:spPr bwMode="auto">
              <a:xfrm flipH="1" flipV="1">
                <a:off x="1432" y="3568"/>
                <a:ext cx="18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43" name="Line 595"/>
              <p:cNvSpPr>
                <a:spLocks noChangeShapeType="1"/>
              </p:cNvSpPr>
              <p:nvPr/>
            </p:nvSpPr>
            <p:spPr bwMode="auto">
              <a:xfrm flipH="1" flipV="1">
                <a:off x="1514" y="3568"/>
                <a:ext cx="18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44" name="Line 596"/>
              <p:cNvSpPr>
                <a:spLocks noChangeShapeType="1"/>
              </p:cNvSpPr>
              <p:nvPr/>
            </p:nvSpPr>
            <p:spPr bwMode="auto">
              <a:xfrm flipH="1" flipV="1">
                <a:off x="1263" y="3481"/>
                <a:ext cx="17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45" name="Line 597"/>
              <p:cNvSpPr>
                <a:spLocks noChangeShapeType="1"/>
              </p:cNvSpPr>
              <p:nvPr/>
            </p:nvSpPr>
            <p:spPr bwMode="auto">
              <a:xfrm flipH="1" flipV="1">
                <a:off x="1596" y="3568"/>
                <a:ext cx="18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46" name="Line 598"/>
              <p:cNvSpPr>
                <a:spLocks noChangeShapeType="1"/>
              </p:cNvSpPr>
              <p:nvPr/>
            </p:nvSpPr>
            <p:spPr bwMode="auto">
              <a:xfrm flipH="1">
                <a:off x="1690" y="3574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47" name="Line 599"/>
              <p:cNvSpPr>
                <a:spLocks noChangeShapeType="1"/>
              </p:cNvSpPr>
              <p:nvPr/>
            </p:nvSpPr>
            <p:spPr bwMode="auto">
              <a:xfrm flipH="1" flipV="1">
                <a:off x="1344" y="3481"/>
                <a:ext cx="18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48" name="Line 600"/>
              <p:cNvSpPr>
                <a:spLocks noChangeShapeType="1"/>
              </p:cNvSpPr>
              <p:nvPr/>
            </p:nvSpPr>
            <p:spPr bwMode="auto">
              <a:xfrm flipH="1" flipV="1">
                <a:off x="1684" y="3568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49" name="Line 601"/>
              <p:cNvSpPr>
                <a:spLocks noChangeShapeType="1"/>
              </p:cNvSpPr>
              <p:nvPr/>
            </p:nvSpPr>
            <p:spPr bwMode="auto">
              <a:xfrm flipH="1" flipV="1">
                <a:off x="1766" y="3568"/>
                <a:ext cx="1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50" name="Line 602"/>
              <p:cNvSpPr>
                <a:spLocks noChangeShapeType="1"/>
              </p:cNvSpPr>
              <p:nvPr/>
            </p:nvSpPr>
            <p:spPr bwMode="auto">
              <a:xfrm flipH="1" flipV="1">
                <a:off x="1432" y="3481"/>
                <a:ext cx="18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51" name="Line 603"/>
              <p:cNvSpPr>
                <a:spLocks noChangeShapeType="1"/>
              </p:cNvSpPr>
              <p:nvPr/>
            </p:nvSpPr>
            <p:spPr bwMode="auto">
              <a:xfrm flipH="1" flipV="1">
                <a:off x="1514" y="3481"/>
                <a:ext cx="18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52" name="Line 604"/>
              <p:cNvSpPr>
                <a:spLocks noChangeShapeType="1"/>
              </p:cNvSpPr>
              <p:nvPr/>
            </p:nvSpPr>
            <p:spPr bwMode="auto">
              <a:xfrm flipH="1" flipV="1">
                <a:off x="1596" y="3481"/>
                <a:ext cx="18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53" name="Line 605"/>
              <p:cNvSpPr>
                <a:spLocks noChangeShapeType="1"/>
              </p:cNvSpPr>
              <p:nvPr/>
            </p:nvSpPr>
            <p:spPr bwMode="auto">
              <a:xfrm flipH="1" flipV="1">
                <a:off x="1684" y="3481"/>
                <a:ext cx="1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54" name="Line 606"/>
              <p:cNvSpPr>
                <a:spLocks noChangeShapeType="1"/>
              </p:cNvSpPr>
              <p:nvPr/>
            </p:nvSpPr>
            <p:spPr bwMode="auto">
              <a:xfrm flipH="1" flipV="1">
                <a:off x="1766" y="3481"/>
                <a:ext cx="17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55" name="Line 607"/>
              <p:cNvSpPr>
                <a:spLocks noChangeShapeType="1"/>
              </p:cNvSpPr>
              <p:nvPr/>
            </p:nvSpPr>
            <p:spPr bwMode="auto">
              <a:xfrm flipH="1">
                <a:off x="1748" y="3568"/>
                <a:ext cx="18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56" name="Line 608"/>
              <p:cNvSpPr>
                <a:spLocks noChangeShapeType="1"/>
              </p:cNvSpPr>
              <p:nvPr/>
            </p:nvSpPr>
            <p:spPr bwMode="auto">
              <a:xfrm flipH="1">
                <a:off x="1666" y="3568"/>
                <a:ext cx="18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" name="Group 609"/>
            <p:cNvGrpSpPr>
              <a:grpSpLocks/>
            </p:cNvGrpSpPr>
            <p:nvPr/>
          </p:nvGrpSpPr>
          <p:grpSpPr bwMode="auto">
            <a:xfrm>
              <a:off x="1192" y="1618"/>
              <a:ext cx="616" cy="2019"/>
              <a:chOff x="1192" y="1618"/>
              <a:chExt cx="616" cy="2019"/>
            </a:xfrm>
          </p:grpSpPr>
          <p:sp>
            <p:nvSpPr>
              <p:cNvPr id="17657" name="Line 610"/>
              <p:cNvSpPr>
                <a:spLocks noChangeShapeType="1"/>
              </p:cNvSpPr>
              <p:nvPr/>
            </p:nvSpPr>
            <p:spPr bwMode="auto">
              <a:xfrm flipH="1">
                <a:off x="1584" y="3568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58" name="Freeform 611"/>
              <p:cNvSpPr>
                <a:spLocks/>
              </p:cNvSpPr>
              <p:nvPr/>
            </p:nvSpPr>
            <p:spPr bwMode="auto">
              <a:xfrm>
                <a:off x="1497" y="3568"/>
                <a:ext cx="17" cy="6"/>
              </a:xfrm>
              <a:custGeom>
                <a:avLst/>
                <a:gdLst>
                  <a:gd name="T0" fmla="*/ 17 w 17"/>
                  <a:gd name="T1" fmla="*/ 0 h 6"/>
                  <a:gd name="T2" fmla="*/ 5 w 17"/>
                  <a:gd name="T3" fmla="*/ 0 h 6"/>
                  <a:gd name="T4" fmla="*/ 0 w 17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6"/>
                  <a:gd name="T11" fmla="*/ 17 w 1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6">
                    <a:moveTo>
                      <a:pt x="17" y="0"/>
                    </a:move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59" name="Line 612"/>
              <p:cNvSpPr>
                <a:spLocks noChangeShapeType="1"/>
              </p:cNvSpPr>
              <p:nvPr/>
            </p:nvSpPr>
            <p:spPr bwMode="auto">
              <a:xfrm flipH="1">
                <a:off x="1415" y="3568"/>
                <a:ext cx="1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0" name="Line 613"/>
              <p:cNvSpPr>
                <a:spLocks noChangeShapeType="1"/>
              </p:cNvSpPr>
              <p:nvPr/>
            </p:nvSpPr>
            <p:spPr bwMode="auto">
              <a:xfrm flipH="1">
                <a:off x="1333" y="3568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1" name="Line 614"/>
              <p:cNvSpPr>
                <a:spLocks noChangeShapeType="1"/>
              </p:cNvSpPr>
              <p:nvPr/>
            </p:nvSpPr>
            <p:spPr bwMode="auto">
              <a:xfrm flipH="1">
                <a:off x="1245" y="3568"/>
                <a:ext cx="18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2" name="Line 615"/>
              <p:cNvSpPr>
                <a:spLocks noChangeShapeType="1"/>
              </p:cNvSpPr>
              <p:nvPr/>
            </p:nvSpPr>
            <p:spPr bwMode="auto">
              <a:xfrm flipH="1">
                <a:off x="1748" y="3481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3" name="Line 616"/>
              <p:cNvSpPr>
                <a:spLocks noChangeShapeType="1"/>
              </p:cNvSpPr>
              <p:nvPr/>
            </p:nvSpPr>
            <p:spPr bwMode="auto">
              <a:xfrm flipH="1">
                <a:off x="1666" y="3481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4" name="Line 617"/>
              <p:cNvSpPr>
                <a:spLocks noChangeShapeType="1"/>
              </p:cNvSpPr>
              <p:nvPr/>
            </p:nvSpPr>
            <p:spPr bwMode="auto">
              <a:xfrm flipH="1">
                <a:off x="1584" y="3481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5" name="Freeform 618"/>
              <p:cNvSpPr>
                <a:spLocks/>
              </p:cNvSpPr>
              <p:nvPr/>
            </p:nvSpPr>
            <p:spPr bwMode="auto">
              <a:xfrm>
                <a:off x="1497" y="3481"/>
                <a:ext cx="17" cy="1"/>
              </a:xfrm>
              <a:custGeom>
                <a:avLst/>
                <a:gdLst>
                  <a:gd name="T0" fmla="*/ 17 w 17"/>
                  <a:gd name="T1" fmla="*/ 0 h 1"/>
                  <a:gd name="T2" fmla="*/ 5 w 17"/>
                  <a:gd name="T3" fmla="*/ 0 h 1"/>
                  <a:gd name="T4" fmla="*/ 0 w 1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"/>
                  <a:gd name="T11" fmla="*/ 17 w 1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">
                    <a:moveTo>
                      <a:pt x="17" y="0"/>
                    </a:move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6" name="Line 619"/>
              <p:cNvSpPr>
                <a:spLocks noChangeShapeType="1"/>
              </p:cNvSpPr>
              <p:nvPr/>
            </p:nvSpPr>
            <p:spPr bwMode="auto">
              <a:xfrm flipH="1">
                <a:off x="1415" y="3481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7" name="Line 620"/>
              <p:cNvSpPr>
                <a:spLocks noChangeShapeType="1"/>
              </p:cNvSpPr>
              <p:nvPr/>
            </p:nvSpPr>
            <p:spPr bwMode="auto">
              <a:xfrm flipH="1">
                <a:off x="1333" y="3481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8" name="Line 621"/>
              <p:cNvSpPr>
                <a:spLocks noChangeShapeType="1"/>
              </p:cNvSpPr>
              <p:nvPr/>
            </p:nvSpPr>
            <p:spPr bwMode="auto">
              <a:xfrm flipH="1">
                <a:off x="1245" y="3481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9" name="Line 622"/>
              <p:cNvSpPr>
                <a:spLocks noChangeShapeType="1"/>
              </p:cNvSpPr>
              <p:nvPr/>
            </p:nvSpPr>
            <p:spPr bwMode="auto">
              <a:xfrm>
                <a:off x="1772" y="3525"/>
                <a:ext cx="1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0" name="Line 623"/>
              <p:cNvSpPr>
                <a:spLocks noChangeShapeType="1"/>
              </p:cNvSpPr>
              <p:nvPr/>
            </p:nvSpPr>
            <p:spPr bwMode="auto">
              <a:xfrm>
                <a:off x="1690" y="3438"/>
                <a:ext cx="5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1" name="Line 624"/>
              <p:cNvSpPr>
                <a:spLocks noChangeShapeType="1"/>
              </p:cNvSpPr>
              <p:nvPr/>
            </p:nvSpPr>
            <p:spPr bwMode="auto">
              <a:xfrm>
                <a:off x="1690" y="3525"/>
                <a:ext cx="5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2" name="Line 625"/>
              <p:cNvSpPr>
                <a:spLocks noChangeShapeType="1"/>
              </p:cNvSpPr>
              <p:nvPr/>
            </p:nvSpPr>
            <p:spPr bwMode="auto">
              <a:xfrm>
                <a:off x="1608" y="3438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3" name="Line 626"/>
              <p:cNvSpPr>
                <a:spLocks noChangeShapeType="1"/>
              </p:cNvSpPr>
              <p:nvPr/>
            </p:nvSpPr>
            <p:spPr bwMode="auto">
              <a:xfrm>
                <a:off x="1690" y="361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4" name="Line 627"/>
              <p:cNvSpPr>
                <a:spLocks noChangeShapeType="1"/>
              </p:cNvSpPr>
              <p:nvPr/>
            </p:nvSpPr>
            <p:spPr bwMode="auto">
              <a:xfrm>
                <a:off x="1608" y="3525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5" name="Line 628"/>
              <p:cNvSpPr>
                <a:spLocks noChangeShapeType="1"/>
              </p:cNvSpPr>
              <p:nvPr/>
            </p:nvSpPr>
            <p:spPr bwMode="auto">
              <a:xfrm>
                <a:off x="1526" y="3438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6" name="Line 629"/>
              <p:cNvSpPr>
                <a:spLocks noChangeShapeType="1"/>
              </p:cNvSpPr>
              <p:nvPr/>
            </p:nvSpPr>
            <p:spPr bwMode="auto">
              <a:xfrm>
                <a:off x="1608" y="3612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7" name="Line 630"/>
              <p:cNvSpPr>
                <a:spLocks noChangeShapeType="1"/>
              </p:cNvSpPr>
              <p:nvPr/>
            </p:nvSpPr>
            <p:spPr bwMode="auto">
              <a:xfrm>
                <a:off x="1526" y="3525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8" name="Line 631"/>
              <p:cNvSpPr>
                <a:spLocks noChangeShapeType="1"/>
              </p:cNvSpPr>
              <p:nvPr/>
            </p:nvSpPr>
            <p:spPr bwMode="auto">
              <a:xfrm>
                <a:off x="1438" y="3438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9" name="Line 632"/>
              <p:cNvSpPr>
                <a:spLocks noChangeShapeType="1"/>
              </p:cNvSpPr>
              <p:nvPr/>
            </p:nvSpPr>
            <p:spPr bwMode="auto">
              <a:xfrm>
                <a:off x="1526" y="3612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80" name="Line 633"/>
              <p:cNvSpPr>
                <a:spLocks noChangeShapeType="1"/>
              </p:cNvSpPr>
              <p:nvPr/>
            </p:nvSpPr>
            <p:spPr bwMode="auto">
              <a:xfrm>
                <a:off x="1438" y="3525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81" name="Line 634"/>
              <p:cNvSpPr>
                <a:spLocks noChangeShapeType="1"/>
              </p:cNvSpPr>
              <p:nvPr/>
            </p:nvSpPr>
            <p:spPr bwMode="auto">
              <a:xfrm>
                <a:off x="1356" y="3438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82" name="Line 635"/>
              <p:cNvSpPr>
                <a:spLocks noChangeShapeType="1"/>
              </p:cNvSpPr>
              <p:nvPr/>
            </p:nvSpPr>
            <p:spPr bwMode="auto">
              <a:xfrm>
                <a:off x="1438" y="3612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83" name="Line 636"/>
              <p:cNvSpPr>
                <a:spLocks noChangeShapeType="1"/>
              </p:cNvSpPr>
              <p:nvPr/>
            </p:nvSpPr>
            <p:spPr bwMode="auto">
              <a:xfrm>
                <a:off x="1356" y="3525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84" name="Line 637"/>
              <p:cNvSpPr>
                <a:spLocks noChangeShapeType="1"/>
              </p:cNvSpPr>
              <p:nvPr/>
            </p:nvSpPr>
            <p:spPr bwMode="auto">
              <a:xfrm>
                <a:off x="1274" y="3438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85" name="Line 638"/>
              <p:cNvSpPr>
                <a:spLocks noChangeShapeType="1"/>
              </p:cNvSpPr>
              <p:nvPr/>
            </p:nvSpPr>
            <p:spPr bwMode="auto">
              <a:xfrm>
                <a:off x="1356" y="3612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86" name="Line 639"/>
              <p:cNvSpPr>
                <a:spLocks noChangeShapeType="1"/>
              </p:cNvSpPr>
              <p:nvPr/>
            </p:nvSpPr>
            <p:spPr bwMode="auto">
              <a:xfrm>
                <a:off x="1274" y="3525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87" name="Line 640"/>
              <p:cNvSpPr>
                <a:spLocks noChangeShapeType="1"/>
              </p:cNvSpPr>
              <p:nvPr/>
            </p:nvSpPr>
            <p:spPr bwMode="auto">
              <a:xfrm>
                <a:off x="1192" y="3525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88" name="Line 641"/>
              <p:cNvSpPr>
                <a:spLocks noChangeShapeType="1"/>
              </p:cNvSpPr>
              <p:nvPr/>
            </p:nvSpPr>
            <p:spPr bwMode="auto">
              <a:xfrm>
                <a:off x="1707" y="3444"/>
                <a:ext cx="12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89" name="Line 642"/>
              <p:cNvSpPr>
                <a:spLocks noChangeShapeType="1"/>
              </p:cNvSpPr>
              <p:nvPr/>
            </p:nvSpPr>
            <p:spPr bwMode="auto">
              <a:xfrm>
                <a:off x="1695" y="3444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90" name="Line 643"/>
              <p:cNvSpPr>
                <a:spLocks noChangeShapeType="1"/>
              </p:cNvSpPr>
              <p:nvPr/>
            </p:nvSpPr>
            <p:spPr bwMode="auto">
              <a:xfrm>
                <a:off x="1614" y="3444"/>
                <a:ext cx="23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91" name="Line 644"/>
              <p:cNvSpPr>
                <a:spLocks noChangeShapeType="1"/>
              </p:cNvSpPr>
              <p:nvPr/>
            </p:nvSpPr>
            <p:spPr bwMode="auto">
              <a:xfrm>
                <a:off x="1532" y="3444"/>
                <a:ext cx="17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92" name="Line 645"/>
              <p:cNvSpPr>
                <a:spLocks noChangeShapeType="1"/>
              </p:cNvSpPr>
              <p:nvPr/>
            </p:nvSpPr>
            <p:spPr bwMode="auto">
              <a:xfrm>
                <a:off x="1444" y="3444"/>
                <a:ext cx="23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93" name="Line 646"/>
              <p:cNvSpPr>
                <a:spLocks noChangeShapeType="1"/>
              </p:cNvSpPr>
              <p:nvPr/>
            </p:nvSpPr>
            <p:spPr bwMode="auto">
              <a:xfrm>
                <a:off x="1362" y="3444"/>
                <a:ext cx="23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94" name="Line 647"/>
              <p:cNvSpPr>
                <a:spLocks noChangeShapeType="1"/>
              </p:cNvSpPr>
              <p:nvPr/>
            </p:nvSpPr>
            <p:spPr bwMode="auto">
              <a:xfrm>
                <a:off x="1280" y="3444"/>
                <a:ext cx="18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95" name="Line 648"/>
              <p:cNvSpPr>
                <a:spLocks noChangeShapeType="1"/>
              </p:cNvSpPr>
              <p:nvPr/>
            </p:nvSpPr>
            <p:spPr bwMode="auto">
              <a:xfrm>
                <a:off x="1783" y="3537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96" name="Line 649"/>
              <p:cNvSpPr>
                <a:spLocks noChangeShapeType="1"/>
              </p:cNvSpPr>
              <p:nvPr/>
            </p:nvSpPr>
            <p:spPr bwMode="auto">
              <a:xfrm>
                <a:off x="1695" y="3537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97" name="Line 650"/>
              <p:cNvSpPr>
                <a:spLocks noChangeShapeType="1"/>
              </p:cNvSpPr>
              <p:nvPr/>
            </p:nvSpPr>
            <p:spPr bwMode="auto">
              <a:xfrm>
                <a:off x="1614" y="35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98" name="Line 651"/>
              <p:cNvSpPr>
                <a:spLocks noChangeShapeType="1"/>
              </p:cNvSpPr>
              <p:nvPr/>
            </p:nvSpPr>
            <p:spPr bwMode="auto">
              <a:xfrm>
                <a:off x="1532" y="3537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99" name="Line 652"/>
              <p:cNvSpPr>
                <a:spLocks noChangeShapeType="1"/>
              </p:cNvSpPr>
              <p:nvPr/>
            </p:nvSpPr>
            <p:spPr bwMode="auto">
              <a:xfrm>
                <a:off x="1444" y="35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00" name="Line 653"/>
              <p:cNvSpPr>
                <a:spLocks noChangeShapeType="1"/>
              </p:cNvSpPr>
              <p:nvPr/>
            </p:nvSpPr>
            <p:spPr bwMode="auto">
              <a:xfrm>
                <a:off x="1362" y="35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01" name="Line 654"/>
              <p:cNvSpPr>
                <a:spLocks noChangeShapeType="1"/>
              </p:cNvSpPr>
              <p:nvPr/>
            </p:nvSpPr>
            <p:spPr bwMode="auto">
              <a:xfrm>
                <a:off x="1280" y="3537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02" name="Freeform 655"/>
              <p:cNvSpPr>
                <a:spLocks/>
              </p:cNvSpPr>
              <p:nvPr/>
            </p:nvSpPr>
            <p:spPr bwMode="auto">
              <a:xfrm>
                <a:off x="1198" y="3537"/>
                <a:ext cx="18" cy="1"/>
              </a:xfrm>
              <a:custGeom>
                <a:avLst/>
                <a:gdLst>
                  <a:gd name="T0" fmla="*/ 0 w 18"/>
                  <a:gd name="T1" fmla="*/ 0 h 1"/>
                  <a:gd name="T2" fmla="*/ 6 w 18"/>
                  <a:gd name="T3" fmla="*/ 0 h 1"/>
                  <a:gd name="T4" fmla="*/ 18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0" y="0"/>
                    </a:moveTo>
                    <a:lnTo>
                      <a:pt x="6" y="0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03" name="Line 656"/>
              <p:cNvSpPr>
                <a:spLocks noChangeShapeType="1"/>
              </p:cNvSpPr>
              <p:nvPr/>
            </p:nvSpPr>
            <p:spPr bwMode="auto">
              <a:xfrm>
                <a:off x="1614" y="3624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04" name="Line 657"/>
              <p:cNvSpPr>
                <a:spLocks noChangeShapeType="1"/>
              </p:cNvSpPr>
              <p:nvPr/>
            </p:nvSpPr>
            <p:spPr bwMode="auto">
              <a:xfrm>
                <a:off x="1532" y="3624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05" name="Line 658"/>
              <p:cNvSpPr>
                <a:spLocks noChangeShapeType="1"/>
              </p:cNvSpPr>
              <p:nvPr/>
            </p:nvSpPr>
            <p:spPr bwMode="auto">
              <a:xfrm>
                <a:off x="1444" y="3624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06" name="Line 659"/>
              <p:cNvSpPr>
                <a:spLocks noChangeShapeType="1"/>
              </p:cNvSpPr>
              <p:nvPr/>
            </p:nvSpPr>
            <p:spPr bwMode="auto">
              <a:xfrm>
                <a:off x="1362" y="3624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07" name="Line 660"/>
              <p:cNvSpPr>
                <a:spLocks noChangeShapeType="1"/>
              </p:cNvSpPr>
              <p:nvPr/>
            </p:nvSpPr>
            <p:spPr bwMode="auto">
              <a:xfrm flipV="1">
                <a:off x="1216" y="3531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08" name="Line 661"/>
              <p:cNvSpPr>
                <a:spLocks noChangeShapeType="1"/>
              </p:cNvSpPr>
              <p:nvPr/>
            </p:nvSpPr>
            <p:spPr bwMode="auto">
              <a:xfrm flipV="1">
                <a:off x="1304" y="3438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09" name="Line 662"/>
              <p:cNvSpPr>
                <a:spLocks noChangeShapeType="1"/>
              </p:cNvSpPr>
              <p:nvPr/>
            </p:nvSpPr>
            <p:spPr bwMode="auto">
              <a:xfrm>
                <a:off x="1298" y="345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10" name="Line 663"/>
              <p:cNvSpPr>
                <a:spLocks noChangeShapeType="1"/>
              </p:cNvSpPr>
              <p:nvPr/>
            </p:nvSpPr>
            <p:spPr bwMode="auto">
              <a:xfrm flipV="1">
                <a:off x="1298" y="3531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11" name="Line 664"/>
              <p:cNvSpPr>
                <a:spLocks noChangeShapeType="1"/>
              </p:cNvSpPr>
              <p:nvPr/>
            </p:nvSpPr>
            <p:spPr bwMode="auto">
              <a:xfrm flipV="1">
                <a:off x="1385" y="3438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12" name="Line 665"/>
              <p:cNvSpPr>
                <a:spLocks noChangeShapeType="1"/>
              </p:cNvSpPr>
              <p:nvPr/>
            </p:nvSpPr>
            <p:spPr bwMode="auto">
              <a:xfrm flipV="1">
                <a:off x="1385" y="353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13" name="Line 666"/>
              <p:cNvSpPr>
                <a:spLocks noChangeShapeType="1"/>
              </p:cNvSpPr>
              <p:nvPr/>
            </p:nvSpPr>
            <p:spPr bwMode="auto">
              <a:xfrm flipV="1">
                <a:off x="1467" y="3438"/>
                <a:ext cx="6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14" name="Line 667"/>
              <p:cNvSpPr>
                <a:spLocks noChangeShapeType="1"/>
              </p:cNvSpPr>
              <p:nvPr/>
            </p:nvSpPr>
            <p:spPr bwMode="auto">
              <a:xfrm flipV="1">
                <a:off x="1385" y="3618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15" name="Line 668"/>
              <p:cNvSpPr>
                <a:spLocks noChangeShapeType="1"/>
              </p:cNvSpPr>
              <p:nvPr/>
            </p:nvSpPr>
            <p:spPr bwMode="auto">
              <a:xfrm flipV="1">
                <a:off x="1467" y="3531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16" name="Line 669"/>
              <p:cNvSpPr>
                <a:spLocks noChangeShapeType="1"/>
              </p:cNvSpPr>
              <p:nvPr/>
            </p:nvSpPr>
            <p:spPr bwMode="auto">
              <a:xfrm flipV="1">
                <a:off x="1549" y="3438"/>
                <a:ext cx="6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17" name="Line 670"/>
              <p:cNvSpPr>
                <a:spLocks noChangeShapeType="1"/>
              </p:cNvSpPr>
              <p:nvPr/>
            </p:nvSpPr>
            <p:spPr bwMode="auto">
              <a:xfrm flipV="1">
                <a:off x="1467" y="3618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18" name="Line 671"/>
              <p:cNvSpPr>
                <a:spLocks noChangeShapeType="1"/>
              </p:cNvSpPr>
              <p:nvPr/>
            </p:nvSpPr>
            <p:spPr bwMode="auto">
              <a:xfrm flipV="1">
                <a:off x="1549" y="3531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19" name="Line 672"/>
              <p:cNvSpPr>
                <a:spLocks noChangeShapeType="1"/>
              </p:cNvSpPr>
              <p:nvPr/>
            </p:nvSpPr>
            <p:spPr bwMode="auto">
              <a:xfrm flipV="1">
                <a:off x="1637" y="3438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20" name="Line 673"/>
              <p:cNvSpPr>
                <a:spLocks noChangeShapeType="1"/>
              </p:cNvSpPr>
              <p:nvPr/>
            </p:nvSpPr>
            <p:spPr bwMode="auto">
              <a:xfrm flipV="1">
                <a:off x="1549" y="3618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21" name="Line 674"/>
              <p:cNvSpPr>
                <a:spLocks noChangeShapeType="1"/>
              </p:cNvSpPr>
              <p:nvPr/>
            </p:nvSpPr>
            <p:spPr bwMode="auto">
              <a:xfrm flipV="1">
                <a:off x="1637" y="353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22" name="Line 675"/>
              <p:cNvSpPr>
                <a:spLocks noChangeShapeType="1"/>
              </p:cNvSpPr>
              <p:nvPr/>
            </p:nvSpPr>
            <p:spPr bwMode="auto">
              <a:xfrm flipV="1">
                <a:off x="1719" y="3438"/>
                <a:ext cx="6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23" name="Line 676"/>
              <p:cNvSpPr>
                <a:spLocks noChangeShapeType="1"/>
              </p:cNvSpPr>
              <p:nvPr/>
            </p:nvSpPr>
            <p:spPr bwMode="auto">
              <a:xfrm flipV="1">
                <a:off x="1637" y="3618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24" name="Line 677"/>
              <p:cNvSpPr>
                <a:spLocks noChangeShapeType="1"/>
              </p:cNvSpPr>
              <p:nvPr/>
            </p:nvSpPr>
            <p:spPr bwMode="auto">
              <a:xfrm flipV="1">
                <a:off x="1719" y="3531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25" name="Line 678"/>
              <p:cNvSpPr>
                <a:spLocks noChangeShapeType="1"/>
              </p:cNvSpPr>
              <p:nvPr/>
            </p:nvSpPr>
            <p:spPr bwMode="auto">
              <a:xfrm flipV="1">
                <a:off x="1801" y="3531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26" name="Line 679"/>
              <p:cNvSpPr>
                <a:spLocks noChangeShapeType="1"/>
              </p:cNvSpPr>
              <p:nvPr/>
            </p:nvSpPr>
            <p:spPr bwMode="auto">
              <a:xfrm flipV="1">
                <a:off x="1222" y="3525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27" name="Line 680"/>
              <p:cNvSpPr>
                <a:spLocks noChangeShapeType="1"/>
              </p:cNvSpPr>
              <p:nvPr/>
            </p:nvSpPr>
            <p:spPr bwMode="auto">
              <a:xfrm flipV="1">
                <a:off x="1304" y="361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28" name="Line 681"/>
              <p:cNvSpPr>
                <a:spLocks noChangeShapeType="1"/>
              </p:cNvSpPr>
              <p:nvPr/>
            </p:nvSpPr>
            <p:spPr bwMode="auto">
              <a:xfrm flipV="1">
                <a:off x="1304" y="3525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29" name="Line 682"/>
              <p:cNvSpPr>
                <a:spLocks noChangeShapeType="1"/>
              </p:cNvSpPr>
              <p:nvPr/>
            </p:nvSpPr>
            <p:spPr bwMode="auto">
              <a:xfrm flipV="1">
                <a:off x="1385" y="361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30" name="Line 683"/>
              <p:cNvSpPr>
                <a:spLocks noChangeShapeType="1"/>
              </p:cNvSpPr>
              <p:nvPr/>
            </p:nvSpPr>
            <p:spPr bwMode="auto">
              <a:xfrm flipV="1">
                <a:off x="1385" y="3525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31" name="Line 684"/>
              <p:cNvSpPr>
                <a:spLocks noChangeShapeType="1"/>
              </p:cNvSpPr>
              <p:nvPr/>
            </p:nvSpPr>
            <p:spPr bwMode="auto">
              <a:xfrm flipV="1">
                <a:off x="1473" y="361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32" name="Line 685"/>
              <p:cNvSpPr>
                <a:spLocks noChangeShapeType="1"/>
              </p:cNvSpPr>
              <p:nvPr/>
            </p:nvSpPr>
            <p:spPr bwMode="auto">
              <a:xfrm flipV="1">
                <a:off x="1473" y="3525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33" name="Line 686"/>
              <p:cNvSpPr>
                <a:spLocks noChangeShapeType="1"/>
              </p:cNvSpPr>
              <p:nvPr/>
            </p:nvSpPr>
            <p:spPr bwMode="auto">
              <a:xfrm flipV="1">
                <a:off x="1555" y="361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34" name="Line 687"/>
              <p:cNvSpPr>
                <a:spLocks noChangeShapeType="1"/>
              </p:cNvSpPr>
              <p:nvPr/>
            </p:nvSpPr>
            <p:spPr bwMode="auto">
              <a:xfrm flipV="1">
                <a:off x="1555" y="3525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35" name="Line 688"/>
              <p:cNvSpPr>
                <a:spLocks noChangeShapeType="1"/>
              </p:cNvSpPr>
              <p:nvPr/>
            </p:nvSpPr>
            <p:spPr bwMode="auto">
              <a:xfrm flipV="1">
                <a:off x="1637" y="361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36" name="Line 689"/>
              <p:cNvSpPr>
                <a:spLocks noChangeShapeType="1"/>
              </p:cNvSpPr>
              <p:nvPr/>
            </p:nvSpPr>
            <p:spPr bwMode="auto">
              <a:xfrm flipV="1">
                <a:off x="1637" y="3525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37" name="Line 690"/>
              <p:cNvSpPr>
                <a:spLocks noChangeShapeType="1"/>
              </p:cNvSpPr>
              <p:nvPr/>
            </p:nvSpPr>
            <p:spPr bwMode="auto">
              <a:xfrm flipV="1">
                <a:off x="1725" y="3525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38" name="Line 691"/>
              <p:cNvSpPr>
                <a:spLocks noChangeShapeType="1"/>
              </p:cNvSpPr>
              <p:nvPr/>
            </p:nvSpPr>
            <p:spPr bwMode="auto">
              <a:xfrm flipV="1">
                <a:off x="1807" y="3525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39" name="Line 692"/>
              <p:cNvSpPr>
                <a:spLocks noChangeShapeType="1"/>
              </p:cNvSpPr>
              <p:nvPr/>
            </p:nvSpPr>
            <p:spPr bwMode="auto">
              <a:xfrm flipH="1" flipV="1">
                <a:off x="1257" y="3556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40" name="Line 693"/>
              <p:cNvSpPr>
                <a:spLocks noChangeShapeType="1"/>
              </p:cNvSpPr>
              <p:nvPr/>
            </p:nvSpPr>
            <p:spPr bwMode="auto">
              <a:xfrm flipH="1" flipV="1">
                <a:off x="1257" y="3469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41" name="Line 694"/>
              <p:cNvSpPr>
                <a:spLocks noChangeShapeType="1"/>
              </p:cNvSpPr>
              <p:nvPr/>
            </p:nvSpPr>
            <p:spPr bwMode="auto">
              <a:xfrm flipH="1" flipV="1">
                <a:off x="1339" y="3556"/>
                <a:ext cx="5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42" name="Line 695"/>
              <p:cNvSpPr>
                <a:spLocks noChangeShapeType="1"/>
              </p:cNvSpPr>
              <p:nvPr/>
            </p:nvSpPr>
            <p:spPr bwMode="auto">
              <a:xfrm flipH="1" flipV="1">
                <a:off x="1339" y="3469"/>
                <a:ext cx="5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43" name="Line 696"/>
              <p:cNvSpPr>
                <a:spLocks noChangeShapeType="1"/>
              </p:cNvSpPr>
              <p:nvPr/>
            </p:nvSpPr>
            <p:spPr bwMode="auto">
              <a:xfrm flipH="1" flipV="1">
                <a:off x="1421" y="3556"/>
                <a:ext cx="5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44" name="Line 697"/>
              <p:cNvSpPr>
                <a:spLocks noChangeShapeType="1"/>
              </p:cNvSpPr>
              <p:nvPr/>
            </p:nvSpPr>
            <p:spPr bwMode="auto">
              <a:xfrm flipH="1" flipV="1">
                <a:off x="1421" y="3469"/>
                <a:ext cx="5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45" name="Line 698"/>
              <p:cNvSpPr>
                <a:spLocks noChangeShapeType="1"/>
              </p:cNvSpPr>
              <p:nvPr/>
            </p:nvSpPr>
            <p:spPr bwMode="auto">
              <a:xfrm flipH="1" flipV="1">
                <a:off x="1508" y="3556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46" name="Line 699"/>
              <p:cNvSpPr>
                <a:spLocks noChangeShapeType="1"/>
              </p:cNvSpPr>
              <p:nvPr/>
            </p:nvSpPr>
            <p:spPr bwMode="auto">
              <a:xfrm flipH="1" flipV="1">
                <a:off x="1508" y="3469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47" name="Line 700"/>
              <p:cNvSpPr>
                <a:spLocks noChangeShapeType="1"/>
              </p:cNvSpPr>
              <p:nvPr/>
            </p:nvSpPr>
            <p:spPr bwMode="auto">
              <a:xfrm flipH="1" flipV="1">
                <a:off x="1590" y="3556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48" name="Line 701"/>
              <p:cNvSpPr>
                <a:spLocks noChangeShapeType="1"/>
              </p:cNvSpPr>
              <p:nvPr/>
            </p:nvSpPr>
            <p:spPr bwMode="auto">
              <a:xfrm flipH="1" flipV="1">
                <a:off x="1590" y="3469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49" name="Line 702"/>
              <p:cNvSpPr>
                <a:spLocks noChangeShapeType="1"/>
              </p:cNvSpPr>
              <p:nvPr/>
            </p:nvSpPr>
            <p:spPr bwMode="auto">
              <a:xfrm flipH="1" flipV="1">
                <a:off x="1672" y="3556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50" name="Line 703"/>
              <p:cNvSpPr>
                <a:spLocks noChangeShapeType="1"/>
              </p:cNvSpPr>
              <p:nvPr/>
            </p:nvSpPr>
            <p:spPr bwMode="auto">
              <a:xfrm flipH="1" flipV="1">
                <a:off x="1672" y="3469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51" name="Freeform 704"/>
              <p:cNvSpPr>
                <a:spLocks/>
              </p:cNvSpPr>
              <p:nvPr/>
            </p:nvSpPr>
            <p:spPr bwMode="auto">
              <a:xfrm>
                <a:off x="1760" y="3556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6 h 12"/>
                  <a:gd name="T4" fmla="*/ 0 w 6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2"/>
                  <a:gd name="T11" fmla="*/ 6 w 6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2">
                    <a:moveTo>
                      <a:pt x="6" y="12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52" name="Line 705"/>
              <p:cNvSpPr>
                <a:spLocks noChangeShapeType="1"/>
              </p:cNvSpPr>
              <p:nvPr/>
            </p:nvSpPr>
            <p:spPr bwMode="auto">
              <a:xfrm flipH="1" flipV="1">
                <a:off x="1760" y="3469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53" name="Line 706"/>
              <p:cNvSpPr>
                <a:spLocks noChangeShapeType="1"/>
              </p:cNvSpPr>
              <p:nvPr/>
            </p:nvSpPr>
            <p:spPr bwMode="auto">
              <a:xfrm flipV="1">
                <a:off x="1257" y="3451"/>
                <a:ext cx="1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54" name="Freeform 707"/>
              <p:cNvSpPr>
                <a:spLocks/>
              </p:cNvSpPr>
              <p:nvPr/>
            </p:nvSpPr>
            <p:spPr bwMode="auto">
              <a:xfrm>
                <a:off x="1257" y="3537"/>
                <a:ext cx="11" cy="19"/>
              </a:xfrm>
              <a:custGeom>
                <a:avLst/>
                <a:gdLst>
                  <a:gd name="T0" fmla="*/ 0 w 11"/>
                  <a:gd name="T1" fmla="*/ 19 h 19"/>
                  <a:gd name="T2" fmla="*/ 6 w 11"/>
                  <a:gd name="T3" fmla="*/ 13 h 19"/>
                  <a:gd name="T4" fmla="*/ 11 w 11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9"/>
                  <a:gd name="T11" fmla="*/ 11 w 11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9">
                    <a:moveTo>
                      <a:pt x="0" y="19"/>
                    </a:moveTo>
                    <a:lnTo>
                      <a:pt x="6" y="13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55" name="Line 708"/>
              <p:cNvSpPr>
                <a:spLocks noChangeShapeType="1"/>
              </p:cNvSpPr>
              <p:nvPr/>
            </p:nvSpPr>
            <p:spPr bwMode="auto">
              <a:xfrm flipV="1">
                <a:off x="1339" y="3451"/>
                <a:ext cx="17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56" name="Line 709"/>
              <p:cNvSpPr>
                <a:spLocks noChangeShapeType="1"/>
              </p:cNvSpPr>
              <p:nvPr/>
            </p:nvSpPr>
            <p:spPr bwMode="auto">
              <a:xfrm flipV="1">
                <a:off x="1339" y="3537"/>
                <a:ext cx="17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57" name="Line 710"/>
              <p:cNvSpPr>
                <a:spLocks noChangeShapeType="1"/>
              </p:cNvSpPr>
              <p:nvPr/>
            </p:nvSpPr>
            <p:spPr bwMode="auto">
              <a:xfrm flipV="1">
                <a:off x="1421" y="3451"/>
                <a:ext cx="17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58" name="Line 711"/>
              <p:cNvSpPr>
                <a:spLocks noChangeShapeType="1"/>
              </p:cNvSpPr>
              <p:nvPr/>
            </p:nvSpPr>
            <p:spPr bwMode="auto">
              <a:xfrm>
                <a:off x="1350" y="363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59" name="Line 712"/>
              <p:cNvSpPr>
                <a:spLocks noChangeShapeType="1"/>
              </p:cNvSpPr>
              <p:nvPr/>
            </p:nvSpPr>
            <p:spPr bwMode="auto">
              <a:xfrm flipV="1">
                <a:off x="1421" y="3537"/>
                <a:ext cx="17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60" name="Line 713"/>
              <p:cNvSpPr>
                <a:spLocks noChangeShapeType="1"/>
              </p:cNvSpPr>
              <p:nvPr/>
            </p:nvSpPr>
            <p:spPr bwMode="auto">
              <a:xfrm flipV="1">
                <a:off x="1508" y="3451"/>
                <a:ext cx="12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61" name="Line 714"/>
              <p:cNvSpPr>
                <a:spLocks noChangeShapeType="1"/>
              </p:cNvSpPr>
              <p:nvPr/>
            </p:nvSpPr>
            <p:spPr bwMode="auto">
              <a:xfrm flipV="1">
                <a:off x="1426" y="3630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62" name="Line 715"/>
              <p:cNvSpPr>
                <a:spLocks noChangeShapeType="1"/>
              </p:cNvSpPr>
              <p:nvPr/>
            </p:nvSpPr>
            <p:spPr bwMode="auto">
              <a:xfrm flipV="1">
                <a:off x="1508" y="3537"/>
                <a:ext cx="12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63" name="Line 716"/>
              <p:cNvSpPr>
                <a:spLocks noChangeShapeType="1"/>
              </p:cNvSpPr>
              <p:nvPr/>
            </p:nvSpPr>
            <p:spPr bwMode="auto">
              <a:xfrm flipV="1">
                <a:off x="1590" y="3451"/>
                <a:ext cx="18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64" name="Line 717"/>
              <p:cNvSpPr>
                <a:spLocks noChangeShapeType="1"/>
              </p:cNvSpPr>
              <p:nvPr/>
            </p:nvSpPr>
            <p:spPr bwMode="auto">
              <a:xfrm flipV="1">
                <a:off x="1514" y="3630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65" name="Line 718"/>
              <p:cNvSpPr>
                <a:spLocks noChangeShapeType="1"/>
              </p:cNvSpPr>
              <p:nvPr/>
            </p:nvSpPr>
            <p:spPr bwMode="auto">
              <a:xfrm flipV="1">
                <a:off x="1590" y="3537"/>
                <a:ext cx="18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66" name="Line 719"/>
              <p:cNvSpPr>
                <a:spLocks noChangeShapeType="1"/>
              </p:cNvSpPr>
              <p:nvPr/>
            </p:nvSpPr>
            <p:spPr bwMode="auto">
              <a:xfrm flipV="1">
                <a:off x="1672" y="3451"/>
                <a:ext cx="18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67" name="Line 720"/>
              <p:cNvSpPr>
                <a:spLocks noChangeShapeType="1"/>
              </p:cNvSpPr>
              <p:nvPr/>
            </p:nvSpPr>
            <p:spPr bwMode="auto">
              <a:xfrm>
                <a:off x="1602" y="363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68" name="Line 721"/>
              <p:cNvSpPr>
                <a:spLocks noChangeShapeType="1"/>
              </p:cNvSpPr>
              <p:nvPr/>
            </p:nvSpPr>
            <p:spPr bwMode="auto">
              <a:xfrm flipV="1">
                <a:off x="1672" y="3537"/>
                <a:ext cx="18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69" name="Line 722"/>
              <p:cNvSpPr>
                <a:spLocks noChangeShapeType="1"/>
              </p:cNvSpPr>
              <p:nvPr/>
            </p:nvSpPr>
            <p:spPr bwMode="auto">
              <a:xfrm flipV="1">
                <a:off x="1760" y="3451"/>
                <a:ext cx="12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70" name="Line 723"/>
              <p:cNvSpPr>
                <a:spLocks noChangeShapeType="1"/>
              </p:cNvSpPr>
              <p:nvPr/>
            </p:nvSpPr>
            <p:spPr bwMode="auto">
              <a:xfrm flipV="1">
                <a:off x="1760" y="3537"/>
                <a:ext cx="12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71" name="Line 724"/>
              <p:cNvSpPr>
                <a:spLocks noChangeShapeType="1"/>
              </p:cNvSpPr>
              <p:nvPr/>
            </p:nvSpPr>
            <p:spPr bwMode="auto">
              <a:xfrm>
                <a:off x="1268" y="3451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72" name="Line 725"/>
              <p:cNvSpPr>
                <a:spLocks noChangeShapeType="1"/>
              </p:cNvSpPr>
              <p:nvPr/>
            </p:nvSpPr>
            <p:spPr bwMode="auto">
              <a:xfrm>
                <a:off x="1356" y="3451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73" name="Line 726"/>
              <p:cNvSpPr>
                <a:spLocks noChangeShapeType="1"/>
              </p:cNvSpPr>
              <p:nvPr/>
            </p:nvSpPr>
            <p:spPr bwMode="auto">
              <a:xfrm>
                <a:off x="1438" y="3451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74" name="Line 727"/>
              <p:cNvSpPr>
                <a:spLocks noChangeShapeType="1"/>
              </p:cNvSpPr>
              <p:nvPr/>
            </p:nvSpPr>
            <p:spPr bwMode="auto">
              <a:xfrm>
                <a:off x="1520" y="3451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75" name="Line 728"/>
              <p:cNvSpPr>
                <a:spLocks noChangeShapeType="1"/>
              </p:cNvSpPr>
              <p:nvPr/>
            </p:nvSpPr>
            <p:spPr bwMode="auto">
              <a:xfrm>
                <a:off x="1608" y="3451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76" name="Line 729"/>
              <p:cNvSpPr>
                <a:spLocks noChangeShapeType="1"/>
              </p:cNvSpPr>
              <p:nvPr/>
            </p:nvSpPr>
            <p:spPr bwMode="auto">
              <a:xfrm>
                <a:off x="1690" y="3451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77" name="Line 730"/>
              <p:cNvSpPr>
                <a:spLocks noChangeShapeType="1"/>
              </p:cNvSpPr>
              <p:nvPr/>
            </p:nvSpPr>
            <p:spPr bwMode="auto">
              <a:xfrm>
                <a:off x="1192" y="3537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78" name="Line 731"/>
              <p:cNvSpPr>
                <a:spLocks noChangeShapeType="1"/>
              </p:cNvSpPr>
              <p:nvPr/>
            </p:nvSpPr>
            <p:spPr bwMode="auto">
              <a:xfrm>
                <a:off x="1772" y="35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79" name="Line 732"/>
              <p:cNvSpPr>
                <a:spLocks noChangeShapeType="1"/>
              </p:cNvSpPr>
              <p:nvPr/>
            </p:nvSpPr>
            <p:spPr bwMode="auto">
              <a:xfrm>
                <a:off x="1268" y="3537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80" name="Line 733"/>
              <p:cNvSpPr>
                <a:spLocks noChangeShapeType="1"/>
              </p:cNvSpPr>
              <p:nvPr/>
            </p:nvSpPr>
            <p:spPr bwMode="auto">
              <a:xfrm>
                <a:off x="1356" y="3537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81" name="Line 734"/>
              <p:cNvSpPr>
                <a:spLocks noChangeShapeType="1"/>
              </p:cNvSpPr>
              <p:nvPr/>
            </p:nvSpPr>
            <p:spPr bwMode="auto">
              <a:xfrm>
                <a:off x="1438" y="35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82" name="Line 735"/>
              <p:cNvSpPr>
                <a:spLocks noChangeShapeType="1"/>
              </p:cNvSpPr>
              <p:nvPr/>
            </p:nvSpPr>
            <p:spPr bwMode="auto">
              <a:xfrm>
                <a:off x="1520" y="35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83" name="Line 736"/>
              <p:cNvSpPr>
                <a:spLocks noChangeShapeType="1"/>
              </p:cNvSpPr>
              <p:nvPr/>
            </p:nvSpPr>
            <p:spPr bwMode="auto">
              <a:xfrm>
                <a:off x="1608" y="3537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84" name="Line 737"/>
              <p:cNvSpPr>
                <a:spLocks noChangeShapeType="1"/>
              </p:cNvSpPr>
              <p:nvPr/>
            </p:nvSpPr>
            <p:spPr bwMode="auto">
              <a:xfrm>
                <a:off x="1690" y="35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85" name="Line 738"/>
              <p:cNvSpPr>
                <a:spLocks noChangeShapeType="1"/>
              </p:cNvSpPr>
              <p:nvPr/>
            </p:nvSpPr>
            <p:spPr bwMode="auto">
              <a:xfrm>
                <a:off x="1356" y="3630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86" name="Line 739"/>
              <p:cNvSpPr>
                <a:spLocks noChangeShapeType="1"/>
              </p:cNvSpPr>
              <p:nvPr/>
            </p:nvSpPr>
            <p:spPr bwMode="auto">
              <a:xfrm>
                <a:off x="1438" y="3630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87" name="Line 740"/>
              <p:cNvSpPr>
                <a:spLocks noChangeShapeType="1"/>
              </p:cNvSpPr>
              <p:nvPr/>
            </p:nvSpPr>
            <p:spPr bwMode="auto">
              <a:xfrm>
                <a:off x="1520" y="3630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88" name="Line 741"/>
              <p:cNvSpPr>
                <a:spLocks noChangeShapeType="1"/>
              </p:cNvSpPr>
              <p:nvPr/>
            </p:nvSpPr>
            <p:spPr bwMode="auto">
              <a:xfrm>
                <a:off x="1608" y="3630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89" name="Line 742"/>
              <p:cNvSpPr>
                <a:spLocks noChangeShapeType="1"/>
              </p:cNvSpPr>
              <p:nvPr/>
            </p:nvSpPr>
            <p:spPr bwMode="auto">
              <a:xfrm>
                <a:off x="1713" y="3451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90" name="Line 743"/>
              <p:cNvSpPr>
                <a:spLocks noChangeShapeType="1"/>
              </p:cNvSpPr>
              <p:nvPr/>
            </p:nvSpPr>
            <p:spPr bwMode="auto">
              <a:xfrm>
                <a:off x="1795" y="3543"/>
                <a:ext cx="12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91" name="Line 744"/>
              <p:cNvSpPr>
                <a:spLocks noChangeShapeType="1"/>
              </p:cNvSpPr>
              <p:nvPr/>
            </p:nvSpPr>
            <p:spPr bwMode="auto">
              <a:xfrm>
                <a:off x="1795" y="3537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92" name="Line 745"/>
              <p:cNvSpPr>
                <a:spLocks noChangeShapeType="1"/>
              </p:cNvSpPr>
              <p:nvPr/>
            </p:nvSpPr>
            <p:spPr bwMode="auto">
              <a:xfrm>
                <a:off x="1625" y="3451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93" name="Line 746"/>
              <p:cNvSpPr>
                <a:spLocks noChangeShapeType="1"/>
              </p:cNvSpPr>
              <p:nvPr/>
            </p:nvSpPr>
            <p:spPr bwMode="auto">
              <a:xfrm>
                <a:off x="1713" y="3537"/>
                <a:ext cx="6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94" name="Line 747"/>
              <p:cNvSpPr>
                <a:spLocks noChangeShapeType="1"/>
              </p:cNvSpPr>
              <p:nvPr/>
            </p:nvSpPr>
            <p:spPr bwMode="auto">
              <a:xfrm>
                <a:off x="1543" y="3451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95" name="Line 748"/>
              <p:cNvSpPr>
                <a:spLocks noChangeShapeType="1"/>
              </p:cNvSpPr>
              <p:nvPr/>
            </p:nvSpPr>
            <p:spPr bwMode="auto">
              <a:xfrm>
                <a:off x="1625" y="3537"/>
                <a:ext cx="12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96" name="Line 749"/>
              <p:cNvSpPr>
                <a:spLocks noChangeShapeType="1"/>
              </p:cNvSpPr>
              <p:nvPr/>
            </p:nvSpPr>
            <p:spPr bwMode="auto">
              <a:xfrm>
                <a:off x="1461" y="3451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97" name="Line 750"/>
              <p:cNvSpPr>
                <a:spLocks noChangeShapeType="1"/>
              </p:cNvSpPr>
              <p:nvPr/>
            </p:nvSpPr>
            <p:spPr bwMode="auto">
              <a:xfrm>
                <a:off x="1543" y="3537"/>
                <a:ext cx="12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98" name="Line 751"/>
              <p:cNvSpPr>
                <a:spLocks noChangeShapeType="1"/>
              </p:cNvSpPr>
              <p:nvPr/>
            </p:nvSpPr>
            <p:spPr bwMode="auto">
              <a:xfrm>
                <a:off x="1625" y="363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99" name="Line 752"/>
              <p:cNvSpPr>
                <a:spLocks noChangeShapeType="1"/>
              </p:cNvSpPr>
              <p:nvPr/>
            </p:nvSpPr>
            <p:spPr bwMode="auto">
              <a:xfrm>
                <a:off x="1374" y="3451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00" name="Line 753"/>
              <p:cNvSpPr>
                <a:spLocks noChangeShapeType="1"/>
              </p:cNvSpPr>
              <p:nvPr/>
            </p:nvSpPr>
            <p:spPr bwMode="auto">
              <a:xfrm>
                <a:off x="1461" y="3537"/>
                <a:ext cx="12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01" name="Line 754"/>
              <p:cNvSpPr>
                <a:spLocks noChangeShapeType="1"/>
              </p:cNvSpPr>
              <p:nvPr/>
            </p:nvSpPr>
            <p:spPr bwMode="auto">
              <a:xfrm>
                <a:off x="1543" y="3630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02" name="Line 755"/>
              <p:cNvSpPr>
                <a:spLocks noChangeShapeType="1"/>
              </p:cNvSpPr>
              <p:nvPr/>
            </p:nvSpPr>
            <p:spPr bwMode="auto">
              <a:xfrm>
                <a:off x="1292" y="3451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03" name="Line 756"/>
              <p:cNvSpPr>
                <a:spLocks noChangeShapeType="1"/>
              </p:cNvSpPr>
              <p:nvPr/>
            </p:nvSpPr>
            <p:spPr bwMode="auto">
              <a:xfrm>
                <a:off x="1374" y="3537"/>
                <a:ext cx="1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04" name="Line 757"/>
              <p:cNvSpPr>
                <a:spLocks noChangeShapeType="1"/>
              </p:cNvSpPr>
              <p:nvPr/>
            </p:nvSpPr>
            <p:spPr bwMode="auto">
              <a:xfrm>
                <a:off x="1461" y="3630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05" name="Line 758"/>
              <p:cNvSpPr>
                <a:spLocks noChangeShapeType="1"/>
              </p:cNvSpPr>
              <p:nvPr/>
            </p:nvSpPr>
            <p:spPr bwMode="auto">
              <a:xfrm>
                <a:off x="1292" y="3537"/>
                <a:ext cx="12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06" name="Line 759"/>
              <p:cNvSpPr>
                <a:spLocks noChangeShapeType="1"/>
              </p:cNvSpPr>
              <p:nvPr/>
            </p:nvSpPr>
            <p:spPr bwMode="auto">
              <a:xfrm>
                <a:off x="1374" y="3630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07" name="Line 760"/>
              <p:cNvSpPr>
                <a:spLocks noChangeShapeType="1"/>
              </p:cNvSpPr>
              <p:nvPr/>
            </p:nvSpPr>
            <p:spPr bwMode="auto">
              <a:xfrm>
                <a:off x="1210" y="3537"/>
                <a:ext cx="12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08" name="Line 761"/>
              <p:cNvSpPr>
                <a:spLocks noChangeShapeType="1"/>
              </p:cNvSpPr>
              <p:nvPr/>
            </p:nvSpPr>
            <p:spPr bwMode="auto">
              <a:xfrm flipH="1">
                <a:off x="1801" y="3550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09" name="Line 762"/>
              <p:cNvSpPr>
                <a:spLocks noChangeShapeType="1"/>
              </p:cNvSpPr>
              <p:nvPr/>
            </p:nvSpPr>
            <p:spPr bwMode="auto">
              <a:xfrm>
                <a:off x="1719" y="3550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10" name="Line 763"/>
              <p:cNvSpPr>
                <a:spLocks noChangeShapeType="1"/>
              </p:cNvSpPr>
              <p:nvPr/>
            </p:nvSpPr>
            <p:spPr bwMode="auto">
              <a:xfrm>
                <a:off x="1719" y="3457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11" name="Line 764"/>
              <p:cNvSpPr>
                <a:spLocks noChangeShapeType="1"/>
              </p:cNvSpPr>
              <p:nvPr/>
            </p:nvSpPr>
            <p:spPr bwMode="auto">
              <a:xfrm>
                <a:off x="1637" y="3550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12" name="Line 765"/>
              <p:cNvSpPr>
                <a:spLocks noChangeShapeType="1"/>
              </p:cNvSpPr>
              <p:nvPr/>
            </p:nvSpPr>
            <p:spPr bwMode="auto">
              <a:xfrm>
                <a:off x="1637" y="3457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13" name="Line 766"/>
              <p:cNvSpPr>
                <a:spLocks noChangeShapeType="1"/>
              </p:cNvSpPr>
              <p:nvPr/>
            </p:nvSpPr>
            <p:spPr bwMode="auto">
              <a:xfrm flipH="1">
                <a:off x="1549" y="3550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14" name="Line 767"/>
              <p:cNvSpPr>
                <a:spLocks noChangeShapeType="1"/>
              </p:cNvSpPr>
              <p:nvPr/>
            </p:nvSpPr>
            <p:spPr bwMode="auto">
              <a:xfrm flipH="1">
                <a:off x="1549" y="3457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15" name="Line 768"/>
              <p:cNvSpPr>
                <a:spLocks noChangeShapeType="1"/>
              </p:cNvSpPr>
              <p:nvPr/>
            </p:nvSpPr>
            <p:spPr bwMode="auto">
              <a:xfrm flipH="1">
                <a:off x="1467" y="363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16" name="Line 769"/>
              <p:cNvSpPr>
                <a:spLocks noChangeShapeType="1"/>
              </p:cNvSpPr>
              <p:nvPr/>
            </p:nvSpPr>
            <p:spPr bwMode="auto">
              <a:xfrm flipH="1">
                <a:off x="1467" y="3550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17" name="Line 770"/>
              <p:cNvSpPr>
                <a:spLocks noChangeShapeType="1"/>
              </p:cNvSpPr>
              <p:nvPr/>
            </p:nvSpPr>
            <p:spPr bwMode="auto">
              <a:xfrm flipH="1">
                <a:off x="1467" y="3457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18" name="Line 771"/>
              <p:cNvSpPr>
                <a:spLocks noChangeShapeType="1"/>
              </p:cNvSpPr>
              <p:nvPr/>
            </p:nvSpPr>
            <p:spPr bwMode="auto">
              <a:xfrm>
                <a:off x="1385" y="3550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19" name="Line 772"/>
              <p:cNvSpPr>
                <a:spLocks noChangeShapeType="1"/>
              </p:cNvSpPr>
              <p:nvPr/>
            </p:nvSpPr>
            <p:spPr bwMode="auto">
              <a:xfrm>
                <a:off x="1385" y="3457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20" name="Line 773"/>
              <p:cNvSpPr>
                <a:spLocks noChangeShapeType="1"/>
              </p:cNvSpPr>
              <p:nvPr/>
            </p:nvSpPr>
            <p:spPr bwMode="auto">
              <a:xfrm flipH="1">
                <a:off x="1298" y="3550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21" name="Line 774"/>
              <p:cNvSpPr>
                <a:spLocks noChangeShapeType="1"/>
              </p:cNvSpPr>
              <p:nvPr/>
            </p:nvSpPr>
            <p:spPr bwMode="auto">
              <a:xfrm flipH="1">
                <a:off x="1298" y="3457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22" name="Line 775"/>
              <p:cNvSpPr>
                <a:spLocks noChangeShapeType="1"/>
              </p:cNvSpPr>
              <p:nvPr/>
            </p:nvSpPr>
            <p:spPr bwMode="auto">
              <a:xfrm flipH="1">
                <a:off x="1216" y="3550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23" name="Line 776"/>
              <p:cNvSpPr>
                <a:spLocks noChangeShapeType="1"/>
              </p:cNvSpPr>
              <p:nvPr/>
            </p:nvSpPr>
            <p:spPr bwMode="auto">
              <a:xfrm flipH="1">
                <a:off x="1783" y="3562"/>
                <a:ext cx="18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24" name="Freeform 777"/>
              <p:cNvSpPr>
                <a:spLocks/>
              </p:cNvSpPr>
              <p:nvPr/>
            </p:nvSpPr>
            <p:spPr bwMode="auto">
              <a:xfrm>
                <a:off x="1701" y="3562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6 w 18"/>
                  <a:gd name="T3" fmla="*/ 6 h 6"/>
                  <a:gd name="T4" fmla="*/ 0 w 18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"/>
                  <a:gd name="T11" fmla="*/ 18 w 1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">
                    <a:moveTo>
                      <a:pt x="18" y="0"/>
                    </a:moveTo>
                    <a:lnTo>
                      <a:pt x="6" y="6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25" name="Line 778"/>
              <p:cNvSpPr>
                <a:spLocks noChangeShapeType="1"/>
              </p:cNvSpPr>
              <p:nvPr/>
            </p:nvSpPr>
            <p:spPr bwMode="auto">
              <a:xfrm flipH="1">
                <a:off x="1783" y="3475"/>
                <a:ext cx="18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26" name="Line 779"/>
              <p:cNvSpPr>
                <a:spLocks noChangeShapeType="1"/>
              </p:cNvSpPr>
              <p:nvPr/>
            </p:nvSpPr>
            <p:spPr bwMode="auto">
              <a:xfrm flipH="1">
                <a:off x="1619" y="3562"/>
                <a:ext cx="18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27" name="Line 780"/>
              <p:cNvSpPr>
                <a:spLocks noChangeShapeType="1"/>
              </p:cNvSpPr>
              <p:nvPr/>
            </p:nvSpPr>
            <p:spPr bwMode="auto">
              <a:xfrm flipH="1">
                <a:off x="1701" y="3469"/>
                <a:ext cx="18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28" name="Line 781"/>
              <p:cNvSpPr>
                <a:spLocks noChangeShapeType="1"/>
              </p:cNvSpPr>
              <p:nvPr/>
            </p:nvSpPr>
            <p:spPr bwMode="auto">
              <a:xfrm flipH="1">
                <a:off x="1532" y="3562"/>
                <a:ext cx="1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29" name="Line 782"/>
              <p:cNvSpPr>
                <a:spLocks noChangeShapeType="1"/>
              </p:cNvSpPr>
              <p:nvPr/>
            </p:nvSpPr>
            <p:spPr bwMode="auto">
              <a:xfrm flipH="1">
                <a:off x="1619" y="3469"/>
                <a:ext cx="18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30" name="Line 783"/>
              <p:cNvSpPr>
                <a:spLocks noChangeShapeType="1"/>
              </p:cNvSpPr>
              <p:nvPr/>
            </p:nvSpPr>
            <p:spPr bwMode="auto">
              <a:xfrm flipH="1">
                <a:off x="1450" y="3562"/>
                <a:ext cx="1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31" name="Line 784"/>
              <p:cNvSpPr>
                <a:spLocks noChangeShapeType="1"/>
              </p:cNvSpPr>
              <p:nvPr/>
            </p:nvSpPr>
            <p:spPr bwMode="auto">
              <a:xfrm flipH="1">
                <a:off x="1532" y="3469"/>
                <a:ext cx="17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32" name="Line 785"/>
              <p:cNvSpPr>
                <a:spLocks noChangeShapeType="1"/>
              </p:cNvSpPr>
              <p:nvPr/>
            </p:nvSpPr>
            <p:spPr bwMode="auto">
              <a:xfrm flipH="1">
                <a:off x="1368" y="3562"/>
                <a:ext cx="1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33" name="Line 786"/>
              <p:cNvSpPr>
                <a:spLocks noChangeShapeType="1"/>
              </p:cNvSpPr>
              <p:nvPr/>
            </p:nvSpPr>
            <p:spPr bwMode="auto">
              <a:xfrm flipH="1">
                <a:off x="1450" y="3469"/>
                <a:ext cx="17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34" name="Line 787"/>
              <p:cNvSpPr>
                <a:spLocks noChangeShapeType="1"/>
              </p:cNvSpPr>
              <p:nvPr/>
            </p:nvSpPr>
            <p:spPr bwMode="auto">
              <a:xfrm flipH="1">
                <a:off x="1280" y="3562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35" name="Line 788"/>
              <p:cNvSpPr>
                <a:spLocks noChangeShapeType="1"/>
              </p:cNvSpPr>
              <p:nvPr/>
            </p:nvSpPr>
            <p:spPr bwMode="auto">
              <a:xfrm flipH="1">
                <a:off x="1292" y="356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36" name="Line 789"/>
              <p:cNvSpPr>
                <a:spLocks noChangeShapeType="1"/>
              </p:cNvSpPr>
              <p:nvPr/>
            </p:nvSpPr>
            <p:spPr bwMode="auto">
              <a:xfrm flipH="1">
                <a:off x="1368" y="3469"/>
                <a:ext cx="17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37" name="Line 790"/>
              <p:cNvSpPr>
                <a:spLocks noChangeShapeType="1"/>
              </p:cNvSpPr>
              <p:nvPr/>
            </p:nvSpPr>
            <p:spPr bwMode="auto">
              <a:xfrm flipH="1">
                <a:off x="1198" y="3562"/>
                <a:ext cx="18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38" name="Line 791"/>
              <p:cNvSpPr>
                <a:spLocks noChangeShapeType="1"/>
              </p:cNvSpPr>
              <p:nvPr/>
            </p:nvSpPr>
            <p:spPr bwMode="auto">
              <a:xfrm flipH="1">
                <a:off x="1280" y="3469"/>
                <a:ext cx="18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39" name="Line 792"/>
              <p:cNvSpPr>
                <a:spLocks noChangeShapeType="1"/>
              </p:cNvSpPr>
              <p:nvPr/>
            </p:nvSpPr>
            <p:spPr bwMode="auto">
              <a:xfrm flipH="1">
                <a:off x="1204" y="3469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40" name="Line 793"/>
              <p:cNvSpPr>
                <a:spLocks noChangeShapeType="1"/>
              </p:cNvSpPr>
              <p:nvPr/>
            </p:nvSpPr>
            <p:spPr bwMode="auto">
              <a:xfrm flipH="1">
                <a:off x="1263" y="3568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41" name="Line 794"/>
              <p:cNvSpPr>
                <a:spLocks noChangeShapeType="1"/>
              </p:cNvSpPr>
              <p:nvPr/>
            </p:nvSpPr>
            <p:spPr bwMode="auto">
              <a:xfrm flipH="1">
                <a:off x="1344" y="3568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42" name="Line 795"/>
              <p:cNvSpPr>
                <a:spLocks noChangeShapeType="1"/>
              </p:cNvSpPr>
              <p:nvPr/>
            </p:nvSpPr>
            <p:spPr bwMode="auto">
              <a:xfrm flipH="1">
                <a:off x="1426" y="3568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43" name="Line 796"/>
              <p:cNvSpPr>
                <a:spLocks noChangeShapeType="1"/>
              </p:cNvSpPr>
              <p:nvPr/>
            </p:nvSpPr>
            <p:spPr bwMode="auto">
              <a:xfrm flipH="1">
                <a:off x="1514" y="3568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44" name="Line 797"/>
              <p:cNvSpPr>
                <a:spLocks noChangeShapeType="1"/>
              </p:cNvSpPr>
              <p:nvPr/>
            </p:nvSpPr>
            <p:spPr bwMode="auto">
              <a:xfrm flipH="1">
                <a:off x="1596" y="356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45" name="Freeform 798"/>
              <p:cNvSpPr>
                <a:spLocks/>
              </p:cNvSpPr>
              <p:nvPr/>
            </p:nvSpPr>
            <p:spPr bwMode="auto">
              <a:xfrm>
                <a:off x="1678" y="3568"/>
                <a:ext cx="23" cy="1"/>
              </a:xfrm>
              <a:custGeom>
                <a:avLst/>
                <a:gdLst>
                  <a:gd name="T0" fmla="*/ 23 w 23"/>
                  <a:gd name="T1" fmla="*/ 0 h 1"/>
                  <a:gd name="T2" fmla="*/ 17 w 23"/>
                  <a:gd name="T3" fmla="*/ 0 h 1"/>
                  <a:gd name="T4" fmla="*/ 0 w 2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1"/>
                  <a:gd name="T11" fmla="*/ 23 w 2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1">
                    <a:moveTo>
                      <a:pt x="23" y="0"/>
                    </a:move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46" name="Line 799"/>
              <p:cNvSpPr>
                <a:spLocks noChangeShapeType="1"/>
              </p:cNvSpPr>
              <p:nvPr/>
            </p:nvSpPr>
            <p:spPr bwMode="auto">
              <a:xfrm flipH="1">
                <a:off x="1766" y="3568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47" name="Line 800"/>
              <p:cNvSpPr>
                <a:spLocks noChangeShapeType="1"/>
              </p:cNvSpPr>
              <p:nvPr/>
            </p:nvSpPr>
            <p:spPr bwMode="auto">
              <a:xfrm flipH="1">
                <a:off x="1263" y="3481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48" name="Line 801"/>
              <p:cNvSpPr>
                <a:spLocks noChangeShapeType="1"/>
              </p:cNvSpPr>
              <p:nvPr/>
            </p:nvSpPr>
            <p:spPr bwMode="auto">
              <a:xfrm flipH="1">
                <a:off x="1344" y="3481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49" name="Line 802"/>
              <p:cNvSpPr>
                <a:spLocks noChangeShapeType="1"/>
              </p:cNvSpPr>
              <p:nvPr/>
            </p:nvSpPr>
            <p:spPr bwMode="auto">
              <a:xfrm flipH="1">
                <a:off x="1426" y="3481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50" name="Line 803"/>
              <p:cNvSpPr>
                <a:spLocks noChangeShapeType="1"/>
              </p:cNvSpPr>
              <p:nvPr/>
            </p:nvSpPr>
            <p:spPr bwMode="auto">
              <a:xfrm flipH="1">
                <a:off x="1514" y="3481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51" name="Line 804"/>
              <p:cNvSpPr>
                <a:spLocks noChangeShapeType="1"/>
              </p:cNvSpPr>
              <p:nvPr/>
            </p:nvSpPr>
            <p:spPr bwMode="auto">
              <a:xfrm flipH="1">
                <a:off x="1596" y="3481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52" name="Line 805"/>
              <p:cNvSpPr>
                <a:spLocks noChangeShapeType="1"/>
              </p:cNvSpPr>
              <p:nvPr/>
            </p:nvSpPr>
            <p:spPr bwMode="auto">
              <a:xfrm flipH="1">
                <a:off x="1678" y="3481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53" name="Line 806"/>
              <p:cNvSpPr>
                <a:spLocks noChangeShapeType="1"/>
              </p:cNvSpPr>
              <p:nvPr/>
            </p:nvSpPr>
            <p:spPr bwMode="auto">
              <a:xfrm flipH="1">
                <a:off x="1766" y="3481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54" name="Line 807"/>
              <p:cNvSpPr>
                <a:spLocks noChangeShapeType="1"/>
              </p:cNvSpPr>
              <p:nvPr/>
            </p:nvSpPr>
            <p:spPr bwMode="auto">
              <a:xfrm>
                <a:off x="1502" y="1618"/>
                <a:ext cx="1" cy="1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55" name="Line 808"/>
              <p:cNvSpPr>
                <a:spLocks noChangeShapeType="1"/>
              </p:cNvSpPr>
              <p:nvPr/>
            </p:nvSpPr>
            <p:spPr bwMode="auto">
              <a:xfrm>
                <a:off x="1502" y="1649"/>
                <a:ext cx="1" cy="2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56" name="Line 809"/>
              <p:cNvSpPr>
                <a:spLocks noChangeShapeType="1"/>
              </p:cNvSpPr>
              <p:nvPr/>
            </p:nvSpPr>
            <p:spPr bwMode="auto">
              <a:xfrm>
                <a:off x="1502" y="1679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7" name="Group 810"/>
            <p:cNvGrpSpPr>
              <a:grpSpLocks/>
            </p:cNvGrpSpPr>
            <p:nvPr/>
          </p:nvGrpSpPr>
          <p:grpSpPr bwMode="auto">
            <a:xfrm>
              <a:off x="1192" y="1611"/>
              <a:ext cx="895" cy="2316"/>
              <a:chOff x="1192" y="1611"/>
              <a:chExt cx="895" cy="2316"/>
            </a:xfrm>
          </p:grpSpPr>
          <p:sp>
            <p:nvSpPr>
              <p:cNvPr id="17457" name="Line 811"/>
              <p:cNvSpPr>
                <a:spLocks noChangeShapeType="1"/>
              </p:cNvSpPr>
              <p:nvPr/>
            </p:nvSpPr>
            <p:spPr bwMode="auto">
              <a:xfrm>
                <a:off x="1502" y="1710"/>
                <a:ext cx="1" cy="3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58" name="Line 812"/>
              <p:cNvSpPr>
                <a:spLocks noChangeShapeType="1"/>
              </p:cNvSpPr>
              <p:nvPr/>
            </p:nvSpPr>
            <p:spPr bwMode="auto">
              <a:xfrm>
                <a:off x="1502" y="1748"/>
                <a:ext cx="1" cy="2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59" name="Line 813"/>
              <p:cNvSpPr>
                <a:spLocks noChangeShapeType="1"/>
              </p:cNvSpPr>
              <p:nvPr/>
            </p:nvSpPr>
            <p:spPr bwMode="auto">
              <a:xfrm>
                <a:off x="1502" y="1779"/>
                <a:ext cx="1" cy="2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60" name="Line 814"/>
              <p:cNvSpPr>
                <a:spLocks noChangeShapeType="1"/>
              </p:cNvSpPr>
              <p:nvPr/>
            </p:nvSpPr>
            <p:spPr bwMode="auto">
              <a:xfrm>
                <a:off x="1502" y="1810"/>
                <a:ext cx="1" cy="3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61" name="Line 815"/>
              <p:cNvSpPr>
                <a:spLocks noChangeShapeType="1"/>
              </p:cNvSpPr>
              <p:nvPr/>
            </p:nvSpPr>
            <p:spPr bwMode="auto">
              <a:xfrm>
                <a:off x="1502" y="1847"/>
                <a:ext cx="1" cy="1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62" name="Line 816"/>
              <p:cNvSpPr>
                <a:spLocks noChangeShapeType="1"/>
              </p:cNvSpPr>
              <p:nvPr/>
            </p:nvSpPr>
            <p:spPr bwMode="auto">
              <a:xfrm>
                <a:off x="1502" y="2169"/>
                <a:ext cx="1" cy="3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63" name="Line 817"/>
              <p:cNvSpPr>
                <a:spLocks noChangeShapeType="1"/>
              </p:cNvSpPr>
              <p:nvPr/>
            </p:nvSpPr>
            <p:spPr bwMode="auto">
              <a:xfrm>
                <a:off x="1502" y="2206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64" name="Line 818"/>
              <p:cNvSpPr>
                <a:spLocks noChangeShapeType="1"/>
              </p:cNvSpPr>
              <p:nvPr/>
            </p:nvSpPr>
            <p:spPr bwMode="auto">
              <a:xfrm>
                <a:off x="1502" y="2237"/>
                <a:ext cx="1" cy="3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65" name="Line 819"/>
              <p:cNvSpPr>
                <a:spLocks noChangeShapeType="1"/>
              </p:cNvSpPr>
              <p:nvPr/>
            </p:nvSpPr>
            <p:spPr bwMode="auto">
              <a:xfrm>
                <a:off x="1502" y="2274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66" name="Line 820"/>
              <p:cNvSpPr>
                <a:spLocks noChangeShapeType="1"/>
              </p:cNvSpPr>
              <p:nvPr/>
            </p:nvSpPr>
            <p:spPr bwMode="auto">
              <a:xfrm>
                <a:off x="1502" y="2305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67" name="Line 821"/>
              <p:cNvSpPr>
                <a:spLocks noChangeShapeType="1"/>
              </p:cNvSpPr>
              <p:nvPr/>
            </p:nvSpPr>
            <p:spPr bwMode="auto">
              <a:xfrm>
                <a:off x="1502" y="2336"/>
                <a:ext cx="1" cy="3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68" name="Line 822"/>
              <p:cNvSpPr>
                <a:spLocks noChangeShapeType="1"/>
              </p:cNvSpPr>
              <p:nvPr/>
            </p:nvSpPr>
            <p:spPr bwMode="auto">
              <a:xfrm>
                <a:off x="1502" y="2373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69" name="Line 823"/>
              <p:cNvSpPr>
                <a:spLocks noChangeShapeType="1"/>
              </p:cNvSpPr>
              <p:nvPr/>
            </p:nvSpPr>
            <p:spPr bwMode="auto">
              <a:xfrm>
                <a:off x="1502" y="2404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70" name="Line 824"/>
              <p:cNvSpPr>
                <a:spLocks noChangeShapeType="1"/>
              </p:cNvSpPr>
              <p:nvPr/>
            </p:nvSpPr>
            <p:spPr bwMode="auto">
              <a:xfrm>
                <a:off x="1502" y="2435"/>
                <a:ext cx="1" cy="3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71" name="Line 825"/>
              <p:cNvSpPr>
                <a:spLocks noChangeShapeType="1"/>
              </p:cNvSpPr>
              <p:nvPr/>
            </p:nvSpPr>
            <p:spPr bwMode="auto">
              <a:xfrm>
                <a:off x="1502" y="2472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72" name="Line 826"/>
              <p:cNvSpPr>
                <a:spLocks noChangeShapeType="1"/>
              </p:cNvSpPr>
              <p:nvPr/>
            </p:nvSpPr>
            <p:spPr bwMode="auto">
              <a:xfrm>
                <a:off x="1502" y="2720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73" name="Line 827"/>
              <p:cNvSpPr>
                <a:spLocks noChangeShapeType="1"/>
              </p:cNvSpPr>
              <p:nvPr/>
            </p:nvSpPr>
            <p:spPr bwMode="auto">
              <a:xfrm>
                <a:off x="1502" y="2751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74" name="Line 828"/>
              <p:cNvSpPr>
                <a:spLocks noChangeShapeType="1"/>
              </p:cNvSpPr>
              <p:nvPr/>
            </p:nvSpPr>
            <p:spPr bwMode="auto">
              <a:xfrm>
                <a:off x="1502" y="2782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75" name="Line 829"/>
              <p:cNvSpPr>
                <a:spLocks noChangeShapeType="1"/>
              </p:cNvSpPr>
              <p:nvPr/>
            </p:nvSpPr>
            <p:spPr bwMode="auto">
              <a:xfrm>
                <a:off x="1502" y="2819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76" name="Line 830"/>
              <p:cNvSpPr>
                <a:spLocks noChangeShapeType="1"/>
              </p:cNvSpPr>
              <p:nvPr/>
            </p:nvSpPr>
            <p:spPr bwMode="auto">
              <a:xfrm>
                <a:off x="1502" y="2850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77" name="Line 831"/>
              <p:cNvSpPr>
                <a:spLocks noChangeShapeType="1"/>
              </p:cNvSpPr>
              <p:nvPr/>
            </p:nvSpPr>
            <p:spPr bwMode="auto">
              <a:xfrm>
                <a:off x="1502" y="2881"/>
                <a:ext cx="1" cy="3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78" name="Line 832"/>
              <p:cNvSpPr>
                <a:spLocks noChangeShapeType="1"/>
              </p:cNvSpPr>
              <p:nvPr/>
            </p:nvSpPr>
            <p:spPr bwMode="auto">
              <a:xfrm>
                <a:off x="1502" y="2918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79" name="Line 833"/>
              <p:cNvSpPr>
                <a:spLocks noChangeShapeType="1"/>
              </p:cNvSpPr>
              <p:nvPr/>
            </p:nvSpPr>
            <p:spPr bwMode="auto">
              <a:xfrm>
                <a:off x="1502" y="2949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80" name="Line 834"/>
              <p:cNvSpPr>
                <a:spLocks noChangeShapeType="1"/>
              </p:cNvSpPr>
              <p:nvPr/>
            </p:nvSpPr>
            <p:spPr bwMode="auto">
              <a:xfrm>
                <a:off x="1502" y="2980"/>
                <a:ext cx="1" cy="3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81" name="Line 835"/>
              <p:cNvSpPr>
                <a:spLocks noChangeShapeType="1"/>
              </p:cNvSpPr>
              <p:nvPr/>
            </p:nvSpPr>
            <p:spPr bwMode="auto">
              <a:xfrm>
                <a:off x="1502" y="3017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82" name="Line 836"/>
              <p:cNvSpPr>
                <a:spLocks noChangeShapeType="1"/>
              </p:cNvSpPr>
              <p:nvPr/>
            </p:nvSpPr>
            <p:spPr bwMode="auto">
              <a:xfrm>
                <a:off x="1502" y="3048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83" name="Line 837"/>
              <p:cNvSpPr>
                <a:spLocks noChangeShapeType="1"/>
              </p:cNvSpPr>
              <p:nvPr/>
            </p:nvSpPr>
            <p:spPr bwMode="auto">
              <a:xfrm>
                <a:off x="1502" y="3184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84" name="Line 838"/>
              <p:cNvSpPr>
                <a:spLocks noChangeShapeType="1"/>
              </p:cNvSpPr>
              <p:nvPr/>
            </p:nvSpPr>
            <p:spPr bwMode="auto">
              <a:xfrm>
                <a:off x="1502" y="3215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85" name="Line 839"/>
              <p:cNvSpPr>
                <a:spLocks noChangeShapeType="1"/>
              </p:cNvSpPr>
              <p:nvPr/>
            </p:nvSpPr>
            <p:spPr bwMode="auto">
              <a:xfrm>
                <a:off x="1502" y="3246"/>
                <a:ext cx="1" cy="3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86" name="Line 840"/>
              <p:cNvSpPr>
                <a:spLocks noChangeShapeType="1"/>
              </p:cNvSpPr>
              <p:nvPr/>
            </p:nvSpPr>
            <p:spPr bwMode="auto">
              <a:xfrm>
                <a:off x="1502" y="3283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87" name="Line 841"/>
              <p:cNvSpPr>
                <a:spLocks noChangeShapeType="1"/>
              </p:cNvSpPr>
              <p:nvPr/>
            </p:nvSpPr>
            <p:spPr bwMode="auto">
              <a:xfrm>
                <a:off x="1502" y="3314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88" name="Line 842"/>
              <p:cNvSpPr>
                <a:spLocks noChangeShapeType="1"/>
              </p:cNvSpPr>
              <p:nvPr/>
            </p:nvSpPr>
            <p:spPr bwMode="auto">
              <a:xfrm>
                <a:off x="1502" y="3345"/>
                <a:ext cx="1" cy="3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89" name="Line 843"/>
              <p:cNvSpPr>
                <a:spLocks noChangeShapeType="1"/>
              </p:cNvSpPr>
              <p:nvPr/>
            </p:nvSpPr>
            <p:spPr bwMode="auto">
              <a:xfrm>
                <a:off x="1502" y="3382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90" name="Line 844"/>
              <p:cNvSpPr>
                <a:spLocks noChangeShapeType="1"/>
              </p:cNvSpPr>
              <p:nvPr/>
            </p:nvSpPr>
            <p:spPr bwMode="auto">
              <a:xfrm>
                <a:off x="1502" y="3413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91" name="Line 845"/>
              <p:cNvSpPr>
                <a:spLocks noChangeShapeType="1"/>
              </p:cNvSpPr>
              <p:nvPr/>
            </p:nvSpPr>
            <p:spPr bwMode="auto">
              <a:xfrm>
                <a:off x="1502" y="3451"/>
                <a:ext cx="1" cy="2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92" name="Line 846"/>
              <p:cNvSpPr>
                <a:spLocks noChangeShapeType="1"/>
              </p:cNvSpPr>
              <p:nvPr/>
            </p:nvSpPr>
            <p:spPr bwMode="auto">
              <a:xfrm>
                <a:off x="1502" y="3481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93" name="Line 847"/>
              <p:cNvSpPr>
                <a:spLocks noChangeShapeType="1"/>
              </p:cNvSpPr>
              <p:nvPr/>
            </p:nvSpPr>
            <p:spPr bwMode="auto">
              <a:xfrm>
                <a:off x="1502" y="3636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94" name="Line 848"/>
              <p:cNvSpPr>
                <a:spLocks noChangeShapeType="1"/>
              </p:cNvSpPr>
              <p:nvPr/>
            </p:nvSpPr>
            <p:spPr bwMode="auto">
              <a:xfrm>
                <a:off x="1502" y="3667"/>
                <a:ext cx="1" cy="3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95" name="Line 849"/>
              <p:cNvSpPr>
                <a:spLocks noChangeShapeType="1"/>
              </p:cNvSpPr>
              <p:nvPr/>
            </p:nvSpPr>
            <p:spPr bwMode="auto">
              <a:xfrm>
                <a:off x="1502" y="3704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96" name="Line 850"/>
              <p:cNvSpPr>
                <a:spLocks noChangeShapeType="1"/>
              </p:cNvSpPr>
              <p:nvPr/>
            </p:nvSpPr>
            <p:spPr bwMode="auto">
              <a:xfrm>
                <a:off x="1502" y="3735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97" name="Line 851"/>
              <p:cNvSpPr>
                <a:spLocks noChangeShapeType="1"/>
              </p:cNvSpPr>
              <p:nvPr/>
            </p:nvSpPr>
            <p:spPr bwMode="auto">
              <a:xfrm>
                <a:off x="1502" y="3773"/>
                <a:ext cx="1" cy="2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98" name="Line 852"/>
              <p:cNvSpPr>
                <a:spLocks noChangeShapeType="1"/>
              </p:cNvSpPr>
              <p:nvPr/>
            </p:nvSpPr>
            <p:spPr bwMode="auto">
              <a:xfrm>
                <a:off x="1502" y="3803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99" name="Line 853"/>
              <p:cNvSpPr>
                <a:spLocks noChangeShapeType="1"/>
              </p:cNvSpPr>
              <p:nvPr/>
            </p:nvSpPr>
            <p:spPr bwMode="auto">
              <a:xfrm>
                <a:off x="1502" y="3834"/>
                <a:ext cx="1" cy="3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00" name="Line 854"/>
              <p:cNvSpPr>
                <a:spLocks noChangeShapeType="1"/>
              </p:cNvSpPr>
              <p:nvPr/>
            </p:nvSpPr>
            <p:spPr bwMode="auto">
              <a:xfrm>
                <a:off x="1502" y="387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01" name="Line 855"/>
              <p:cNvSpPr>
                <a:spLocks noChangeShapeType="1"/>
              </p:cNvSpPr>
              <p:nvPr/>
            </p:nvSpPr>
            <p:spPr bwMode="auto">
              <a:xfrm>
                <a:off x="1502" y="3903"/>
                <a:ext cx="1" cy="2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02" name="Line 856"/>
              <p:cNvSpPr>
                <a:spLocks noChangeShapeType="1"/>
              </p:cNvSpPr>
              <p:nvPr/>
            </p:nvSpPr>
            <p:spPr bwMode="auto">
              <a:xfrm flipV="1">
                <a:off x="1625" y="1933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03" name="Line 857"/>
              <p:cNvSpPr>
                <a:spLocks noChangeShapeType="1"/>
              </p:cNvSpPr>
              <p:nvPr/>
            </p:nvSpPr>
            <p:spPr bwMode="auto">
              <a:xfrm>
                <a:off x="1578" y="190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04" name="Line 858"/>
              <p:cNvSpPr>
                <a:spLocks noChangeShapeType="1"/>
              </p:cNvSpPr>
              <p:nvPr/>
            </p:nvSpPr>
            <p:spPr bwMode="auto">
              <a:xfrm flipV="1">
                <a:off x="1625" y="1933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05" name="Line 859"/>
              <p:cNvSpPr>
                <a:spLocks noChangeShapeType="1"/>
              </p:cNvSpPr>
              <p:nvPr/>
            </p:nvSpPr>
            <p:spPr bwMode="auto">
              <a:xfrm>
                <a:off x="1649" y="199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06" name="Line 860"/>
              <p:cNvSpPr>
                <a:spLocks noChangeShapeType="1"/>
              </p:cNvSpPr>
              <p:nvPr/>
            </p:nvSpPr>
            <p:spPr bwMode="auto">
              <a:xfrm>
                <a:off x="1690" y="2088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07" name="Line 861"/>
              <p:cNvSpPr>
                <a:spLocks noChangeShapeType="1"/>
              </p:cNvSpPr>
              <p:nvPr/>
            </p:nvSpPr>
            <p:spPr bwMode="auto">
              <a:xfrm flipH="1">
                <a:off x="1578" y="190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08" name="Line 862"/>
              <p:cNvSpPr>
                <a:spLocks noChangeShapeType="1"/>
              </p:cNvSpPr>
              <p:nvPr/>
            </p:nvSpPr>
            <p:spPr bwMode="auto">
              <a:xfrm flipH="1">
                <a:off x="1690" y="2088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09" name="Line 863"/>
              <p:cNvSpPr>
                <a:spLocks noChangeShapeType="1"/>
              </p:cNvSpPr>
              <p:nvPr/>
            </p:nvSpPr>
            <p:spPr bwMode="auto">
              <a:xfrm flipH="1">
                <a:off x="1649" y="199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10" name="Line 864"/>
              <p:cNvSpPr>
                <a:spLocks noChangeShapeType="1"/>
              </p:cNvSpPr>
              <p:nvPr/>
            </p:nvSpPr>
            <p:spPr bwMode="auto">
              <a:xfrm flipV="1">
                <a:off x="1608" y="1946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11" name="Line 865"/>
              <p:cNvSpPr>
                <a:spLocks noChangeShapeType="1"/>
              </p:cNvSpPr>
              <p:nvPr/>
            </p:nvSpPr>
            <p:spPr bwMode="auto">
              <a:xfrm flipV="1">
                <a:off x="1690" y="203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12" name="Line 866"/>
              <p:cNvSpPr>
                <a:spLocks noChangeShapeType="1"/>
              </p:cNvSpPr>
              <p:nvPr/>
            </p:nvSpPr>
            <p:spPr bwMode="auto">
              <a:xfrm flipV="1">
                <a:off x="1707" y="208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13" name="Line 867"/>
              <p:cNvSpPr>
                <a:spLocks noChangeShapeType="1"/>
              </p:cNvSpPr>
              <p:nvPr/>
            </p:nvSpPr>
            <p:spPr bwMode="auto">
              <a:xfrm flipV="1">
                <a:off x="1614" y="194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14" name="Line 868"/>
              <p:cNvSpPr>
                <a:spLocks noChangeShapeType="1"/>
              </p:cNvSpPr>
              <p:nvPr/>
            </p:nvSpPr>
            <p:spPr bwMode="auto">
              <a:xfrm flipH="1" flipV="1">
                <a:off x="1707" y="2082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15" name="Line 869"/>
              <p:cNvSpPr>
                <a:spLocks noChangeShapeType="1"/>
              </p:cNvSpPr>
              <p:nvPr/>
            </p:nvSpPr>
            <p:spPr bwMode="auto">
              <a:xfrm flipH="1" flipV="1">
                <a:off x="1690" y="2032"/>
                <a:ext cx="5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16" name="Line 870"/>
              <p:cNvSpPr>
                <a:spLocks noChangeShapeType="1"/>
              </p:cNvSpPr>
              <p:nvPr/>
            </p:nvSpPr>
            <p:spPr bwMode="auto">
              <a:xfrm>
                <a:off x="1608" y="195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17" name="Line 871"/>
              <p:cNvSpPr>
                <a:spLocks noChangeShapeType="1"/>
              </p:cNvSpPr>
              <p:nvPr/>
            </p:nvSpPr>
            <p:spPr bwMode="auto">
              <a:xfrm>
                <a:off x="1690" y="2039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18" name="Line 872"/>
              <p:cNvSpPr>
                <a:spLocks noChangeShapeType="1"/>
              </p:cNvSpPr>
              <p:nvPr/>
            </p:nvSpPr>
            <p:spPr bwMode="auto">
              <a:xfrm>
                <a:off x="1707" y="208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19" name="Line 873"/>
              <p:cNvSpPr>
                <a:spLocks noChangeShapeType="1"/>
              </p:cNvSpPr>
              <p:nvPr/>
            </p:nvSpPr>
            <p:spPr bwMode="auto">
              <a:xfrm flipV="1">
                <a:off x="1590" y="1921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20" name="Line 874"/>
              <p:cNvSpPr>
                <a:spLocks noChangeShapeType="1"/>
              </p:cNvSpPr>
              <p:nvPr/>
            </p:nvSpPr>
            <p:spPr bwMode="auto">
              <a:xfrm>
                <a:off x="1619" y="193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21" name="Line 875"/>
              <p:cNvSpPr>
                <a:spLocks noChangeShapeType="1"/>
              </p:cNvSpPr>
              <p:nvPr/>
            </p:nvSpPr>
            <p:spPr bwMode="auto">
              <a:xfrm flipV="1">
                <a:off x="1672" y="2020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22" name="Line 876"/>
              <p:cNvSpPr>
                <a:spLocks noChangeShapeType="1"/>
              </p:cNvSpPr>
              <p:nvPr/>
            </p:nvSpPr>
            <p:spPr bwMode="auto">
              <a:xfrm flipV="1">
                <a:off x="1701" y="2063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23" name="Line 877"/>
              <p:cNvSpPr>
                <a:spLocks noChangeShapeType="1"/>
              </p:cNvSpPr>
              <p:nvPr/>
            </p:nvSpPr>
            <p:spPr bwMode="auto">
              <a:xfrm>
                <a:off x="1695" y="210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24" name="Line 878"/>
              <p:cNvSpPr>
                <a:spLocks noChangeShapeType="1"/>
              </p:cNvSpPr>
              <p:nvPr/>
            </p:nvSpPr>
            <p:spPr bwMode="auto">
              <a:xfrm>
                <a:off x="1590" y="192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25" name="Line 879"/>
              <p:cNvSpPr>
                <a:spLocks noChangeShapeType="1"/>
              </p:cNvSpPr>
              <p:nvPr/>
            </p:nvSpPr>
            <p:spPr bwMode="auto">
              <a:xfrm>
                <a:off x="1619" y="193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26" name="Line 880"/>
              <p:cNvSpPr>
                <a:spLocks noChangeShapeType="1"/>
              </p:cNvSpPr>
              <p:nvPr/>
            </p:nvSpPr>
            <p:spPr bwMode="auto">
              <a:xfrm>
                <a:off x="1649" y="1977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27" name="Line 881"/>
              <p:cNvSpPr>
                <a:spLocks noChangeShapeType="1"/>
              </p:cNvSpPr>
              <p:nvPr/>
            </p:nvSpPr>
            <p:spPr bwMode="auto">
              <a:xfrm>
                <a:off x="1672" y="202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28" name="Line 882"/>
              <p:cNvSpPr>
                <a:spLocks noChangeShapeType="1"/>
              </p:cNvSpPr>
              <p:nvPr/>
            </p:nvSpPr>
            <p:spPr bwMode="auto">
              <a:xfrm>
                <a:off x="1695" y="210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29" name="Line 883"/>
              <p:cNvSpPr>
                <a:spLocks noChangeShapeType="1"/>
              </p:cNvSpPr>
              <p:nvPr/>
            </p:nvSpPr>
            <p:spPr bwMode="auto">
              <a:xfrm flipV="1">
                <a:off x="1596" y="192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30" name="Line 884"/>
              <p:cNvSpPr>
                <a:spLocks noChangeShapeType="1"/>
              </p:cNvSpPr>
              <p:nvPr/>
            </p:nvSpPr>
            <p:spPr bwMode="auto">
              <a:xfrm flipV="1">
                <a:off x="1649" y="1977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31" name="Line 885"/>
              <p:cNvSpPr>
                <a:spLocks noChangeShapeType="1"/>
              </p:cNvSpPr>
              <p:nvPr/>
            </p:nvSpPr>
            <p:spPr bwMode="auto">
              <a:xfrm flipV="1">
                <a:off x="1678" y="2020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32" name="Line 886"/>
              <p:cNvSpPr>
                <a:spLocks noChangeShapeType="1"/>
              </p:cNvSpPr>
              <p:nvPr/>
            </p:nvSpPr>
            <p:spPr bwMode="auto">
              <a:xfrm flipV="1">
                <a:off x="1701" y="2063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33" name="Freeform 887"/>
              <p:cNvSpPr>
                <a:spLocks/>
              </p:cNvSpPr>
              <p:nvPr/>
            </p:nvSpPr>
            <p:spPr bwMode="auto">
              <a:xfrm>
                <a:off x="1192" y="1871"/>
                <a:ext cx="626" cy="199"/>
              </a:xfrm>
              <a:custGeom>
                <a:avLst/>
                <a:gdLst>
                  <a:gd name="T0" fmla="*/ 626 w 626"/>
                  <a:gd name="T1" fmla="*/ 199 h 199"/>
                  <a:gd name="T2" fmla="*/ 597 w 626"/>
                  <a:gd name="T3" fmla="*/ 155 h 199"/>
                  <a:gd name="T4" fmla="*/ 568 w 626"/>
                  <a:gd name="T5" fmla="*/ 112 h 199"/>
                  <a:gd name="T6" fmla="*/ 527 w 626"/>
                  <a:gd name="T7" fmla="*/ 75 h 199"/>
                  <a:gd name="T8" fmla="*/ 486 w 626"/>
                  <a:gd name="T9" fmla="*/ 44 h 199"/>
                  <a:gd name="T10" fmla="*/ 439 w 626"/>
                  <a:gd name="T11" fmla="*/ 19 h 199"/>
                  <a:gd name="T12" fmla="*/ 386 w 626"/>
                  <a:gd name="T13" fmla="*/ 7 h 199"/>
                  <a:gd name="T14" fmla="*/ 340 w 626"/>
                  <a:gd name="T15" fmla="*/ 0 h 199"/>
                  <a:gd name="T16" fmla="*/ 287 w 626"/>
                  <a:gd name="T17" fmla="*/ 0 h 199"/>
                  <a:gd name="T18" fmla="*/ 234 w 626"/>
                  <a:gd name="T19" fmla="*/ 7 h 199"/>
                  <a:gd name="T20" fmla="*/ 188 w 626"/>
                  <a:gd name="T21" fmla="*/ 19 h 199"/>
                  <a:gd name="T22" fmla="*/ 141 w 626"/>
                  <a:gd name="T23" fmla="*/ 44 h 199"/>
                  <a:gd name="T24" fmla="*/ 94 w 626"/>
                  <a:gd name="T25" fmla="*/ 75 h 199"/>
                  <a:gd name="T26" fmla="*/ 59 w 626"/>
                  <a:gd name="T27" fmla="*/ 112 h 199"/>
                  <a:gd name="T28" fmla="*/ 24 w 626"/>
                  <a:gd name="T29" fmla="*/ 155 h 199"/>
                  <a:gd name="T30" fmla="*/ 0 w 626"/>
                  <a:gd name="T31" fmla="*/ 199 h 19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26"/>
                  <a:gd name="T49" fmla="*/ 0 h 199"/>
                  <a:gd name="T50" fmla="*/ 626 w 626"/>
                  <a:gd name="T51" fmla="*/ 199 h 19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26" h="199">
                    <a:moveTo>
                      <a:pt x="626" y="199"/>
                    </a:moveTo>
                    <a:lnTo>
                      <a:pt x="597" y="155"/>
                    </a:lnTo>
                    <a:lnTo>
                      <a:pt x="568" y="112"/>
                    </a:lnTo>
                    <a:lnTo>
                      <a:pt x="527" y="75"/>
                    </a:lnTo>
                    <a:lnTo>
                      <a:pt x="486" y="44"/>
                    </a:lnTo>
                    <a:lnTo>
                      <a:pt x="439" y="19"/>
                    </a:lnTo>
                    <a:lnTo>
                      <a:pt x="386" y="7"/>
                    </a:lnTo>
                    <a:lnTo>
                      <a:pt x="340" y="0"/>
                    </a:lnTo>
                    <a:lnTo>
                      <a:pt x="287" y="0"/>
                    </a:lnTo>
                    <a:lnTo>
                      <a:pt x="234" y="7"/>
                    </a:lnTo>
                    <a:lnTo>
                      <a:pt x="188" y="19"/>
                    </a:lnTo>
                    <a:lnTo>
                      <a:pt x="141" y="44"/>
                    </a:lnTo>
                    <a:lnTo>
                      <a:pt x="94" y="75"/>
                    </a:lnTo>
                    <a:lnTo>
                      <a:pt x="59" y="112"/>
                    </a:lnTo>
                    <a:lnTo>
                      <a:pt x="24" y="155"/>
                    </a:lnTo>
                    <a:lnTo>
                      <a:pt x="0" y="19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34" name="Line 888"/>
              <p:cNvSpPr>
                <a:spLocks noChangeShapeType="1"/>
              </p:cNvSpPr>
              <p:nvPr/>
            </p:nvSpPr>
            <p:spPr bwMode="auto">
              <a:xfrm flipH="1" flipV="1">
                <a:off x="1684" y="2119"/>
                <a:ext cx="17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pic>
            <p:nvPicPr>
              <p:cNvPr id="17535" name="Picture 889"/>
              <p:cNvPicPr>
                <a:picLocks noChangeAspect="1" noChangeArrowheads="1"/>
              </p:cNvPicPr>
              <p:nvPr/>
            </p:nvPicPr>
            <p:blipFill>
              <a:blip r:embed="rId28"/>
              <a:srcRect/>
              <a:stretch>
                <a:fillRect/>
              </a:stretch>
            </p:blipFill>
            <p:spPr bwMode="auto">
              <a:xfrm>
                <a:off x="1555" y="1915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36" name="Picture 890"/>
              <p:cNvPicPr>
                <a:picLocks noChangeAspect="1" noChangeArrowheads="1"/>
              </p:cNvPicPr>
              <p:nvPr/>
            </p:nvPicPr>
            <p:blipFill>
              <a:blip r:embed="rId29"/>
              <a:srcRect/>
              <a:stretch>
                <a:fillRect/>
              </a:stretch>
            </p:blipFill>
            <p:spPr bwMode="auto">
              <a:xfrm>
                <a:off x="1543" y="1909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37" name="Picture 891"/>
              <p:cNvPicPr>
                <a:picLocks noChangeAspect="1" noChangeArrowheads="1"/>
              </p:cNvPicPr>
              <p:nvPr/>
            </p:nvPicPr>
            <p:blipFill>
              <a:blip r:embed="rId30"/>
              <a:srcRect/>
              <a:stretch>
                <a:fillRect/>
              </a:stretch>
            </p:blipFill>
            <p:spPr bwMode="auto">
              <a:xfrm>
                <a:off x="1631" y="1983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38" name="Picture 892"/>
              <p:cNvPicPr>
                <a:picLocks noChangeAspect="1" noChangeArrowheads="1"/>
              </p:cNvPicPr>
              <p:nvPr/>
            </p:nvPicPr>
            <p:blipFill>
              <a:blip r:embed="rId30"/>
              <a:srcRect/>
              <a:stretch>
                <a:fillRect/>
              </a:stretch>
            </p:blipFill>
            <p:spPr bwMode="auto">
              <a:xfrm>
                <a:off x="1625" y="1977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39" name="Picture 893"/>
              <p:cNvPicPr>
                <a:picLocks noChangeAspect="1" noChangeArrowheads="1"/>
              </p:cNvPicPr>
              <p:nvPr/>
            </p:nvPicPr>
            <p:blipFill>
              <a:blip r:embed="rId31"/>
              <a:srcRect/>
              <a:stretch>
                <a:fillRect/>
              </a:stretch>
            </p:blipFill>
            <p:spPr bwMode="auto">
              <a:xfrm>
                <a:off x="1637" y="1995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40" name="Picture 894"/>
              <p:cNvPicPr>
                <a:picLocks noChangeAspect="1" noChangeArrowheads="1"/>
              </p:cNvPicPr>
              <p:nvPr/>
            </p:nvPicPr>
            <p:blipFill>
              <a:blip r:embed="rId32"/>
              <a:srcRect/>
              <a:stretch>
                <a:fillRect/>
              </a:stretch>
            </p:blipFill>
            <p:spPr bwMode="auto">
              <a:xfrm>
                <a:off x="1660" y="2039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41" name="Picture 895"/>
              <p:cNvPicPr>
                <a:picLocks noChangeAspect="1" noChangeArrowheads="1"/>
              </p:cNvPicPr>
              <p:nvPr/>
            </p:nvPicPr>
            <p:blipFill>
              <a:blip r:embed="rId32"/>
              <a:srcRect/>
              <a:stretch>
                <a:fillRect/>
              </a:stretch>
            </p:blipFill>
            <p:spPr bwMode="auto">
              <a:xfrm>
                <a:off x="1660" y="2032"/>
                <a:ext cx="6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42" name="Picture 896"/>
              <p:cNvPicPr>
                <a:picLocks noChangeAspect="1" noChangeArrowheads="1"/>
              </p:cNvPicPr>
              <p:nvPr/>
            </p:nvPicPr>
            <p:blipFill>
              <a:blip r:embed="rId33"/>
              <a:srcRect/>
              <a:stretch>
                <a:fillRect/>
              </a:stretch>
            </p:blipFill>
            <p:spPr bwMode="auto">
              <a:xfrm>
                <a:off x="1672" y="2063"/>
                <a:ext cx="6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43" name="Picture 897"/>
              <p:cNvPicPr>
                <a:picLocks noChangeAspect="1" noChangeArrowheads="1"/>
              </p:cNvPicPr>
              <p:nvPr/>
            </p:nvPicPr>
            <p:blipFill>
              <a:blip r:embed="rId33"/>
              <a:srcRect/>
              <a:stretch>
                <a:fillRect/>
              </a:stretch>
            </p:blipFill>
            <p:spPr bwMode="auto">
              <a:xfrm>
                <a:off x="1666" y="2051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544" name="Freeform 898"/>
              <p:cNvSpPr>
                <a:spLocks/>
              </p:cNvSpPr>
              <p:nvPr/>
            </p:nvSpPr>
            <p:spPr bwMode="auto">
              <a:xfrm>
                <a:off x="1655" y="2020"/>
                <a:ext cx="29" cy="99"/>
              </a:xfrm>
              <a:custGeom>
                <a:avLst/>
                <a:gdLst>
                  <a:gd name="T0" fmla="*/ 29 w 29"/>
                  <a:gd name="T1" fmla="*/ 99 h 99"/>
                  <a:gd name="T2" fmla="*/ 17 w 29"/>
                  <a:gd name="T3" fmla="*/ 50 h 99"/>
                  <a:gd name="T4" fmla="*/ 0 w 29"/>
                  <a:gd name="T5" fmla="*/ 0 h 99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99"/>
                  <a:gd name="T11" fmla="*/ 29 w 29"/>
                  <a:gd name="T12" fmla="*/ 99 h 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99">
                    <a:moveTo>
                      <a:pt x="29" y="99"/>
                    </a:moveTo>
                    <a:lnTo>
                      <a:pt x="17" y="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pic>
            <p:nvPicPr>
              <p:cNvPr id="17545" name="Picture 899"/>
              <p:cNvPicPr>
                <a:picLocks noChangeAspect="1" noChangeArrowheads="1"/>
              </p:cNvPicPr>
              <p:nvPr/>
            </p:nvPicPr>
            <p:blipFill>
              <a:blip r:embed="rId34"/>
              <a:srcRect/>
              <a:stretch>
                <a:fillRect/>
              </a:stretch>
            </p:blipFill>
            <p:spPr bwMode="auto">
              <a:xfrm>
                <a:off x="1631" y="1989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46" name="Picture 900"/>
              <p:cNvPicPr>
                <a:picLocks noChangeAspect="1" noChangeArrowheads="1"/>
              </p:cNvPicPr>
              <p:nvPr/>
            </p:nvPicPr>
            <p:blipFill>
              <a:blip r:embed="rId34"/>
              <a:srcRect/>
              <a:stretch>
                <a:fillRect/>
              </a:stretch>
            </p:blipFill>
            <p:spPr bwMode="auto">
              <a:xfrm>
                <a:off x="1625" y="1983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47" name="Picture 901"/>
              <p:cNvPicPr>
                <a:picLocks noChangeAspect="1" noChangeArrowheads="1"/>
              </p:cNvPicPr>
              <p:nvPr/>
            </p:nvPicPr>
            <p:blipFill>
              <a:blip r:embed="rId34"/>
              <a:srcRect/>
              <a:stretch>
                <a:fillRect/>
              </a:stretch>
            </p:blipFill>
            <p:spPr bwMode="auto">
              <a:xfrm>
                <a:off x="1619" y="1977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48" name="Picture 902"/>
              <p:cNvPicPr>
                <a:picLocks noChangeAspect="1" noChangeArrowheads="1"/>
              </p:cNvPicPr>
              <p:nvPr/>
            </p:nvPicPr>
            <p:blipFill>
              <a:blip r:embed="rId35"/>
              <a:srcRect/>
              <a:stretch>
                <a:fillRect/>
              </a:stretch>
            </p:blipFill>
            <p:spPr bwMode="auto">
              <a:xfrm>
                <a:off x="1643" y="2008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49" name="Picture 903"/>
              <p:cNvPicPr>
                <a:picLocks noChangeAspect="1" noChangeArrowheads="1"/>
              </p:cNvPicPr>
              <p:nvPr/>
            </p:nvPicPr>
            <p:blipFill>
              <a:blip r:embed="rId35"/>
              <a:srcRect/>
              <a:stretch>
                <a:fillRect/>
              </a:stretch>
            </p:blipFill>
            <p:spPr bwMode="auto">
              <a:xfrm>
                <a:off x="1637" y="2001"/>
                <a:ext cx="6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50" name="Picture 904"/>
              <p:cNvPicPr>
                <a:picLocks noChangeAspect="1" noChangeArrowheads="1"/>
              </p:cNvPicPr>
              <p:nvPr/>
            </p:nvPicPr>
            <p:blipFill>
              <a:blip r:embed="rId35"/>
              <a:srcRect/>
              <a:stretch>
                <a:fillRect/>
              </a:stretch>
            </p:blipFill>
            <p:spPr bwMode="auto">
              <a:xfrm>
                <a:off x="1637" y="1995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551" name="Freeform 905"/>
              <p:cNvSpPr>
                <a:spLocks/>
              </p:cNvSpPr>
              <p:nvPr/>
            </p:nvSpPr>
            <p:spPr bwMode="auto">
              <a:xfrm>
                <a:off x="1637" y="1989"/>
                <a:ext cx="47" cy="130"/>
              </a:xfrm>
              <a:custGeom>
                <a:avLst/>
                <a:gdLst>
                  <a:gd name="T0" fmla="*/ 47 w 47"/>
                  <a:gd name="T1" fmla="*/ 130 h 130"/>
                  <a:gd name="T2" fmla="*/ 41 w 47"/>
                  <a:gd name="T3" fmla="*/ 81 h 130"/>
                  <a:gd name="T4" fmla="*/ 23 w 47"/>
                  <a:gd name="T5" fmla="*/ 37 h 130"/>
                  <a:gd name="T6" fmla="*/ 0 w 47"/>
                  <a:gd name="T7" fmla="*/ 0 h 1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130"/>
                  <a:gd name="T14" fmla="*/ 47 w 47"/>
                  <a:gd name="T15" fmla="*/ 130 h 1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130">
                    <a:moveTo>
                      <a:pt x="47" y="130"/>
                    </a:moveTo>
                    <a:lnTo>
                      <a:pt x="41" y="81"/>
                    </a:lnTo>
                    <a:lnTo>
                      <a:pt x="23" y="3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52" name="Freeform 906"/>
              <p:cNvSpPr>
                <a:spLocks/>
              </p:cNvSpPr>
              <p:nvPr/>
            </p:nvSpPr>
            <p:spPr bwMode="auto">
              <a:xfrm>
                <a:off x="1631" y="1989"/>
                <a:ext cx="53" cy="130"/>
              </a:xfrm>
              <a:custGeom>
                <a:avLst/>
                <a:gdLst>
                  <a:gd name="T0" fmla="*/ 53 w 53"/>
                  <a:gd name="T1" fmla="*/ 130 h 130"/>
                  <a:gd name="T2" fmla="*/ 41 w 53"/>
                  <a:gd name="T3" fmla="*/ 81 h 130"/>
                  <a:gd name="T4" fmla="*/ 29 w 53"/>
                  <a:gd name="T5" fmla="*/ 37 h 130"/>
                  <a:gd name="T6" fmla="*/ 0 w 53"/>
                  <a:gd name="T7" fmla="*/ 0 h 1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130"/>
                  <a:gd name="T14" fmla="*/ 53 w 53"/>
                  <a:gd name="T15" fmla="*/ 130 h 1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130">
                    <a:moveTo>
                      <a:pt x="53" y="130"/>
                    </a:moveTo>
                    <a:lnTo>
                      <a:pt x="41" y="81"/>
                    </a:lnTo>
                    <a:lnTo>
                      <a:pt x="29" y="3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53" name="Line 907"/>
              <p:cNvSpPr>
                <a:spLocks noChangeShapeType="1"/>
              </p:cNvSpPr>
              <p:nvPr/>
            </p:nvSpPr>
            <p:spPr bwMode="auto">
              <a:xfrm flipH="1" flipV="1">
                <a:off x="1637" y="1989"/>
                <a:ext cx="18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54" name="Freeform 908"/>
              <p:cNvSpPr>
                <a:spLocks/>
              </p:cNvSpPr>
              <p:nvPr/>
            </p:nvSpPr>
            <p:spPr bwMode="auto">
              <a:xfrm>
                <a:off x="1526" y="1896"/>
                <a:ext cx="111" cy="93"/>
              </a:xfrm>
              <a:custGeom>
                <a:avLst/>
                <a:gdLst>
                  <a:gd name="T0" fmla="*/ 111 w 111"/>
                  <a:gd name="T1" fmla="*/ 93 h 93"/>
                  <a:gd name="T2" fmla="*/ 82 w 111"/>
                  <a:gd name="T3" fmla="*/ 56 h 93"/>
                  <a:gd name="T4" fmla="*/ 41 w 111"/>
                  <a:gd name="T5" fmla="*/ 25 h 93"/>
                  <a:gd name="T6" fmla="*/ 0 w 111"/>
                  <a:gd name="T7" fmla="*/ 0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1"/>
                  <a:gd name="T13" fmla="*/ 0 h 93"/>
                  <a:gd name="T14" fmla="*/ 111 w 111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1" h="93">
                    <a:moveTo>
                      <a:pt x="111" y="93"/>
                    </a:moveTo>
                    <a:lnTo>
                      <a:pt x="82" y="56"/>
                    </a:lnTo>
                    <a:lnTo>
                      <a:pt x="41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55" name="Freeform 909"/>
              <p:cNvSpPr>
                <a:spLocks/>
              </p:cNvSpPr>
              <p:nvPr/>
            </p:nvSpPr>
            <p:spPr bwMode="auto">
              <a:xfrm>
                <a:off x="1526" y="1896"/>
                <a:ext cx="111" cy="93"/>
              </a:xfrm>
              <a:custGeom>
                <a:avLst/>
                <a:gdLst>
                  <a:gd name="T0" fmla="*/ 111 w 111"/>
                  <a:gd name="T1" fmla="*/ 93 h 93"/>
                  <a:gd name="T2" fmla="*/ 82 w 111"/>
                  <a:gd name="T3" fmla="*/ 56 h 93"/>
                  <a:gd name="T4" fmla="*/ 41 w 111"/>
                  <a:gd name="T5" fmla="*/ 25 h 93"/>
                  <a:gd name="T6" fmla="*/ 0 w 111"/>
                  <a:gd name="T7" fmla="*/ 0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1"/>
                  <a:gd name="T13" fmla="*/ 0 h 93"/>
                  <a:gd name="T14" fmla="*/ 111 w 111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1" h="93">
                    <a:moveTo>
                      <a:pt x="111" y="93"/>
                    </a:moveTo>
                    <a:lnTo>
                      <a:pt x="82" y="56"/>
                    </a:lnTo>
                    <a:lnTo>
                      <a:pt x="41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56" name="Freeform 910"/>
              <p:cNvSpPr>
                <a:spLocks/>
              </p:cNvSpPr>
              <p:nvPr/>
            </p:nvSpPr>
            <p:spPr bwMode="auto">
              <a:xfrm>
                <a:off x="1526" y="1896"/>
                <a:ext cx="111" cy="93"/>
              </a:xfrm>
              <a:custGeom>
                <a:avLst/>
                <a:gdLst>
                  <a:gd name="T0" fmla="*/ 111 w 111"/>
                  <a:gd name="T1" fmla="*/ 93 h 93"/>
                  <a:gd name="T2" fmla="*/ 82 w 111"/>
                  <a:gd name="T3" fmla="*/ 56 h 93"/>
                  <a:gd name="T4" fmla="*/ 41 w 111"/>
                  <a:gd name="T5" fmla="*/ 25 h 93"/>
                  <a:gd name="T6" fmla="*/ 0 w 111"/>
                  <a:gd name="T7" fmla="*/ 0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1"/>
                  <a:gd name="T13" fmla="*/ 0 h 93"/>
                  <a:gd name="T14" fmla="*/ 111 w 111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1" h="93">
                    <a:moveTo>
                      <a:pt x="111" y="93"/>
                    </a:moveTo>
                    <a:lnTo>
                      <a:pt x="82" y="56"/>
                    </a:lnTo>
                    <a:lnTo>
                      <a:pt x="41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pic>
            <p:nvPicPr>
              <p:cNvPr id="17557" name="Picture 911"/>
              <p:cNvPicPr>
                <a:picLocks noChangeAspect="1" noChangeArrowheads="1"/>
              </p:cNvPicPr>
              <p:nvPr/>
            </p:nvPicPr>
            <p:blipFill>
              <a:blip r:embed="rId36"/>
              <a:srcRect/>
              <a:stretch>
                <a:fillRect/>
              </a:stretch>
            </p:blipFill>
            <p:spPr bwMode="auto">
              <a:xfrm>
                <a:off x="1918" y="1611"/>
                <a:ext cx="23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58" name="Picture 912"/>
              <p:cNvPicPr>
                <a:picLocks noChangeAspect="1" noChangeArrowheads="1"/>
              </p:cNvPicPr>
              <p:nvPr/>
            </p:nvPicPr>
            <p:blipFill>
              <a:blip r:embed="rId37"/>
              <a:srcRect/>
              <a:stretch>
                <a:fillRect/>
              </a:stretch>
            </p:blipFill>
            <p:spPr bwMode="auto">
              <a:xfrm>
                <a:off x="1906" y="1618"/>
                <a:ext cx="41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59" name="Picture 913"/>
              <p:cNvPicPr>
                <a:picLocks noChangeAspect="1" noChangeArrowheads="1"/>
              </p:cNvPicPr>
              <p:nvPr/>
            </p:nvPicPr>
            <p:blipFill>
              <a:blip r:embed="rId38"/>
              <a:srcRect/>
              <a:stretch>
                <a:fillRect/>
              </a:stretch>
            </p:blipFill>
            <p:spPr bwMode="auto">
              <a:xfrm>
                <a:off x="1970" y="1729"/>
                <a:ext cx="41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60" name="Picture 914"/>
              <p:cNvPicPr>
                <a:picLocks noChangeAspect="1" noChangeArrowheads="1"/>
              </p:cNvPicPr>
              <p:nvPr/>
            </p:nvPicPr>
            <p:blipFill>
              <a:blip r:embed="rId38"/>
              <a:srcRect/>
              <a:stretch>
                <a:fillRect/>
              </a:stretch>
            </p:blipFill>
            <p:spPr bwMode="auto">
              <a:xfrm>
                <a:off x="1965" y="1723"/>
                <a:ext cx="41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61" name="Picture 915"/>
              <p:cNvPicPr>
                <a:picLocks noChangeAspect="1" noChangeArrowheads="1"/>
              </p:cNvPicPr>
              <p:nvPr/>
            </p:nvPicPr>
            <p:blipFill>
              <a:blip r:embed="rId39"/>
              <a:srcRect/>
              <a:stretch>
                <a:fillRect/>
              </a:stretch>
            </p:blipFill>
            <p:spPr bwMode="auto">
              <a:xfrm>
                <a:off x="1965" y="1717"/>
                <a:ext cx="35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62" name="Picture 916"/>
              <p:cNvPicPr>
                <a:picLocks noChangeAspect="1" noChangeArrowheads="1"/>
              </p:cNvPicPr>
              <p:nvPr/>
            </p:nvPicPr>
            <p:blipFill>
              <a:blip r:embed="rId39"/>
              <a:srcRect/>
              <a:stretch>
                <a:fillRect/>
              </a:stretch>
            </p:blipFill>
            <p:spPr bwMode="auto">
              <a:xfrm>
                <a:off x="1959" y="1710"/>
                <a:ext cx="35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63" name="Picture 917"/>
              <p:cNvPicPr>
                <a:picLocks noChangeAspect="1" noChangeArrowheads="1"/>
              </p:cNvPicPr>
              <p:nvPr/>
            </p:nvPicPr>
            <p:blipFill>
              <a:blip r:embed="rId40"/>
              <a:srcRect/>
              <a:stretch>
                <a:fillRect/>
              </a:stretch>
            </p:blipFill>
            <p:spPr bwMode="auto">
              <a:xfrm>
                <a:off x="1959" y="1704"/>
                <a:ext cx="29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64" name="Picture 918"/>
              <p:cNvPicPr>
                <a:picLocks noChangeAspect="1" noChangeArrowheads="1"/>
              </p:cNvPicPr>
              <p:nvPr/>
            </p:nvPicPr>
            <p:blipFill>
              <a:blip r:embed="rId40"/>
              <a:srcRect/>
              <a:stretch>
                <a:fillRect/>
              </a:stretch>
            </p:blipFill>
            <p:spPr bwMode="auto">
              <a:xfrm>
                <a:off x="1953" y="1698"/>
                <a:ext cx="29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65" name="Picture 919"/>
              <p:cNvPicPr>
                <a:picLocks noChangeAspect="1" noChangeArrowheads="1"/>
              </p:cNvPicPr>
              <p:nvPr/>
            </p:nvPicPr>
            <p:blipFill>
              <a:blip r:embed="rId41"/>
              <a:srcRect/>
              <a:stretch>
                <a:fillRect/>
              </a:stretch>
            </p:blipFill>
            <p:spPr bwMode="auto">
              <a:xfrm>
                <a:off x="1947" y="1692"/>
                <a:ext cx="29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66" name="Picture 920"/>
              <p:cNvPicPr>
                <a:picLocks noChangeAspect="1" noChangeArrowheads="1"/>
              </p:cNvPicPr>
              <p:nvPr/>
            </p:nvPicPr>
            <p:blipFill>
              <a:blip r:embed="rId42"/>
              <a:srcRect/>
              <a:stretch>
                <a:fillRect/>
              </a:stretch>
            </p:blipFill>
            <p:spPr bwMode="auto">
              <a:xfrm>
                <a:off x="1947" y="1686"/>
                <a:ext cx="23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67" name="Picture 921"/>
              <p:cNvPicPr>
                <a:picLocks noChangeAspect="1" noChangeArrowheads="1"/>
              </p:cNvPicPr>
              <p:nvPr/>
            </p:nvPicPr>
            <p:blipFill>
              <a:blip r:embed="rId42"/>
              <a:srcRect/>
              <a:stretch>
                <a:fillRect/>
              </a:stretch>
            </p:blipFill>
            <p:spPr bwMode="auto">
              <a:xfrm>
                <a:off x="1941" y="1679"/>
                <a:ext cx="24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68" name="Picture 922"/>
              <p:cNvPicPr>
                <a:picLocks noChangeAspect="1" noChangeArrowheads="1"/>
              </p:cNvPicPr>
              <p:nvPr/>
            </p:nvPicPr>
            <p:blipFill>
              <a:blip r:embed="rId43"/>
              <a:srcRect/>
              <a:stretch>
                <a:fillRect/>
              </a:stretch>
            </p:blipFill>
            <p:spPr bwMode="auto">
              <a:xfrm>
                <a:off x="1941" y="1673"/>
                <a:ext cx="18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69" name="Picture 923"/>
              <p:cNvPicPr>
                <a:picLocks noChangeAspect="1" noChangeArrowheads="1"/>
              </p:cNvPicPr>
              <p:nvPr/>
            </p:nvPicPr>
            <p:blipFill>
              <a:blip r:embed="rId44"/>
              <a:srcRect/>
              <a:stretch>
                <a:fillRect/>
              </a:stretch>
            </p:blipFill>
            <p:spPr bwMode="auto">
              <a:xfrm>
                <a:off x="1935" y="1667"/>
                <a:ext cx="18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70" name="Picture 924"/>
              <p:cNvPicPr>
                <a:picLocks noChangeAspect="1" noChangeArrowheads="1"/>
              </p:cNvPicPr>
              <p:nvPr/>
            </p:nvPicPr>
            <p:blipFill>
              <a:blip r:embed="rId44"/>
              <a:srcRect/>
              <a:stretch>
                <a:fillRect/>
              </a:stretch>
            </p:blipFill>
            <p:spPr bwMode="auto">
              <a:xfrm>
                <a:off x="1929" y="1661"/>
                <a:ext cx="18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71" name="Picture 925"/>
              <p:cNvPicPr>
                <a:picLocks noChangeAspect="1" noChangeArrowheads="1"/>
              </p:cNvPicPr>
              <p:nvPr/>
            </p:nvPicPr>
            <p:blipFill>
              <a:blip r:embed="rId45"/>
              <a:srcRect/>
              <a:stretch>
                <a:fillRect/>
              </a:stretch>
            </p:blipFill>
            <p:spPr bwMode="auto">
              <a:xfrm>
                <a:off x="1929" y="1655"/>
                <a:ext cx="12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72" name="Picture 926"/>
              <p:cNvPicPr>
                <a:picLocks noChangeAspect="1" noChangeArrowheads="1"/>
              </p:cNvPicPr>
              <p:nvPr/>
            </p:nvPicPr>
            <p:blipFill>
              <a:blip r:embed="rId46"/>
              <a:srcRect/>
              <a:stretch>
                <a:fillRect/>
              </a:stretch>
            </p:blipFill>
            <p:spPr bwMode="auto">
              <a:xfrm>
                <a:off x="1924" y="1649"/>
                <a:ext cx="11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73" name="Picture 927"/>
              <p:cNvPicPr>
                <a:picLocks noChangeAspect="1" noChangeArrowheads="1"/>
              </p:cNvPicPr>
              <p:nvPr/>
            </p:nvPicPr>
            <p:blipFill>
              <a:blip r:embed="rId46"/>
              <a:srcRect/>
              <a:stretch>
                <a:fillRect/>
              </a:stretch>
            </p:blipFill>
            <p:spPr bwMode="auto">
              <a:xfrm>
                <a:off x="1918" y="1642"/>
                <a:ext cx="11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74" name="Picture 928"/>
              <p:cNvPicPr>
                <a:picLocks noChangeAspect="1" noChangeArrowheads="1"/>
              </p:cNvPicPr>
              <p:nvPr/>
            </p:nvPicPr>
            <p:blipFill>
              <a:blip r:embed="rId47"/>
              <a:srcRect/>
              <a:stretch>
                <a:fillRect/>
              </a:stretch>
            </p:blipFill>
            <p:spPr bwMode="auto">
              <a:xfrm>
                <a:off x="1918" y="1636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75" name="Picture 929"/>
              <p:cNvPicPr>
                <a:picLocks noChangeAspect="1" noChangeArrowheads="1"/>
              </p:cNvPicPr>
              <p:nvPr/>
            </p:nvPicPr>
            <p:blipFill>
              <a:blip r:embed="rId48"/>
              <a:srcRect/>
              <a:stretch>
                <a:fillRect/>
              </a:stretch>
            </p:blipFill>
            <p:spPr bwMode="auto">
              <a:xfrm>
                <a:off x="1912" y="1630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76" name="Picture 930"/>
              <p:cNvPicPr>
                <a:picLocks noChangeAspect="1" noChangeArrowheads="1"/>
              </p:cNvPicPr>
              <p:nvPr/>
            </p:nvPicPr>
            <p:blipFill>
              <a:blip r:embed="rId49"/>
              <a:srcRect/>
              <a:stretch>
                <a:fillRect/>
              </a:stretch>
            </p:blipFill>
            <p:spPr bwMode="auto">
              <a:xfrm>
                <a:off x="2000" y="1717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77" name="Picture 931"/>
              <p:cNvPicPr>
                <a:picLocks noChangeAspect="1" noChangeArrowheads="1"/>
              </p:cNvPicPr>
              <p:nvPr/>
            </p:nvPicPr>
            <p:blipFill>
              <a:blip r:embed="rId49"/>
              <a:srcRect/>
              <a:stretch>
                <a:fillRect/>
              </a:stretch>
            </p:blipFill>
            <p:spPr bwMode="auto">
              <a:xfrm>
                <a:off x="1994" y="1710"/>
                <a:ext cx="6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78" name="Picture 932"/>
              <p:cNvPicPr>
                <a:picLocks noChangeAspect="1" noChangeArrowheads="1"/>
              </p:cNvPicPr>
              <p:nvPr/>
            </p:nvPicPr>
            <p:blipFill>
              <a:blip r:embed="rId50"/>
              <a:srcRect/>
              <a:stretch>
                <a:fillRect/>
              </a:stretch>
            </p:blipFill>
            <p:spPr bwMode="auto">
              <a:xfrm>
                <a:off x="1988" y="1704"/>
                <a:ext cx="12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79" name="Picture 933"/>
              <p:cNvPicPr>
                <a:picLocks noChangeAspect="1" noChangeArrowheads="1"/>
              </p:cNvPicPr>
              <p:nvPr/>
            </p:nvPicPr>
            <p:blipFill>
              <a:blip r:embed="rId50"/>
              <a:srcRect/>
              <a:stretch>
                <a:fillRect/>
              </a:stretch>
            </p:blipFill>
            <p:spPr bwMode="auto">
              <a:xfrm>
                <a:off x="1982" y="1698"/>
                <a:ext cx="12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80" name="Picture 934"/>
              <p:cNvPicPr>
                <a:picLocks noChangeAspect="1" noChangeArrowheads="1"/>
              </p:cNvPicPr>
              <p:nvPr/>
            </p:nvPicPr>
            <p:blipFill>
              <a:blip r:embed="rId51"/>
              <a:srcRect/>
              <a:stretch>
                <a:fillRect/>
              </a:stretch>
            </p:blipFill>
            <p:spPr bwMode="auto">
              <a:xfrm>
                <a:off x="1976" y="1692"/>
                <a:ext cx="12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81" name="Picture 935"/>
              <p:cNvPicPr>
                <a:picLocks noChangeAspect="1" noChangeArrowheads="1"/>
              </p:cNvPicPr>
              <p:nvPr/>
            </p:nvPicPr>
            <p:blipFill>
              <a:blip r:embed="rId52"/>
              <a:srcRect/>
              <a:stretch>
                <a:fillRect/>
              </a:stretch>
            </p:blipFill>
            <p:spPr bwMode="auto">
              <a:xfrm>
                <a:off x="1970" y="1686"/>
                <a:ext cx="18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82" name="Picture 936"/>
              <p:cNvPicPr>
                <a:picLocks noChangeAspect="1" noChangeArrowheads="1"/>
              </p:cNvPicPr>
              <p:nvPr/>
            </p:nvPicPr>
            <p:blipFill>
              <a:blip r:embed="rId52"/>
              <a:srcRect/>
              <a:stretch>
                <a:fillRect/>
              </a:stretch>
            </p:blipFill>
            <p:spPr bwMode="auto">
              <a:xfrm>
                <a:off x="1965" y="1679"/>
                <a:ext cx="17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83" name="Picture 937"/>
              <p:cNvPicPr>
                <a:picLocks noChangeAspect="1" noChangeArrowheads="1"/>
              </p:cNvPicPr>
              <p:nvPr/>
            </p:nvPicPr>
            <p:blipFill>
              <a:blip r:embed="rId53"/>
              <a:srcRect/>
              <a:stretch>
                <a:fillRect/>
              </a:stretch>
            </p:blipFill>
            <p:spPr bwMode="auto">
              <a:xfrm>
                <a:off x="1959" y="1673"/>
                <a:ext cx="23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84" name="Picture 938"/>
              <p:cNvPicPr>
                <a:picLocks noChangeAspect="1" noChangeArrowheads="1"/>
              </p:cNvPicPr>
              <p:nvPr/>
            </p:nvPicPr>
            <p:blipFill>
              <a:blip r:embed="rId42"/>
              <a:srcRect/>
              <a:stretch>
                <a:fillRect/>
              </a:stretch>
            </p:blipFill>
            <p:spPr bwMode="auto">
              <a:xfrm>
                <a:off x="1953" y="1667"/>
                <a:ext cx="23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85" name="Picture 939"/>
              <p:cNvPicPr>
                <a:picLocks noChangeAspect="1" noChangeArrowheads="1"/>
              </p:cNvPicPr>
              <p:nvPr/>
            </p:nvPicPr>
            <p:blipFill>
              <a:blip r:embed="rId42"/>
              <a:srcRect/>
              <a:stretch>
                <a:fillRect/>
              </a:stretch>
            </p:blipFill>
            <p:spPr bwMode="auto">
              <a:xfrm>
                <a:off x="1947" y="1661"/>
                <a:ext cx="23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86" name="Picture 940"/>
              <p:cNvPicPr>
                <a:picLocks noChangeAspect="1" noChangeArrowheads="1"/>
              </p:cNvPicPr>
              <p:nvPr/>
            </p:nvPicPr>
            <p:blipFill>
              <a:blip r:embed="rId41"/>
              <a:srcRect/>
              <a:stretch>
                <a:fillRect/>
              </a:stretch>
            </p:blipFill>
            <p:spPr bwMode="auto">
              <a:xfrm>
                <a:off x="1941" y="1655"/>
                <a:ext cx="29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87" name="Picture 941"/>
              <p:cNvPicPr>
                <a:picLocks noChangeAspect="1" noChangeArrowheads="1"/>
              </p:cNvPicPr>
              <p:nvPr/>
            </p:nvPicPr>
            <p:blipFill>
              <a:blip r:embed="rId54"/>
              <a:srcRect/>
              <a:stretch>
                <a:fillRect/>
              </a:stretch>
            </p:blipFill>
            <p:spPr bwMode="auto">
              <a:xfrm>
                <a:off x="1935" y="1649"/>
                <a:ext cx="30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88" name="Picture 942"/>
              <p:cNvPicPr>
                <a:picLocks noChangeAspect="1" noChangeArrowheads="1"/>
              </p:cNvPicPr>
              <p:nvPr/>
            </p:nvPicPr>
            <p:blipFill>
              <a:blip r:embed="rId54"/>
              <a:srcRect/>
              <a:stretch>
                <a:fillRect/>
              </a:stretch>
            </p:blipFill>
            <p:spPr bwMode="auto">
              <a:xfrm>
                <a:off x="1929" y="1642"/>
                <a:ext cx="30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589" name="Picture 943"/>
              <p:cNvSpPr>
                <a:spLocks noChangeAspect="1" noChangeArrowheads="1"/>
              </p:cNvSpPr>
              <p:nvPr/>
            </p:nvSpPr>
            <p:spPr bwMode="auto">
              <a:xfrm>
                <a:off x="1924" y="1636"/>
                <a:ext cx="35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90" name="Picture 944"/>
              <p:cNvSpPr>
                <a:spLocks noChangeAspect="1" noChangeArrowheads="1"/>
              </p:cNvSpPr>
              <p:nvPr/>
            </p:nvSpPr>
            <p:spPr bwMode="auto">
              <a:xfrm>
                <a:off x="1918" y="1630"/>
                <a:ext cx="35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91" name="Picture 945"/>
              <p:cNvSpPr>
                <a:spLocks noChangeAspect="1" noChangeArrowheads="1"/>
              </p:cNvSpPr>
              <p:nvPr/>
            </p:nvSpPr>
            <p:spPr bwMode="auto">
              <a:xfrm>
                <a:off x="1912" y="1624"/>
                <a:ext cx="41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pic>
            <p:nvPicPr>
              <p:cNvPr id="17592" name="Picture 946"/>
              <p:cNvPicPr>
                <a:picLocks noChangeAspect="1" noChangeArrowheads="1"/>
              </p:cNvPicPr>
              <p:nvPr/>
            </p:nvPicPr>
            <p:blipFill>
              <a:blip r:embed="rId55"/>
              <a:srcRect/>
              <a:stretch>
                <a:fillRect/>
              </a:stretch>
            </p:blipFill>
            <p:spPr bwMode="auto">
              <a:xfrm>
                <a:off x="1982" y="1748"/>
                <a:ext cx="41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93" name="Picture 947"/>
              <p:cNvPicPr>
                <a:picLocks noChangeAspect="1" noChangeArrowheads="1"/>
              </p:cNvPicPr>
              <p:nvPr/>
            </p:nvPicPr>
            <p:blipFill>
              <a:blip r:embed="rId56"/>
              <a:srcRect/>
              <a:stretch>
                <a:fillRect/>
              </a:stretch>
            </p:blipFill>
            <p:spPr bwMode="auto">
              <a:xfrm>
                <a:off x="1976" y="1741"/>
                <a:ext cx="30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94" name="Picture 948"/>
              <p:cNvPicPr>
                <a:picLocks noChangeAspect="1" noChangeArrowheads="1"/>
              </p:cNvPicPr>
              <p:nvPr/>
            </p:nvPicPr>
            <p:blipFill>
              <a:blip r:embed="rId57"/>
              <a:srcRect/>
              <a:stretch>
                <a:fillRect/>
              </a:stretch>
            </p:blipFill>
            <p:spPr bwMode="auto">
              <a:xfrm>
                <a:off x="1976" y="1735"/>
                <a:ext cx="12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95" name="Picture 949"/>
              <p:cNvPicPr>
                <a:picLocks noChangeAspect="1" noChangeArrowheads="1"/>
              </p:cNvPicPr>
              <p:nvPr/>
            </p:nvPicPr>
            <p:blipFill>
              <a:blip r:embed="rId57"/>
              <a:srcRect/>
              <a:stretch>
                <a:fillRect/>
              </a:stretch>
            </p:blipFill>
            <p:spPr bwMode="auto">
              <a:xfrm>
                <a:off x="2006" y="1741"/>
                <a:ext cx="11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96" name="Picture 950"/>
              <p:cNvPicPr>
                <a:picLocks noChangeAspect="1" noChangeArrowheads="1"/>
              </p:cNvPicPr>
              <p:nvPr/>
            </p:nvPicPr>
            <p:blipFill>
              <a:blip r:embed="rId56"/>
              <a:srcRect/>
              <a:stretch>
                <a:fillRect/>
              </a:stretch>
            </p:blipFill>
            <p:spPr bwMode="auto">
              <a:xfrm>
                <a:off x="1988" y="1735"/>
                <a:ext cx="29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97" name="Picture 951"/>
              <p:cNvPicPr>
                <a:picLocks noChangeAspect="1" noChangeArrowheads="1"/>
              </p:cNvPicPr>
              <p:nvPr/>
            </p:nvPicPr>
            <p:blipFill>
              <a:blip r:embed="rId58"/>
              <a:srcRect/>
              <a:stretch>
                <a:fillRect/>
              </a:stretch>
            </p:blipFill>
            <p:spPr bwMode="auto">
              <a:xfrm>
                <a:off x="2046" y="1859"/>
                <a:ext cx="41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98" name="Picture 952"/>
              <p:cNvPicPr>
                <a:picLocks noChangeAspect="1" noChangeArrowheads="1"/>
              </p:cNvPicPr>
              <p:nvPr/>
            </p:nvPicPr>
            <p:blipFill>
              <a:blip r:embed="rId58"/>
              <a:srcRect/>
              <a:stretch>
                <a:fillRect/>
              </a:stretch>
            </p:blipFill>
            <p:spPr bwMode="auto">
              <a:xfrm>
                <a:off x="2041" y="1853"/>
                <a:ext cx="41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99" name="Picture 953"/>
              <p:cNvPicPr>
                <a:picLocks noChangeAspect="1" noChangeArrowheads="1"/>
              </p:cNvPicPr>
              <p:nvPr/>
            </p:nvPicPr>
            <p:blipFill>
              <a:blip r:embed="rId59"/>
              <a:srcRect/>
              <a:stretch>
                <a:fillRect/>
              </a:stretch>
            </p:blipFill>
            <p:spPr bwMode="auto">
              <a:xfrm>
                <a:off x="2041" y="1847"/>
                <a:ext cx="35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00" name="Picture 954"/>
              <p:cNvPicPr>
                <a:picLocks noChangeAspect="1" noChangeArrowheads="1"/>
              </p:cNvPicPr>
              <p:nvPr/>
            </p:nvPicPr>
            <p:blipFill>
              <a:blip r:embed="rId59"/>
              <a:srcRect/>
              <a:stretch>
                <a:fillRect/>
              </a:stretch>
            </p:blipFill>
            <p:spPr bwMode="auto">
              <a:xfrm>
                <a:off x="2035" y="1840"/>
                <a:ext cx="35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601" name="Picture 955"/>
              <p:cNvSpPr>
                <a:spLocks noChangeAspect="1" noChangeArrowheads="1"/>
              </p:cNvSpPr>
              <p:nvPr/>
            </p:nvSpPr>
            <p:spPr bwMode="auto">
              <a:xfrm>
                <a:off x="2035" y="1834"/>
                <a:ext cx="29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pic>
            <p:nvPicPr>
              <p:cNvPr id="17602" name="Picture 956"/>
              <p:cNvPicPr>
                <a:picLocks noChangeAspect="1" noChangeArrowheads="1"/>
              </p:cNvPicPr>
              <p:nvPr/>
            </p:nvPicPr>
            <p:blipFill>
              <a:blip r:embed="rId60"/>
              <a:srcRect/>
              <a:stretch>
                <a:fillRect/>
              </a:stretch>
            </p:blipFill>
            <p:spPr bwMode="auto">
              <a:xfrm>
                <a:off x="2029" y="1828"/>
                <a:ext cx="29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03" name="Picture 957"/>
              <p:cNvPicPr>
                <a:picLocks noChangeAspect="1" noChangeArrowheads="1"/>
              </p:cNvPicPr>
              <p:nvPr/>
            </p:nvPicPr>
            <p:blipFill>
              <a:blip r:embed="rId60"/>
              <a:srcRect/>
              <a:stretch>
                <a:fillRect/>
              </a:stretch>
            </p:blipFill>
            <p:spPr bwMode="auto">
              <a:xfrm>
                <a:off x="2023" y="1822"/>
                <a:ext cx="29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04" name="Picture 958"/>
              <p:cNvPicPr>
                <a:picLocks noChangeAspect="1" noChangeArrowheads="1"/>
              </p:cNvPicPr>
              <p:nvPr/>
            </p:nvPicPr>
            <p:blipFill>
              <a:blip r:embed="rId61"/>
              <a:srcRect/>
              <a:stretch>
                <a:fillRect/>
              </a:stretch>
            </p:blipFill>
            <p:spPr bwMode="auto">
              <a:xfrm>
                <a:off x="2023" y="1816"/>
                <a:ext cx="23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605" name="Picture 959"/>
              <p:cNvSpPr>
                <a:spLocks noChangeAspect="1" noChangeArrowheads="1"/>
              </p:cNvSpPr>
              <p:nvPr/>
            </p:nvSpPr>
            <p:spPr bwMode="auto">
              <a:xfrm>
                <a:off x="2017" y="1810"/>
                <a:ext cx="24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06" name="Picture 960"/>
              <p:cNvSpPr>
                <a:spLocks noChangeAspect="1" noChangeArrowheads="1"/>
              </p:cNvSpPr>
              <p:nvPr/>
            </p:nvSpPr>
            <p:spPr bwMode="auto">
              <a:xfrm>
                <a:off x="2017" y="1803"/>
                <a:ext cx="18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07" name="Picture 961"/>
              <p:cNvSpPr>
                <a:spLocks noChangeAspect="1" noChangeArrowheads="1"/>
              </p:cNvSpPr>
              <p:nvPr/>
            </p:nvSpPr>
            <p:spPr bwMode="auto">
              <a:xfrm>
                <a:off x="2011" y="1797"/>
                <a:ext cx="18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pic>
            <p:nvPicPr>
              <p:cNvPr id="17608" name="Picture 962"/>
              <p:cNvPicPr>
                <a:picLocks noChangeAspect="1" noChangeArrowheads="1"/>
              </p:cNvPicPr>
              <p:nvPr/>
            </p:nvPicPr>
            <p:blipFill>
              <a:blip r:embed="rId62"/>
              <a:srcRect/>
              <a:stretch>
                <a:fillRect/>
              </a:stretch>
            </p:blipFill>
            <p:spPr bwMode="auto">
              <a:xfrm>
                <a:off x="2006" y="1791"/>
                <a:ext cx="17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09" name="Picture 963"/>
              <p:cNvPicPr>
                <a:picLocks noChangeAspect="1" noChangeArrowheads="1"/>
              </p:cNvPicPr>
              <p:nvPr/>
            </p:nvPicPr>
            <p:blipFill>
              <a:blip r:embed="rId63"/>
              <a:srcRect/>
              <a:stretch>
                <a:fillRect/>
              </a:stretch>
            </p:blipFill>
            <p:spPr bwMode="auto">
              <a:xfrm>
                <a:off x="2006" y="1785"/>
                <a:ext cx="11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10" name="Picture 964"/>
              <p:cNvPicPr>
                <a:picLocks noChangeAspect="1" noChangeArrowheads="1"/>
              </p:cNvPicPr>
              <p:nvPr/>
            </p:nvPicPr>
            <p:blipFill>
              <a:blip r:embed="rId63"/>
              <a:srcRect/>
              <a:stretch>
                <a:fillRect/>
              </a:stretch>
            </p:blipFill>
            <p:spPr bwMode="auto">
              <a:xfrm>
                <a:off x="2000" y="1779"/>
                <a:ext cx="11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11" name="Picture 965"/>
              <p:cNvPicPr>
                <a:picLocks noChangeAspect="1" noChangeArrowheads="1"/>
              </p:cNvPicPr>
              <p:nvPr/>
            </p:nvPicPr>
            <p:blipFill>
              <a:blip r:embed="rId64"/>
              <a:srcRect/>
              <a:stretch>
                <a:fillRect/>
              </a:stretch>
            </p:blipFill>
            <p:spPr bwMode="auto">
              <a:xfrm>
                <a:off x="1994" y="1772"/>
                <a:ext cx="12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12" name="Picture 966"/>
              <p:cNvPicPr>
                <a:picLocks noChangeAspect="1" noChangeArrowheads="1"/>
              </p:cNvPicPr>
              <p:nvPr/>
            </p:nvPicPr>
            <p:blipFill>
              <a:blip r:embed="rId65"/>
              <a:srcRect/>
              <a:stretch>
                <a:fillRect/>
              </a:stretch>
            </p:blipFill>
            <p:spPr bwMode="auto">
              <a:xfrm>
                <a:off x="1994" y="1766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13" name="Picture 967"/>
              <p:cNvPicPr>
                <a:picLocks noChangeAspect="1" noChangeArrowheads="1"/>
              </p:cNvPicPr>
              <p:nvPr/>
            </p:nvPicPr>
            <p:blipFill>
              <a:blip r:embed="rId49"/>
              <a:srcRect/>
              <a:stretch>
                <a:fillRect/>
              </a:stretch>
            </p:blipFill>
            <p:spPr bwMode="auto">
              <a:xfrm>
                <a:off x="1988" y="1760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14" name="Picture 968"/>
              <p:cNvPicPr>
                <a:picLocks noChangeAspect="1" noChangeArrowheads="1"/>
              </p:cNvPicPr>
              <p:nvPr/>
            </p:nvPicPr>
            <p:blipFill>
              <a:blip r:embed="rId66"/>
              <a:srcRect/>
              <a:stretch>
                <a:fillRect/>
              </a:stretch>
            </p:blipFill>
            <p:spPr bwMode="auto">
              <a:xfrm>
                <a:off x="2076" y="1847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15" name="Picture 969"/>
              <p:cNvPicPr>
                <a:picLocks noChangeAspect="1" noChangeArrowheads="1"/>
              </p:cNvPicPr>
              <p:nvPr/>
            </p:nvPicPr>
            <p:blipFill>
              <a:blip r:embed="rId66"/>
              <a:srcRect/>
              <a:stretch>
                <a:fillRect/>
              </a:stretch>
            </p:blipFill>
            <p:spPr bwMode="auto">
              <a:xfrm>
                <a:off x="2070" y="1840"/>
                <a:ext cx="6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16" name="Picture 970"/>
              <p:cNvPicPr>
                <a:picLocks noChangeAspect="1" noChangeArrowheads="1"/>
              </p:cNvPicPr>
              <p:nvPr/>
            </p:nvPicPr>
            <p:blipFill>
              <a:blip r:embed="rId67"/>
              <a:srcRect/>
              <a:stretch>
                <a:fillRect/>
              </a:stretch>
            </p:blipFill>
            <p:spPr bwMode="auto">
              <a:xfrm>
                <a:off x="2064" y="1834"/>
                <a:ext cx="12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17" name="Picture 971"/>
              <p:cNvPicPr>
                <a:picLocks noChangeAspect="1" noChangeArrowheads="1"/>
              </p:cNvPicPr>
              <p:nvPr/>
            </p:nvPicPr>
            <p:blipFill>
              <a:blip r:embed="rId68"/>
              <a:srcRect/>
              <a:stretch>
                <a:fillRect/>
              </a:stretch>
            </p:blipFill>
            <p:spPr bwMode="auto">
              <a:xfrm>
                <a:off x="2058" y="1828"/>
                <a:ext cx="12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18" name="Picture 972"/>
              <p:cNvPicPr>
                <a:picLocks noChangeAspect="1" noChangeArrowheads="1"/>
              </p:cNvPicPr>
              <p:nvPr/>
            </p:nvPicPr>
            <p:blipFill>
              <a:blip r:embed="rId68"/>
              <a:srcRect/>
              <a:stretch>
                <a:fillRect/>
              </a:stretch>
            </p:blipFill>
            <p:spPr bwMode="auto">
              <a:xfrm>
                <a:off x="2052" y="1822"/>
                <a:ext cx="12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619" name="Picture 973"/>
              <p:cNvSpPr>
                <a:spLocks noChangeAspect="1" noChangeArrowheads="1"/>
              </p:cNvSpPr>
              <p:nvPr/>
            </p:nvSpPr>
            <p:spPr bwMode="auto">
              <a:xfrm>
                <a:off x="2046" y="1816"/>
                <a:ext cx="18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0" name="Picture 974"/>
              <p:cNvSpPr>
                <a:spLocks noChangeAspect="1" noChangeArrowheads="1"/>
              </p:cNvSpPr>
              <p:nvPr/>
            </p:nvSpPr>
            <p:spPr bwMode="auto">
              <a:xfrm>
                <a:off x="2041" y="1810"/>
                <a:ext cx="17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pic>
            <p:nvPicPr>
              <p:cNvPr id="17621" name="Picture 975"/>
              <p:cNvPicPr>
                <a:picLocks noChangeAspect="1" noChangeArrowheads="1"/>
              </p:cNvPicPr>
              <p:nvPr/>
            </p:nvPicPr>
            <p:blipFill>
              <a:blip r:embed="rId69"/>
              <a:srcRect/>
              <a:stretch>
                <a:fillRect/>
              </a:stretch>
            </p:blipFill>
            <p:spPr bwMode="auto">
              <a:xfrm>
                <a:off x="2035" y="1803"/>
                <a:ext cx="23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22" name="Picture 976"/>
              <p:cNvPicPr>
                <a:picLocks noChangeAspect="1" noChangeArrowheads="1"/>
              </p:cNvPicPr>
              <p:nvPr/>
            </p:nvPicPr>
            <p:blipFill>
              <a:blip r:embed="rId69"/>
              <a:srcRect/>
              <a:stretch>
                <a:fillRect/>
              </a:stretch>
            </p:blipFill>
            <p:spPr bwMode="auto">
              <a:xfrm>
                <a:off x="2029" y="1797"/>
                <a:ext cx="23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23" name="Picture 977"/>
              <p:cNvPicPr>
                <a:picLocks noChangeAspect="1" noChangeArrowheads="1"/>
              </p:cNvPicPr>
              <p:nvPr/>
            </p:nvPicPr>
            <p:blipFill>
              <a:blip r:embed="rId61"/>
              <a:srcRect/>
              <a:stretch>
                <a:fillRect/>
              </a:stretch>
            </p:blipFill>
            <p:spPr bwMode="auto">
              <a:xfrm>
                <a:off x="2023" y="1791"/>
                <a:ext cx="23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24" name="Picture 978"/>
              <p:cNvPicPr>
                <a:picLocks noChangeAspect="1" noChangeArrowheads="1"/>
              </p:cNvPicPr>
              <p:nvPr/>
            </p:nvPicPr>
            <p:blipFill>
              <a:blip r:embed="rId70"/>
              <a:srcRect/>
              <a:stretch>
                <a:fillRect/>
              </a:stretch>
            </p:blipFill>
            <p:spPr bwMode="auto">
              <a:xfrm>
                <a:off x="2017" y="1785"/>
                <a:ext cx="29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25" name="Picture 979"/>
              <p:cNvPicPr>
                <a:picLocks noChangeAspect="1" noChangeArrowheads="1"/>
              </p:cNvPicPr>
              <p:nvPr/>
            </p:nvPicPr>
            <p:blipFill>
              <a:blip r:embed="rId70"/>
              <a:srcRect/>
              <a:stretch>
                <a:fillRect/>
              </a:stretch>
            </p:blipFill>
            <p:spPr bwMode="auto">
              <a:xfrm>
                <a:off x="2011" y="1779"/>
                <a:ext cx="30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626" name="Picture 980"/>
              <p:cNvSpPr>
                <a:spLocks noChangeAspect="1" noChangeArrowheads="1"/>
              </p:cNvSpPr>
              <p:nvPr/>
            </p:nvSpPr>
            <p:spPr bwMode="auto">
              <a:xfrm>
                <a:off x="2006" y="1772"/>
                <a:ext cx="29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7" name="Picture 981"/>
              <p:cNvSpPr>
                <a:spLocks noChangeAspect="1" noChangeArrowheads="1"/>
              </p:cNvSpPr>
              <p:nvPr/>
            </p:nvSpPr>
            <p:spPr bwMode="auto">
              <a:xfrm>
                <a:off x="2000" y="1766"/>
                <a:ext cx="35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pic>
            <p:nvPicPr>
              <p:cNvPr id="17628" name="Picture 982"/>
              <p:cNvPicPr>
                <a:picLocks noChangeAspect="1" noChangeArrowheads="1"/>
              </p:cNvPicPr>
              <p:nvPr/>
            </p:nvPicPr>
            <p:blipFill>
              <a:blip r:embed="rId71"/>
              <a:srcRect/>
              <a:stretch>
                <a:fillRect/>
              </a:stretch>
            </p:blipFill>
            <p:spPr bwMode="auto">
              <a:xfrm>
                <a:off x="1994" y="1760"/>
                <a:ext cx="35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29" name="Picture 983"/>
              <p:cNvPicPr>
                <a:picLocks noChangeAspect="1" noChangeArrowheads="1"/>
              </p:cNvPicPr>
              <p:nvPr/>
            </p:nvPicPr>
            <p:blipFill>
              <a:blip r:embed="rId72"/>
              <a:srcRect/>
              <a:stretch>
                <a:fillRect/>
              </a:stretch>
            </p:blipFill>
            <p:spPr bwMode="auto">
              <a:xfrm>
                <a:off x="1988" y="1754"/>
                <a:ext cx="41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30" name="Picture 984"/>
              <p:cNvPicPr>
                <a:picLocks noChangeAspect="1" noChangeArrowheads="1"/>
              </p:cNvPicPr>
              <p:nvPr/>
            </p:nvPicPr>
            <p:blipFill>
              <a:blip r:embed="rId73"/>
              <a:srcRect/>
              <a:stretch>
                <a:fillRect/>
              </a:stretch>
            </p:blipFill>
            <p:spPr bwMode="auto">
              <a:xfrm>
                <a:off x="2052" y="1871"/>
                <a:ext cx="24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31" name="Picture 985"/>
              <p:cNvPicPr>
                <a:picLocks noChangeAspect="1" noChangeArrowheads="1"/>
              </p:cNvPicPr>
              <p:nvPr/>
            </p:nvPicPr>
            <p:blipFill>
              <a:blip r:embed="rId74"/>
              <a:srcRect/>
              <a:stretch>
                <a:fillRect/>
              </a:stretch>
            </p:blipFill>
            <p:spPr bwMode="auto">
              <a:xfrm>
                <a:off x="2052" y="1865"/>
                <a:ext cx="12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32" name="Picture 986"/>
              <p:cNvPicPr>
                <a:picLocks noChangeAspect="1" noChangeArrowheads="1"/>
              </p:cNvPicPr>
              <p:nvPr/>
            </p:nvPicPr>
            <p:blipFill>
              <a:blip r:embed="rId75"/>
              <a:srcRect/>
              <a:stretch>
                <a:fillRect/>
              </a:stretch>
            </p:blipFill>
            <p:spPr bwMode="auto">
              <a:xfrm>
                <a:off x="2064" y="1865"/>
                <a:ext cx="18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33" name="Picture 987"/>
              <p:cNvPicPr>
                <a:picLocks noChangeAspect="1" noChangeArrowheads="1"/>
              </p:cNvPicPr>
              <p:nvPr/>
            </p:nvPicPr>
            <p:blipFill>
              <a:blip r:embed="rId76"/>
              <a:srcRect/>
              <a:stretch>
                <a:fillRect/>
              </a:stretch>
            </p:blipFill>
            <p:spPr bwMode="auto">
              <a:xfrm>
                <a:off x="2058" y="1878"/>
                <a:ext cx="12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34" name="Picture 988"/>
              <p:cNvPicPr>
                <a:picLocks noChangeAspect="1" noChangeArrowheads="1"/>
              </p:cNvPicPr>
              <p:nvPr/>
            </p:nvPicPr>
            <p:blipFill>
              <a:blip r:embed="rId77"/>
              <a:srcRect/>
              <a:stretch>
                <a:fillRect/>
              </a:stretch>
            </p:blipFill>
            <p:spPr bwMode="auto">
              <a:xfrm>
                <a:off x="1555" y="1909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35" name="Picture 989"/>
              <p:cNvPicPr>
                <a:picLocks noChangeAspect="1" noChangeArrowheads="1"/>
              </p:cNvPicPr>
              <p:nvPr/>
            </p:nvPicPr>
            <p:blipFill>
              <a:blip r:embed="rId77"/>
              <a:srcRect/>
              <a:stretch>
                <a:fillRect/>
              </a:stretch>
            </p:blipFill>
            <p:spPr bwMode="auto">
              <a:xfrm>
                <a:off x="1543" y="1902"/>
                <a:ext cx="6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36" name="Picture 990"/>
              <p:cNvPicPr>
                <a:picLocks noChangeAspect="1" noChangeArrowheads="1"/>
              </p:cNvPicPr>
              <p:nvPr/>
            </p:nvPicPr>
            <p:blipFill>
              <a:blip r:embed="rId77"/>
              <a:srcRect/>
              <a:stretch>
                <a:fillRect/>
              </a:stretch>
            </p:blipFill>
            <p:spPr bwMode="auto">
              <a:xfrm>
                <a:off x="1538" y="1896"/>
                <a:ext cx="5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37" name="Picture 991"/>
              <p:cNvPicPr>
                <a:picLocks noChangeAspect="1" noChangeArrowheads="1"/>
              </p:cNvPicPr>
              <p:nvPr/>
            </p:nvPicPr>
            <p:blipFill>
              <a:blip r:embed="rId78"/>
              <a:srcRect/>
              <a:stretch>
                <a:fillRect/>
              </a:stretch>
            </p:blipFill>
            <p:spPr bwMode="auto">
              <a:xfrm>
                <a:off x="1561" y="1915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38" name="Picture 992"/>
              <p:cNvPicPr>
                <a:picLocks noChangeAspect="1" noChangeArrowheads="1"/>
              </p:cNvPicPr>
              <p:nvPr/>
            </p:nvPicPr>
            <p:blipFill>
              <a:blip r:embed="rId79"/>
              <a:srcRect/>
              <a:stretch>
                <a:fillRect/>
              </a:stretch>
            </p:blipFill>
            <p:spPr bwMode="auto">
              <a:xfrm>
                <a:off x="1578" y="1927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39" name="Picture 993"/>
              <p:cNvPicPr>
                <a:picLocks noChangeAspect="1" noChangeArrowheads="1"/>
              </p:cNvPicPr>
              <p:nvPr/>
            </p:nvPicPr>
            <p:blipFill>
              <a:blip r:embed="rId80"/>
              <a:srcRect/>
              <a:stretch>
                <a:fillRect/>
              </a:stretch>
            </p:blipFill>
            <p:spPr bwMode="auto">
              <a:xfrm>
                <a:off x="1590" y="1940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40" name="Picture 994"/>
              <p:cNvPicPr>
                <a:picLocks noChangeAspect="1" noChangeArrowheads="1"/>
              </p:cNvPicPr>
              <p:nvPr/>
            </p:nvPicPr>
            <p:blipFill>
              <a:blip r:embed="rId80"/>
              <a:srcRect/>
              <a:stretch>
                <a:fillRect/>
              </a:stretch>
            </p:blipFill>
            <p:spPr bwMode="auto">
              <a:xfrm>
                <a:off x="1596" y="1946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41" name="Picture 995"/>
              <p:cNvPicPr>
                <a:picLocks noChangeAspect="1" noChangeArrowheads="1"/>
              </p:cNvPicPr>
              <p:nvPr/>
            </p:nvPicPr>
            <p:blipFill>
              <a:blip r:embed="rId81"/>
              <a:srcRect/>
              <a:stretch>
                <a:fillRect/>
              </a:stretch>
            </p:blipFill>
            <p:spPr bwMode="auto">
              <a:xfrm>
                <a:off x="1643" y="2001"/>
                <a:ext cx="6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42" name="Picture 996"/>
              <p:cNvPicPr>
                <a:picLocks noChangeAspect="1" noChangeArrowheads="1"/>
              </p:cNvPicPr>
              <p:nvPr/>
            </p:nvPicPr>
            <p:blipFill>
              <a:blip r:embed="rId81"/>
              <a:srcRect/>
              <a:stretch>
                <a:fillRect/>
              </a:stretch>
            </p:blipFill>
            <p:spPr bwMode="auto">
              <a:xfrm>
                <a:off x="1637" y="1995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43" name="Picture 997"/>
              <p:cNvPicPr>
                <a:picLocks noChangeAspect="1" noChangeArrowheads="1"/>
              </p:cNvPicPr>
              <p:nvPr/>
            </p:nvPicPr>
            <p:blipFill>
              <a:blip r:embed="rId81"/>
              <a:srcRect/>
              <a:stretch>
                <a:fillRect/>
              </a:stretch>
            </p:blipFill>
            <p:spPr bwMode="auto">
              <a:xfrm>
                <a:off x="1631" y="1983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44" name="Picture 998"/>
              <p:cNvPicPr>
                <a:picLocks noChangeAspect="1" noChangeArrowheads="1"/>
              </p:cNvPicPr>
              <p:nvPr/>
            </p:nvPicPr>
            <p:blipFill>
              <a:blip r:embed="rId81"/>
              <a:srcRect/>
              <a:stretch>
                <a:fillRect/>
              </a:stretch>
            </p:blipFill>
            <p:spPr bwMode="auto">
              <a:xfrm>
                <a:off x="1625" y="1977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45" name="Picture 999"/>
              <p:cNvPicPr>
                <a:picLocks noChangeAspect="1" noChangeArrowheads="1"/>
              </p:cNvPicPr>
              <p:nvPr/>
            </p:nvPicPr>
            <p:blipFill>
              <a:blip r:embed="rId81"/>
              <a:srcRect/>
              <a:stretch>
                <a:fillRect/>
              </a:stretch>
            </p:blipFill>
            <p:spPr bwMode="auto">
              <a:xfrm>
                <a:off x="1637" y="1989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46" name="Picture 1000"/>
              <p:cNvPicPr>
                <a:picLocks noChangeAspect="1" noChangeArrowheads="1"/>
              </p:cNvPicPr>
              <p:nvPr/>
            </p:nvPicPr>
            <p:blipFill>
              <a:blip r:embed="rId81"/>
              <a:srcRect/>
              <a:stretch>
                <a:fillRect/>
              </a:stretch>
            </p:blipFill>
            <p:spPr bwMode="auto">
              <a:xfrm>
                <a:off x="1625" y="1971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47" name="Picture 1001"/>
              <p:cNvPicPr>
                <a:picLocks noChangeAspect="1" noChangeArrowheads="1"/>
              </p:cNvPicPr>
              <p:nvPr/>
            </p:nvPicPr>
            <p:blipFill>
              <a:blip r:embed="rId82"/>
              <a:srcRect/>
              <a:stretch>
                <a:fillRect/>
              </a:stretch>
            </p:blipFill>
            <p:spPr bwMode="auto">
              <a:xfrm>
                <a:off x="1660" y="2032"/>
                <a:ext cx="6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48" name="Picture 1002"/>
              <p:cNvPicPr>
                <a:picLocks noChangeAspect="1" noChangeArrowheads="1"/>
              </p:cNvPicPr>
              <p:nvPr/>
            </p:nvPicPr>
            <p:blipFill>
              <a:blip r:embed="rId82"/>
              <a:srcRect/>
              <a:stretch>
                <a:fillRect/>
              </a:stretch>
            </p:blipFill>
            <p:spPr bwMode="auto">
              <a:xfrm>
                <a:off x="1655" y="2020"/>
                <a:ext cx="5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49" name="Picture 1003"/>
              <p:cNvPicPr>
                <a:picLocks noChangeAspect="1" noChangeArrowheads="1"/>
              </p:cNvPicPr>
              <p:nvPr/>
            </p:nvPicPr>
            <p:blipFill>
              <a:blip r:embed="rId82"/>
              <a:srcRect/>
              <a:stretch>
                <a:fillRect/>
              </a:stretch>
            </p:blipFill>
            <p:spPr bwMode="auto">
              <a:xfrm>
                <a:off x="1649" y="2014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50" name="Picture 1004"/>
              <p:cNvPicPr>
                <a:picLocks noChangeAspect="1" noChangeArrowheads="1"/>
              </p:cNvPicPr>
              <p:nvPr/>
            </p:nvPicPr>
            <p:blipFill>
              <a:blip r:embed="rId82"/>
              <a:srcRect/>
              <a:stretch>
                <a:fillRect/>
              </a:stretch>
            </p:blipFill>
            <p:spPr bwMode="auto">
              <a:xfrm>
                <a:off x="1649" y="2008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51" name="Picture 1005"/>
              <p:cNvPicPr>
                <a:picLocks noChangeAspect="1" noChangeArrowheads="1"/>
              </p:cNvPicPr>
              <p:nvPr/>
            </p:nvPicPr>
            <p:blipFill>
              <a:blip r:embed="rId83"/>
              <a:srcRect/>
              <a:stretch>
                <a:fillRect/>
              </a:stretch>
            </p:blipFill>
            <p:spPr bwMode="auto">
              <a:xfrm>
                <a:off x="1684" y="2119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52" name="Picture 1006"/>
              <p:cNvPicPr>
                <a:picLocks noChangeAspect="1" noChangeArrowheads="1"/>
              </p:cNvPicPr>
              <p:nvPr/>
            </p:nvPicPr>
            <p:blipFill>
              <a:blip r:embed="rId83"/>
              <a:srcRect/>
              <a:stretch>
                <a:fillRect/>
              </a:stretch>
            </p:blipFill>
            <p:spPr bwMode="auto">
              <a:xfrm>
                <a:off x="1684" y="2113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53" name="Picture 1007"/>
              <p:cNvPicPr>
                <a:picLocks noChangeAspect="1" noChangeArrowheads="1"/>
              </p:cNvPicPr>
              <p:nvPr/>
            </p:nvPicPr>
            <p:blipFill>
              <a:blip r:embed="rId83"/>
              <a:srcRect/>
              <a:stretch>
                <a:fillRect/>
              </a:stretch>
            </p:blipFill>
            <p:spPr bwMode="auto">
              <a:xfrm>
                <a:off x="1678" y="2094"/>
                <a:ext cx="6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54" name="Picture 1008"/>
              <p:cNvPicPr>
                <a:picLocks noChangeAspect="1" noChangeArrowheads="1"/>
              </p:cNvPicPr>
              <p:nvPr/>
            </p:nvPicPr>
            <p:blipFill>
              <a:blip r:embed="rId83"/>
              <a:srcRect/>
              <a:stretch>
                <a:fillRect/>
              </a:stretch>
            </p:blipFill>
            <p:spPr bwMode="auto">
              <a:xfrm>
                <a:off x="1684" y="2107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55" name="Picture 1009"/>
              <p:cNvPicPr>
                <a:picLocks noChangeAspect="1" noChangeArrowheads="1"/>
              </p:cNvPicPr>
              <p:nvPr/>
            </p:nvPicPr>
            <p:blipFill>
              <a:blip r:embed="rId83"/>
              <a:srcRect/>
              <a:stretch>
                <a:fillRect/>
              </a:stretch>
            </p:blipFill>
            <p:spPr bwMode="auto">
              <a:xfrm>
                <a:off x="1684" y="2101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56" name="Picture 1010"/>
              <p:cNvPicPr>
                <a:picLocks noChangeAspect="1" noChangeArrowheads="1"/>
              </p:cNvPicPr>
              <p:nvPr/>
            </p:nvPicPr>
            <p:blipFill>
              <a:blip r:embed="rId83"/>
              <a:srcRect/>
              <a:stretch>
                <a:fillRect/>
              </a:stretch>
            </p:blipFill>
            <p:spPr bwMode="auto">
              <a:xfrm>
                <a:off x="1678" y="2088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 1011"/>
            <p:cNvGrpSpPr>
              <a:grpSpLocks/>
            </p:cNvGrpSpPr>
            <p:nvPr/>
          </p:nvGrpSpPr>
          <p:grpSpPr bwMode="auto">
            <a:xfrm>
              <a:off x="1192" y="1865"/>
              <a:ext cx="1633" cy="1777"/>
              <a:chOff x="1192" y="1865"/>
              <a:chExt cx="1633" cy="1777"/>
            </a:xfrm>
          </p:grpSpPr>
          <p:sp>
            <p:nvSpPr>
              <p:cNvPr id="17257" name="Freeform 1012"/>
              <p:cNvSpPr>
                <a:spLocks/>
              </p:cNvSpPr>
              <p:nvPr/>
            </p:nvSpPr>
            <p:spPr bwMode="auto">
              <a:xfrm>
                <a:off x="1655" y="2020"/>
                <a:ext cx="29" cy="99"/>
              </a:xfrm>
              <a:custGeom>
                <a:avLst/>
                <a:gdLst>
                  <a:gd name="T0" fmla="*/ 29 w 29"/>
                  <a:gd name="T1" fmla="*/ 99 h 99"/>
                  <a:gd name="T2" fmla="*/ 23 w 29"/>
                  <a:gd name="T3" fmla="*/ 50 h 99"/>
                  <a:gd name="T4" fmla="*/ 0 w 29"/>
                  <a:gd name="T5" fmla="*/ 0 h 99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99"/>
                  <a:gd name="T11" fmla="*/ 29 w 29"/>
                  <a:gd name="T12" fmla="*/ 99 h 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99">
                    <a:moveTo>
                      <a:pt x="29" y="99"/>
                    </a:moveTo>
                    <a:lnTo>
                      <a:pt x="23" y="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58" name="Line 1013"/>
              <p:cNvSpPr>
                <a:spLocks noChangeShapeType="1"/>
              </p:cNvSpPr>
              <p:nvPr/>
            </p:nvSpPr>
            <p:spPr bwMode="auto">
              <a:xfrm flipH="1" flipV="1">
                <a:off x="1637" y="1989"/>
                <a:ext cx="18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59" name="Freeform 1014"/>
              <p:cNvSpPr>
                <a:spLocks/>
              </p:cNvSpPr>
              <p:nvPr/>
            </p:nvSpPr>
            <p:spPr bwMode="auto">
              <a:xfrm>
                <a:off x="1526" y="1890"/>
                <a:ext cx="111" cy="99"/>
              </a:xfrm>
              <a:custGeom>
                <a:avLst/>
                <a:gdLst>
                  <a:gd name="T0" fmla="*/ 111 w 111"/>
                  <a:gd name="T1" fmla="*/ 99 h 99"/>
                  <a:gd name="T2" fmla="*/ 82 w 111"/>
                  <a:gd name="T3" fmla="*/ 62 h 99"/>
                  <a:gd name="T4" fmla="*/ 41 w 111"/>
                  <a:gd name="T5" fmla="*/ 25 h 99"/>
                  <a:gd name="T6" fmla="*/ 0 w 111"/>
                  <a:gd name="T7" fmla="*/ 0 h 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1"/>
                  <a:gd name="T13" fmla="*/ 0 h 99"/>
                  <a:gd name="T14" fmla="*/ 111 w 111"/>
                  <a:gd name="T15" fmla="*/ 99 h 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1" h="99">
                    <a:moveTo>
                      <a:pt x="111" y="99"/>
                    </a:moveTo>
                    <a:lnTo>
                      <a:pt x="82" y="62"/>
                    </a:lnTo>
                    <a:lnTo>
                      <a:pt x="41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60" name="Freeform 1015"/>
              <p:cNvSpPr>
                <a:spLocks/>
              </p:cNvSpPr>
              <p:nvPr/>
            </p:nvSpPr>
            <p:spPr bwMode="auto">
              <a:xfrm>
                <a:off x="1655" y="2020"/>
                <a:ext cx="35" cy="105"/>
              </a:xfrm>
              <a:custGeom>
                <a:avLst/>
                <a:gdLst>
                  <a:gd name="T0" fmla="*/ 35 w 35"/>
                  <a:gd name="T1" fmla="*/ 105 h 105"/>
                  <a:gd name="T2" fmla="*/ 23 w 35"/>
                  <a:gd name="T3" fmla="*/ 50 h 105"/>
                  <a:gd name="T4" fmla="*/ 0 w 35"/>
                  <a:gd name="T5" fmla="*/ 0 h 105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105"/>
                  <a:gd name="T11" fmla="*/ 35 w 35"/>
                  <a:gd name="T12" fmla="*/ 105 h 1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105">
                    <a:moveTo>
                      <a:pt x="35" y="105"/>
                    </a:moveTo>
                    <a:lnTo>
                      <a:pt x="23" y="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61" name="Line 1016"/>
              <p:cNvSpPr>
                <a:spLocks noChangeShapeType="1"/>
              </p:cNvSpPr>
              <p:nvPr/>
            </p:nvSpPr>
            <p:spPr bwMode="auto">
              <a:xfrm flipH="1" flipV="1">
                <a:off x="1643" y="1989"/>
                <a:ext cx="12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62" name="Freeform 1017"/>
              <p:cNvSpPr>
                <a:spLocks/>
              </p:cNvSpPr>
              <p:nvPr/>
            </p:nvSpPr>
            <p:spPr bwMode="auto">
              <a:xfrm>
                <a:off x="1520" y="1890"/>
                <a:ext cx="123" cy="99"/>
              </a:xfrm>
              <a:custGeom>
                <a:avLst/>
                <a:gdLst>
                  <a:gd name="T0" fmla="*/ 123 w 123"/>
                  <a:gd name="T1" fmla="*/ 99 h 99"/>
                  <a:gd name="T2" fmla="*/ 94 w 123"/>
                  <a:gd name="T3" fmla="*/ 68 h 99"/>
                  <a:gd name="T4" fmla="*/ 70 w 123"/>
                  <a:gd name="T5" fmla="*/ 37 h 99"/>
                  <a:gd name="T6" fmla="*/ 35 w 123"/>
                  <a:gd name="T7" fmla="*/ 19 h 99"/>
                  <a:gd name="T8" fmla="*/ 0 w 123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"/>
                  <a:gd name="T16" fmla="*/ 0 h 99"/>
                  <a:gd name="T17" fmla="*/ 123 w 123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" h="99">
                    <a:moveTo>
                      <a:pt x="123" y="99"/>
                    </a:moveTo>
                    <a:lnTo>
                      <a:pt x="94" y="68"/>
                    </a:lnTo>
                    <a:lnTo>
                      <a:pt x="70" y="37"/>
                    </a:lnTo>
                    <a:lnTo>
                      <a:pt x="35" y="1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63" name="Freeform 1018"/>
              <p:cNvSpPr>
                <a:spLocks/>
              </p:cNvSpPr>
              <p:nvPr/>
            </p:nvSpPr>
            <p:spPr bwMode="auto">
              <a:xfrm>
                <a:off x="1502" y="1865"/>
                <a:ext cx="217" cy="260"/>
              </a:xfrm>
              <a:custGeom>
                <a:avLst/>
                <a:gdLst>
                  <a:gd name="T0" fmla="*/ 217 w 217"/>
                  <a:gd name="T1" fmla="*/ 260 h 260"/>
                  <a:gd name="T2" fmla="*/ 211 w 217"/>
                  <a:gd name="T3" fmla="*/ 217 h 260"/>
                  <a:gd name="T4" fmla="*/ 193 w 217"/>
                  <a:gd name="T5" fmla="*/ 174 h 260"/>
                  <a:gd name="T6" fmla="*/ 176 w 217"/>
                  <a:gd name="T7" fmla="*/ 130 h 260"/>
                  <a:gd name="T8" fmla="*/ 153 w 217"/>
                  <a:gd name="T9" fmla="*/ 93 h 260"/>
                  <a:gd name="T10" fmla="*/ 117 w 217"/>
                  <a:gd name="T11" fmla="*/ 62 h 260"/>
                  <a:gd name="T12" fmla="*/ 82 w 217"/>
                  <a:gd name="T13" fmla="*/ 37 h 260"/>
                  <a:gd name="T14" fmla="*/ 41 w 217"/>
                  <a:gd name="T15" fmla="*/ 19 h 260"/>
                  <a:gd name="T16" fmla="*/ 0 w 217"/>
                  <a:gd name="T17" fmla="*/ 0 h 2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7"/>
                  <a:gd name="T28" fmla="*/ 0 h 260"/>
                  <a:gd name="T29" fmla="*/ 217 w 217"/>
                  <a:gd name="T30" fmla="*/ 260 h 2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7" h="260">
                    <a:moveTo>
                      <a:pt x="217" y="260"/>
                    </a:moveTo>
                    <a:lnTo>
                      <a:pt x="211" y="217"/>
                    </a:lnTo>
                    <a:lnTo>
                      <a:pt x="193" y="174"/>
                    </a:lnTo>
                    <a:lnTo>
                      <a:pt x="176" y="130"/>
                    </a:lnTo>
                    <a:lnTo>
                      <a:pt x="153" y="93"/>
                    </a:lnTo>
                    <a:lnTo>
                      <a:pt x="117" y="62"/>
                    </a:lnTo>
                    <a:lnTo>
                      <a:pt x="82" y="37"/>
                    </a:lnTo>
                    <a:lnTo>
                      <a:pt x="41" y="1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64" name="Freeform 1019"/>
              <p:cNvSpPr>
                <a:spLocks/>
              </p:cNvSpPr>
              <p:nvPr/>
            </p:nvSpPr>
            <p:spPr bwMode="auto">
              <a:xfrm>
                <a:off x="1502" y="1865"/>
                <a:ext cx="94" cy="304"/>
              </a:xfrm>
              <a:custGeom>
                <a:avLst/>
                <a:gdLst>
                  <a:gd name="T0" fmla="*/ 94 w 94"/>
                  <a:gd name="T1" fmla="*/ 304 h 304"/>
                  <a:gd name="T2" fmla="*/ 94 w 94"/>
                  <a:gd name="T3" fmla="*/ 254 h 304"/>
                  <a:gd name="T4" fmla="*/ 94 w 94"/>
                  <a:gd name="T5" fmla="*/ 211 h 304"/>
                  <a:gd name="T6" fmla="*/ 88 w 94"/>
                  <a:gd name="T7" fmla="*/ 161 h 304"/>
                  <a:gd name="T8" fmla="*/ 76 w 94"/>
                  <a:gd name="T9" fmla="*/ 118 h 304"/>
                  <a:gd name="T10" fmla="*/ 53 w 94"/>
                  <a:gd name="T11" fmla="*/ 75 h 304"/>
                  <a:gd name="T12" fmla="*/ 30 w 94"/>
                  <a:gd name="T13" fmla="*/ 37 h 304"/>
                  <a:gd name="T14" fmla="*/ 0 w 94"/>
                  <a:gd name="T15" fmla="*/ 0 h 30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4"/>
                  <a:gd name="T25" fmla="*/ 0 h 304"/>
                  <a:gd name="T26" fmla="*/ 94 w 94"/>
                  <a:gd name="T27" fmla="*/ 304 h 30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4" h="304">
                    <a:moveTo>
                      <a:pt x="94" y="304"/>
                    </a:moveTo>
                    <a:lnTo>
                      <a:pt x="94" y="254"/>
                    </a:lnTo>
                    <a:lnTo>
                      <a:pt x="94" y="211"/>
                    </a:lnTo>
                    <a:lnTo>
                      <a:pt x="88" y="161"/>
                    </a:lnTo>
                    <a:lnTo>
                      <a:pt x="76" y="118"/>
                    </a:lnTo>
                    <a:lnTo>
                      <a:pt x="53" y="75"/>
                    </a:lnTo>
                    <a:lnTo>
                      <a:pt x="30" y="3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65" name="Line 1020"/>
              <p:cNvSpPr>
                <a:spLocks noChangeShapeType="1"/>
              </p:cNvSpPr>
              <p:nvPr/>
            </p:nvSpPr>
            <p:spPr bwMode="auto">
              <a:xfrm>
                <a:off x="1684" y="2119"/>
                <a:ext cx="17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66" name="Line 1021"/>
              <p:cNvSpPr>
                <a:spLocks noChangeShapeType="1"/>
              </p:cNvSpPr>
              <p:nvPr/>
            </p:nvSpPr>
            <p:spPr bwMode="auto">
              <a:xfrm flipV="1">
                <a:off x="1701" y="2125"/>
                <a:ext cx="18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67" name="Freeform 1022"/>
              <p:cNvSpPr>
                <a:spLocks/>
              </p:cNvSpPr>
              <p:nvPr/>
            </p:nvSpPr>
            <p:spPr bwMode="auto">
              <a:xfrm>
                <a:off x="1719" y="2070"/>
                <a:ext cx="99" cy="55"/>
              </a:xfrm>
              <a:custGeom>
                <a:avLst/>
                <a:gdLst>
                  <a:gd name="T0" fmla="*/ 0 w 99"/>
                  <a:gd name="T1" fmla="*/ 55 h 55"/>
                  <a:gd name="T2" fmla="*/ 35 w 99"/>
                  <a:gd name="T3" fmla="*/ 43 h 55"/>
                  <a:gd name="T4" fmla="*/ 58 w 99"/>
                  <a:gd name="T5" fmla="*/ 31 h 55"/>
                  <a:gd name="T6" fmla="*/ 82 w 99"/>
                  <a:gd name="T7" fmla="*/ 18 h 55"/>
                  <a:gd name="T8" fmla="*/ 99 w 99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55"/>
                    </a:moveTo>
                    <a:lnTo>
                      <a:pt x="35" y="43"/>
                    </a:lnTo>
                    <a:lnTo>
                      <a:pt x="58" y="31"/>
                    </a:lnTo>
                    <a:lnTo>
                      <a:pt x="82" y="18"/>
                    </a:lnTo>
                    <a:lnTo>
                      <a:pt x="9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68" name="Line 1023"/>
              <p:cNvSpPr>
                <a:spLocks noChangeShapeType="1"/>
              </p:cNvSpPr>
              <p:nvPr/>
            </p:nvSpPr>
            <p:spPr bwMode="auto">
              <a:xfrm flipV="1">
                <a:off x="1222" y="302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69" name="Line 1024"/>
              <p:cNvSpPr>
                <a:spLocks noChangeShapeType="1"/>
              </p:cNvSpPr>
              <p:nvPr/>
            </p:nvSpPr>
            <p:spPr bwMode="auto">
              <a:xfrm flipV="1">
                <a:off x="1239" y="3129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70" name="Line 1025"/>
              <p:cNvSpPr>
                <a:spLocks noChangeShapeType="1"/>
              </p:cNvSpPr>
              <p:nvPr/>
            </p:nvSpPr>
            <p:spPr bwMode="auto">
              <a:xfrm flipV="1">
                <a:off x="1309" y="3036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71" name="Line 1026"/>
              <p:cNvSpPr>
                <a:spLocks noChangeShapeType="1"/>
              </p:cNvSpPr>
              <p:nvPr/>
            </p:nvSpPr>
            <p:spPr bwMode="auto">
              <a:xfrm flipV="1">
                <a:off x="1327" y="3135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72" name="Line 1027"/>
              <p:cNvSpPr>
                <a:spLocks noChangeShapeType="1"/>
              </p:cNvSpPr>
              <p:nvPr/>
            </p:nvSpPr>
            <p:spPr bwMode="auto">
              <a:xfrm flipV="1">
                <a:off x="1397" y="3042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73" name="Line 1028"/>
              <p:cNvSpPr>
                <a:spLocks noChangeShapeType="1"/>
              </p:cNvSpPr>
              <p:nvPr/>
            </p:nvSpPr>
            <p:spPr bwMode="auto">
              <a:xfrm flipV="1">
                <a:off x="1415" y="3141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74" name="Line 1029"/>
              <p:cNvSpPr>
                <a:spLocks noChangeShapeType="1"/>
              </p:cNvSpPr>
              <p:nvPr/>
            </p:nvSpPr>
            <p:spPr bwMode="auto">
              <a:xfrm flipV="1">
                <a:off x="1491" y="3054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75" name="Line 1030"/>
              <p:cNvSpPr>
                <a:spLocks noChangeShapeType="1"/>
              </p:cNvSpPr>
              <p:nvPr/>
            </p:nvSpPr>
            <p:spPr bwMode="auto">
              <a:xfrm flipV="1">
                <a:off x="1508" y="3153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76" name="Line 1031"/>
              <p:cNvSpPr>
                <a:spLocks noChangeShapeType="1"/>
              </p:cNvSpPr>
              <p:nvPr/>
            </p:nvSpPr>
            <p:spPr bwMode="auto">
              <a:xfrm flipV="1">
                <a:off x="1578" y="3060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77" name="Line 1032"/>
              <p:cNvSpPr>
                <a:spLocks noChangeShapeType="1"/>
              </p:cNvSpPr>
              <p:nvPr/>
            </p:nvSpPr>
            <p:spPr bwMode="auto">
              <a:xfrm flipV="1">
                <a:off x="1596" y="3159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78" name="Line 1033"/>
              <p:cNvSpPr>
                <a:spLocks noChangeShapeType="1"/>
              </p:cNvSpPr>
              <p:nvPr/>
            </p:nvSpPr>
            <p:spPr bwMode="auto">
              <a:xfrm flipV="1">
                <a:off x="1666" y="3067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79" name="Line 1034"/>
              <p:cNvSpPr>
                <a:spLocks noChangeShapeType="1"/>
              </p:cNvSpPr>
              <p:nvPr/>
            </p:nvSpPr>
            <p:spPr bwMode="auto">
              <a:xfrm flipV="1">
                <a:off x="1760" y="3079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80" name="Line 1035"/>
              <p:cNvSpPr>
                <a:spLocks noChangeShapeType="1"/>
              </p:cNvSpPr>
              <p:nvPr/>
            </p:nvSpPr>
            <p:spPr bwMode="auto">
              <a:xfrm flipV="1">
                <a:off x="1614" y="3259"/>
                <a:ext cx="5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81" name="Line 1036"/>
              <p:cNvSpPr>
                <a:spLocks noChangeShapeType="1"/>
              </p:cNvSpPr>
              <p:nvPr/>
            </p:nvSpPr>
            <p:spPr bwMode="auto">
              <a:xfrm flipV="1">
                <a:off x="1684" y="3166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82" name="Line 1037"/>
              <p:cNvSpPr>
                <a:spLocks noChangeShapeType="1"/>
              </p:cNvSpPr>
              <p:nvPr/>
            </p:nvSpPr>
            <p:spPr bwMode="auto">
              <a:xfrm>
                <a:off x="1222" y="3036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83" name="Line 1038"/>
              <p:cNvSpPr>
                <a:spLocks noChangeShapeType="1"/>
              </p:cNvSpPr>
              <p:nvPr/>
            </p:nvSpPr>
            <p:spPr bwMode="auto">
              <a:xfrm>
                <a:off x="1309" y="304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84" name="Line 1039"/>
              <p:cNvSpPr>
                <a:spLocks noChangeShapeType="1"/>
              </p:cNvSpPr>
              <p:nvPr/>
            </p:nvSpPr>
            <p:spPr bwMode="auto">
              <a:xfrm>
                <a:off x="1397" y="3048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85" name="Line 1040"/>
              <p:cNvSpPr>
                <a:spLocks noChangeShapeType="1"/>
              </p:cNvSpPr>
              <p:nvPr/>
            </p:nvSpPr>
            <p:spPr bwMode="auto">
              <a:xfrm>
                <a:off x="1491" y="306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86" name="Line 1041"/>
              <p:cNvSpPr>
                <a:spLocks noChangeShapeType="1"/>
              </p:cNvSpPr>
              <p:nvPr/>
            </p:nvSpPr>
            <p:spPr bwMode="auto">
              <a:xfrm>
                <a:off x="1578" y="306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87" name="Line 1042"/>
              <p:cNvSpPr>
                <a:spLocks noChangeShapeType="1"/>
              </p:cNvSpPr>
              <p:nvPr/>
            </p:nvSpPr>
            <p:spPr bwMode="auto">
              <a:xfrm>
                <a:off x="1666" y="3073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88" name="Line 1043"/>
              <p:cNvSpPr>
                <a:spLocks noChangeShapeType="1"/>
              </p:cNvSpPr>
              <p:nvPr/>
            </p:nvSpPr>
            <p:spPr bwMode="auto">
              <a:xfrm>
                <a:off x="1760" y="308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89" name="Line 1044"/>
              <p:cNvSpPr>
                <a:spLocks noChangeShapeType="1"/>
              </p:cNvSpPr>
              <p:nvPr/>
            </p:nvSpPr>
            <p:spPr bwMode="auto">
              <a:xfrm>
                <a:off x="1239" y="313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90" name="Line 1045"/>
              <p:cNvSpPr>
                <a:spLocks noChangeShapeType="1"/>
              </p:cNvSpPr>
              <p:nvPr/>
            </p:nvSpPr>
            <p:spPr bwMode="auto">
              <a:xfrm>
                <a:off x="1684" y="3178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91" name="Line 1046"/>
              <p:cNvSpPr>
                <a:spLocks noChangeShapeType="1"/>
              </p:cNvSpPr>
              <p:nvPr/>
            </p:nvSpPr>
            <p:spPr bwMode="auto">
              <a:xfrm>
                <a:off x="1327" y="314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92" name="Line 1047"/>
              <p:cNvSpPr>
                <a:spLocks noChangeShapeType="1"/>
              </p:cNvSpPr>
              <p:nvPr/>
            </p:nvSpPr>
            <p:spPr bwMode="auto">
              <a:xfrm>
                <a:off x="1415" y="3153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93" name="Line 1048"/>
              <p:cNvSpPr>
                <a:spLocks noChangeShapeType="1"/>
              </p:cNvSpPr>
              <p:nvPr/>
            </p:nvSpPr>
            <p:spPr bwMode="auto">
              <a:xfrm>
                <a:off x="1508" y="315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94" name="Line 1049"/>
              <p:cNvSpPr>
                <a:spLocks noChangeShapeType="1"/>
              </p:cNvSpPr>
              <p:nvPr/>
            </p:nvSpPr>
            <p:spPr bwMode="auto">
              <a:xfrm>
                <a:off x="1614" y="3265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95" name="Line 1050"/>
              <p:cNvSpPr>
                <a:spLocks noChangeShapeType="1"/>
              </p:cNvSpPr>
              <p:nvPr/>
            </p:nvSpPr>
            <p:spPr bwMode="auto">
              <a:xfrm flipV="1">
                <a:off x="1245" y="312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96" name="Line 1051"/>
              <p:cNvSpPr>
                <a:spLocks noChangeShapeType="1"/>
              </p:cNvSpPr>
              <p:nvPr/>
            </p:nvSpPr>
            <p:spPr bwMode="auto">
              <a:xfrm flipV="1">
                <a:off x="1227" y="302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97" name="Line 1052"/>
              <p:cNvSpPr>
                <a:spLocks noChangeShapeType="1"/>
              </p:cNvSpPr>
              <p:nvPr/>
            </p:nvSpPr>
            <p:spPr bwMode="auto">
              <a:xfrm flipV="1">
                <a:off x="1333" y="3135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98" name="Line 1053"/>
              <p:cNvSpPr>
                <a:spLocks noChangeShapeType="1"/>
              </p:cNvSpPr>
              <p:nvPr/>
            </p:nvSpPr>
            <p:spPr bwMode="auto">
              <a:xfrm flipV="1">
                <a:off x="1315" y="303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99" name="Line 1054"/>
              <p:cNvSpPr>
                <a:spLocks noChangeShapeType="1"/>
              </p:cNvSpPr>
              <p:nvPr/>
            </p:nvSpPr>
            <p:spPr bwMode="auto">
              <a:xfrm flipH="1" flipV="1">
                <a:off x="1421" y="3141"/>
                <a:ext cx="5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00" name="Line 1055"/>
              <p:cNvSpPr>
                <a:spLocks noChangeShapeType="1"/>
              </p:cNvSpPr>
              <p:nvPr/>
            </p:nvSpPr>
            <p:spPr bwMode="auto">
              <a:xfrm flipH="1" flipV="1">
                <a:off x="1403" y="3042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01" name="Line 1056"/>
              <p:cNvSpPr>
                <a:spLocks noChangeShapeType="1"/>
              </p:cNvSpPr>
              <p:nvPr/>
            </p:nvSpPr>
            <p:spPr bwMode="auto">
              <a:xfrm flipV="1">
                <a:off x="1514" y="3153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02" name="Line 1057"/>
              <p:cNvSpPr>
                <a:spLocks noChangeShapeType="1"/>
              </p:cNvSpPr>
              <p:nvPr/>
            </p:nvSpPr>
            <p:spPr bwMode="auto">
              <a:xfrm flipV="1">
                <a:off x="1497" y="305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03" name="Line 1058"/>
              <p:cNvSpPr>
                <a:spLocks noChangeShapeType="1"/>
              </p:cNvSpPr>
              <p:nvPr/>
            </p:nvSpPr>
            <p:spPr bwMode="auto">
              <a:xfrm flipV="1">
                <a:off x="1602" y="31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04" name="Line 1059"/>
              <p:cNvSpPr>
                <a:spLocks noChangeShapeType="1"/>
              </p:cNvSpPr>
              <p:nvPr/>
            </p:nvSpPr>
            <p:spPr bwMode="auto">
              <a:xfrm flipV="1">
                <a:off x="1584" y="306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05" name="Line 1060"/>
              <p:cNvSpPr>
                <a:spLocks noChangeShapeType="1"/>
              </p:cNvSpPr>
              <p:nvPr/>
            </p:nvSpPr>
            <p:spPr bwMode="auto">
              <a:xfrm flipV="1">
                <a:off x="1619" y="325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06" name="Line 1061"/>
              <p:cNvSpPr>
                <a:spLocks noChangeShapeType="1"/>
              </p:cNvSpPr>
              <p:nvPr/>
            </p:nvSpPr>
            <p:spPr bwMode="auto">
              <a:xfrm flipH="1" flipV="1">
                <a:off x="1672" y="3067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07" name="Line 1062"/>
              <p:cNvSpPr>
                <a:spLocks noChangeShapeType="1"/>
              </p:cNvSpPr>
              <p:nvPr/>
            </p:nvSpPr>
            <p:spPr bwMode="auto">
              <a:xfrm flipH="1" flipV="1">
                <a:off x="1690" y="3166"/>
                <a:ext cx="5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08" name="Line 1063"/>
              <p:cNvSpPr>
                <a:spLocks noChangeShapeType="1"/>
              </p:cNvSpPr>
              <p:nvPr/>
            </p:nvSpPr>
            <p:spPr bwMode="auto">
              <a:xfrm flipV="1">
                <a:off x="1766" y="307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09" name="Line 1064"/>
              <p:cNvSpPr>
                <a:spLocks noChangeShapeType="1"/>
              </p:cNvSpPr>
              <p:nvPr/>
            </p:nvSpPr>
            <p:spPr bwMode="auto">
              <a:xfrm flipV="1">
                <a:off x="1222" y="3029"/>
                <a:ext cx="5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10" name="Line 1065"/>
              <p:cNvSpPr>
                <a:spLocks noChangeShapeType="1"/>
              </p:cNvSpPr>
              <p:nvPr/>
            </p:nvSpPr>
            <p:spPr bwMode="auto">
              <a:xfrm flipV="1">
                <a:off x="1356" y="3048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11" name="Line 1066"/>
              <p:cNvSpPr>
                <a:spLocks noChangeShapeType="1"/>
              </p:cNvSpPr>
              <p:nvPr/>
            </p:nvSpPr>
            <p:spPr bwMode="auto">
              <a:xfrm flipV="1">
                <a:off x="1491" y="3073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12" name="Line 1067"/>
              <p:cNvSpPr>
                <a:spLocks noChangeShapeType="1"/>
              </p:cNvSpPr>
              <p:nvPr/>
            </p:nvSpPr>
            <p:spPr bwMode="auto">
              <a:xfrm flipV="1">
                <a:off x="1619" y="3098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13" name="Line 1068"/>
              <p:cNvSpPr>
                <a:spLocks noChangeShapeType="1"/>
              </p:cNvSpPr>
              <p:nvPr/>
            </p:nvSpPr>
            <p:spPr bwMode="auto">
              <a:xfrm flipV="1">
                <a:off x="1754" y="3116"/>
                <a:ext cx="12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14" name="Line 1069"/>
              <p:cNvSpPr>
                <a:spLocks noChangeShapeType="1"/>
              </p:cNvSpPr>
              <p:nvPr/>
            </p:nvSpPr>
            <p:spPr bwMode="auto">
              <a:xfrm flipV="1">
                <a:off x="1637" y="3246"/>
                <a:ext cx="12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15" name="Line 1070"/>
              <p:cNvSpPr>
                <a:spLocks noChangeShapeType="1"/>
              </p:cNvSpPr>
              <p:nvPr/>
            </p:nvSpPr>
            <p:spPr bwMode="auto">
              <a:xfrm flipH="1" flipV="1">
                <a:off x="1227" y="3029"/>
                <a:ext cx="6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16" name="Line 1071"/>
              <p:cNvSpPr>
                <a:spLocks noChangeShapeType="1"/>
              </p:cNvSpPr>
              <p:nvPr/>
            </p:nvSpPr>
            <p:spPr bwMode="auto">
              <a:xfrm flipH="1" flipV="1">
                <a:off x="1362" y="3048"/>
                <a:ext cx="6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17" name="Line 1072"/>
              <p:cNvSpPr>
                <a:spLocks noChangeShapeType="1"/>
              </p:cNvSpPr>
              <p:nvPr/>
            </p:nvSpPr>
            <p:spPr bwMode="auto">
              <a:xfrm flipV="1">
                <a:off x="1497" y="3073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18" name="Line 1073"/>
              <p:cNvSpPr>
                <a:spLocks noChangeShapeType="1"/>
              </p:cNvSpPr>
              <p:nvPr/>
            </p:nvSpPr>
            <p:spPr bwMode="auto">
              <a:xfrm flipV="1">
                <a:off x="1631" y="3098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19" name="Line 1074"/>
              <p:cNvSpPr>
                <a:spLocks noChangeShapeType="1"/>
              </p:cNvSpPr>
              <p:nvPr/>
            </p:nvSpPr>
            <p:spPr bwMode="auto">
              <a:xfrm flipV="1">
                <a:off x="1649" y="3246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20" name="Line 1075"/>
              <p:cNvSpPr>
                <a:spLocks noChangeShapeType="1"/>
              </p:cNvSpPr>
              <p:nvPr/>
            </p:nvSpPr>
            <p:spPr bwMode="auto">
              <a:xfrm flipV="1">
                <a:off x="1766" y="3116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21" name="Line 1076"/>
              <p:cNvSpPr>
                <a:spLocks noChangeShapeType="1"/>
              </p:cNvSpPr>
              <p:nvPr/>
            </p:nvSpPr>
            <p:spPr bwMode="auto">
              <a:xfrm>
                <a:off x="1222" y="304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22" name="Line 1077"/>
              <p:cNvSpPr>
                <a:spLocks noChangeShapeType="1"/>
              </p:cNvSpPr>
              <p:nvPr/>
            </p:nvSpPr>
            <p:spPr bwMode="auto">
              <a:xfrm>
                <a:off x="1356" y="3060"/>
                <a:ext cx="12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23" name="Line 1078"/>
              <p:cNvSpPr>
                <a:spLocks noChangeShapeType="1"/>
              </p:cNvSpPr>
              <p:nvPr/>
            </p:nvSpPr>
            <p:spPr bwMode="auto">
              <a:xfrm>
                <a:off x="1491" y="308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24" name="Line 1079"/>
              <p:cNvSpPr>
                <a:spLocks noChangeShapeType="1"/>
              </p:cNvSpPr>
              <p:nvPr/>
            </p:nvSpPr>
            <p:spPr bwMode="auto">
              <a:xfrm>
                <a:off x="1619" y="3104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25" name="Freeform 1080"/>
              <p:cNvSpPr>
                <a:spLocks/>
              </p:cNvSpPr>
              <p:nvPr/>
            </p:nvSpPr>
            <p:spPr bwMode="auto">
              <a:xfrm>
                <a:off x="1754" y="3129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6 w 12"/>
                  <a:gd name="T3" fmla="*/ 0 h 1"/>
                  <a:gd name="T4" fmla="*/ 12 w 1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"/>
                  <a:gd name="T11" fmla="*/ 12 w 1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26" name="Line 1081"/>
              <p:cNvSpPr>
                <a:spLocks noChangeShapeType="1"/>
              </p:cNvSpPr>
              <p:nvPr/>
            </p:nvSpPr>
            <p:spPr bwMode="auto">
              <a:xfrm>
                <a:off x="1637" y="3259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27" name="Line 1082"/>
              <p:cNvSpPr>
                <a:spLocks noChangeShapeType="1"/>
              </p:cNvSpPr>
              <p:nvPr/>
            </p:nvSpPr>
            <p:spPr bwMode="auto">
              <a:xfrm>
                <a:off x="1274" y="302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28" name="Line 1083"/>
              <p:cNvSpPr>
                <a:spLocks noChangeShapeType="1"/>
              </p:cNvSpPr>
              <p:nvPr/>
            </p:nvSpPr>
            <p:spPr bwMode="auto">
              <a:xfrm>
                <a:off x="1380" y="2980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29" name="Line 1084"/>
              <p:cNvSpPr>
                <a:spLocks noChangeShapeType="1"/>
              </p:cNvSpPr>
              <p:nvPr/>
            </p:nvSpPr>
            <p:spPr bwMode="auto">
              <a:xfrm flipV="1">
                <a:off x="1245" y="3116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30" name="Line 1085"/>
              <p:cNvSpPr>
                <a:spLocks noChangeShapeType="1"/>
              </p:cNvSpPr>
              <p:nvPr/>
            </p:nvSpPr>
            <p:spPr bwMode="auto">
              <a:xfrm flipV="1">
                <a:off x="1350" y="3073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31" name="Line 1086"/>
              <p:cNvSpPr>
                <a:spLocks noChangeShapeType="1"/>
              </p:cNvSpPr>
              <p:nvPr/>
            </p:nvSpPr>
            <p:spPr bwMode="auto">
              <a:xfrm flipV="1">
                <a:off x="1456" y="3029"/>
                <a:ext cx="5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32" name="Line 1087"/>
              <p:cNvSpPr>
                <a:spLocks noChangeShapeType="1"/>
              </p:cNvSpPr>
              <p:nvPr/>
            </p:nvSpPr>
            <p:spPr bwMode="auto">
              <a:xfrm flipV="1">
                <a:off x="1561" y="2986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33" name="Line 1088"/>
              <p:cNvSpPr>
                <a:spLocks noChangeShapeType="1"/>
              </p:cNvSpPr>
              <p:nvPr/>
            </p:nvSpPr>
            <p:spPr bwMode="auto">
              <a:xfrm flipV="1">
                <a:off x="1421" y="3129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34" name="Line 1089"/>
              <p:cNvSpPr>
                <a:spLocks noChangeShapeType="1"/>
              </p:cNvSpPr>
              <p:nvPr/>
            </p:nvSpPr>
            <p:spPr bwMode="auto">
              <a:xfrm flipV="1">
                <a:off x="1526" y="3085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35" name="Line 1090"/>
              <p:cNvSpPr>
                <a:spLocks noChangeShapeType="1"/>
              </p:cNvSpPr>
              <p:nvPr/>
            </p:nvSpPr>
            <p:spPr bwMode="auto">
              <a:xfrm flipV="1">
                <a:off x="1631" y="3042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36" name="Line 1091"/>
              <p:cNvSpPr>
                <a:spLocks noChangeShapeType="1"/>
              </p:cNvSpPr>
              <p:nvPr/>
            </p:nvSpPr>
            <p:spPr bwMode="auto">
              <a:xfrm>
                <a:off x="1497" y="3184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37" name="Line 1092"/>
              <p:cNvSpPr>
                <a:spLocks noChangeShapeType="1"/>
              </p:cNvSpPr>
              <p:nvPr/>
            </p:nvSpPr>
            <p:spPr bwMode="auto">
              <a:xfrm>
                <a:off x="1602" y="3141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38" name="Line 1093"/>
              <p:cNvSpPr>
                <a:spLocks noChangeShapeType="1"/>
              </p:cNvSpPr>
              <p:nvPr/>
            </p:nvSpPr>
            <p:spPr bwMode="auto">
              <a:xfrm>
                <a:off x="1707" y="3098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39" name="Line 1094"/>
              <p:cNvSpPr>
                <a:spLocks noChangeShapeType="1"/>
              </p:cNvSpPr>
              <p:nvPr/>
            </p:nvSpPr>
            <p:spPr bwMode="auto">
              <a:xfrm flipV="1">
                <a:off x="1573" y="3234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40" name="Line 1095"/>
              <p:cNvSpPr>
                <a:spLocks noChangeShapeType="1"/>
              </p:cNvSpPr>
              <p:nvPr/>
            </p:nvSpPr>
            <p:spPr bwMode="auto">
              <a:xfrm flipV="1">
                <a:off x="1678" y="3190"/>
                <a:ext cx="12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41" name="Line 1096"/>
              <p:cNvSpPr>
                <a:spLocks noChangeShapeType="1"/>
              </p:cNvSpPr>
              <p:nvPr/>
            </p:nvSpPr>
            <p:spPr bwMode="auto">
              <a:xfrm flipV="1">
                <a:off x="1754" y="3246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42" name="Line 1097"/>
              <p:cNvSpPr>
                <a:spLocks noChangeShapeType="1"/>
              </p:cNvSpPr>
              <p:nvPr/>
            </p:nvSpPr>
            <p:spPr bwMode="auto">
              <a:xfrm>
                <a:off x="1561" y="2992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43" name="Line 1098"/>
              <p:cNvSpPr>
                <a:spLocks noChangeShapeType="1"/>
              </p:cNvSpPr>
              <p:nvPr/>
            </p:nvSpPr>
            <p:spPr bwMode="auto">
              <a:xfrm>
                <a:off x="1631" y="3048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44" name="Line 1099"/>
              <p:cNvSpPr>
                <a:spLocks noChangeShapeType="1"/>
              </p:cNvSpPr>
              <p:nvPr/>
            </p:nvSpPr>
            <p:spPr bwMode="auto">
              <a:xfrm>
                <a:off x="1707" y="3098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45" name="Line 1100"/>
              <p:cNvSpPr>
                <a:spLocks noChangeShapeType="1"/>
              </p:cNvSpPr>
              <p:nvPr/>
            </p:nvSpPr>
            <p:spPr bwMode="auto">
              <a:xfrm>
                <a:off x="1380" y="2980"/>
                <a:ext cx="5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46" name="Line 1101"/>
              <p:cNvSpPr>
                <a:spLocks noChangeShapeType="1"/>
              </p:cNvSpPr>
              <p:nvPr/>
            </p:nvSpPr>
            <p:spPr bwMode="auto">
              <a:xfrm>
                <a:off x="1456" y="3036"/>
                <a:ext cx="5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47" name="Line 1102"/>
              <p:cNvSpPr>
                <a:spLocks noChangeShapeType="1"/>
              </p:cNvSpPr>
              <p:nvPr/>
            </p:nvSpPr>
            <p:spPr bwMode="auto">
              <a:xfrm>
                <a:off x="1526" y="309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48" name="Line 1103"/>
              <p:cNvSpPr>
                <a:spLocks noChangeShapeType="1"/>
              </p:cNvSpPr>
              <p:nvPr/>
            </p:nvSpPr>
            <p:spPr bwMode="auto">
              <a:xfrm>
                <a:off x="1602" y="3141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49" name="Line 1104"/>
              <p:cNvSpPr>
                <a:spLocks noChangeShapeType="1"/>
              </p:cNvSpPr>
              <p:nvPr/>
            </p:nvSpPr>
            <p:spPr bwMode="auto">
              <a:xfrm>
                <a:off x="1754" y="325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50" name="Line 1105"/>
              <p:cNvSpPr>
                <a:spLocks noChangeShapeType="1"/>
              </p:cNvSpPr>
              <p:nvPr/>
            </p:nvSpPr>
            <p:spPr bwMode="auto">
              <a:xfrm>
                <a:off x="1678" y="3197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51" name="Line 1106"/>
              <p:cNvSpPr>
                <a:spLocks noChangeShapeType="1"/>
              </p:cNvSpPr>
              <p:nvPr/>
            </p:nvSpPr>
            <p:spPr bwMode="auto">
              <a:xfrm>
                <a:off x="1274" y="3023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52" name="Line 1107"/>
              <p:cNvSpPr>
                <a:spLocks noChangeShapeType="1"/>
              </p:cNvSpPr>
              <p:nvPr/>
            </p:nvSpPr>
            <p:spPr bwMode="auto">
              <a:xfrm>
                <a:off x="1350" y="3079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53" name="Line 1108"/>
              <p:cNvSpPr>
                <a:spLocks noChangeShapeType="1"/>
              </p:cNvSpPr>
              <p:nvPr/>
            </p:nvSpPr>
            <p:spPr bwMode="auto">
              <a:xfrm>
                <a:off x="1421" y="3135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54" name="Line 1109"/>
              <p:cNvSpPr>
                <a:spLocks noChangeShapeType="1"/>
              </p:cNvSpPr>
              <p:nvPr/>
            </p:nvSpPr>
            <p:spPr bwMode="auto">
              <a:xfrm>
                <a:off x="1497" y="3184"/>
                <a:ext cx="5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55" name="Line 1110"/>
              <p:cNvSpPr>
                <a:spLocks noChangeShapeType="1"/>
              </p:cNvSpPr>
              <p:nvPr/>
            </p:nvSpPr>
            <p:spPr bwMode="auto">
              <a:xfrm>
                <a:off x="1573" y="3240"/>
                <a:ext cx="5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56" name="Line 1111"/>
              <p:cNvSpPr>
                <a:spLocks noChangeShapeType="1"/>
              </p:cNvSpPr>
              <p:nvPr/>
            </p:nvSpPr>
            <p:spPr bwMode="auto">
              <a:xfrm>
                <a:off x="1245" y="3122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57" name="Line 1112"/>
              <p:cNvSpPr>
                <a:spLocks noChangeShapeType="1"/>
              </p:cNvSpPr>
              <p:nvPr/>
            </p:nvSpPr>
            <p:spPr bwMode="auto">
              <a:xfrm flipV="1">
                <a:off x="1251" y="3116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58" name="Line 1113"/>
              <p:cNvSpPr>
                <a:spLocks noChangeShapeType="1"/>
              </p:cNvSpPr>
              <p:nvPr/>
            </p:nvSpPr>
            <p:spPr bwMode="auto">
              <a:xfrm flipV="1">
                <a:off x="1280" y="3023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59" name="Line 1114"/>
              <p:cNvSpPr>
                <a:spLocks noChangeShapeType="1"/>
              </p:cNvSpPr>
              <p:nvPr/>
            </p:nvSpPr>
            <p:spPr bwMode="auto">
              <a:xfrm flipV="1">
                <a:off x="1356" y="3073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60" name="Line 1115"/>
              <p:cNvSpPr>
                <a:spLocks noChangeShapeType="1"/>
              </p:cNvSpPr>
              <p:nvPr/>
            </p:nvSpPr>
            <p:spPr bwMode="auto">
              <a:xfrm flipV="1">
                <a:off x="1385" y="2980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61" name="Line 1116"/>
              <p:cNvSpPr>
                <a:spLocks noChangeShapeType="1"/>
              </p:cNvSpPr>
              <p:nvPr/>
            </p:nvSpPr>
            <p:spPr bwMode="auto">
              <a:xfrm flipV="1">
                <a:off x="1426" y="3129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62" name="Line 1117"/>
              <p:cNvSpPr>
                <a:spLocks noChangeShapeType="1"/>
              </p:cNvSpPr>
              <p:nvPr/>
            </p:nvSpPr>
            <p:spPr bwMode="auto">
              <a:xfrm flipV="1">
                <a:off x="1461" y="3029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63" name="Line 1118"/>
              <p:cNvSpPr>
                <a:spLocks noChangeShapeType="1"/>
              </p:cNvSpPr>
              <p:nvPr/>
            </p:nvSpPr>
            <p:spPr bwMode="auto">
              <a:xfrm flipV="1">
                <a:off x="1502" y="3184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64" name="Line 1119"/>
              <p:cNvSpPr>
                <a:spLocks noChangeShapeType="1"/>
              </p:cNvSpPr>
              <p:nvPr/>
            </p:nvSpPr>
            <p:spPr bwMode="auto">
              <a:xfrm flipV="1">
                <a:off x="1532" y="3085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65" name="Line 1120"/>
              <p:cNvSpPr>
                <a:spLocks noChangeShapeType="1"/>
              </p:cNvSpPr>
              <p:nvPr/>
            </p:nvSpPr>
            <p:spPr bwMode="auto">
              <a:xfrm flipV="1">
                <a:off x="1567" y="2986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66" name="Line 1121"/>
              <p:cNvSpPr>
                <a:spLocks noChangeShapeType="1"/>
              </p:cNvSpPr>
              <p:nvPr/>
            </p:nvSpPr>
            <p:spPr bwMode="auto">
              <a:xfrm flipV="1">
                <a:off x="1608" y="3141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67" name="Line 1122"/>
              <p:cNvSpPr>
                <a:spLocks noChangeShapeType="1"/>
              </p:cNvSpPr>
              <p:nvPr/>
            </p:nvSpPr>
            <p:spPr bwMode="auto">
              <a:xfrm flipV="1">
                <a:off x="1643" y="304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68" name="Line 1123"/>
              <p:cNvSpPr>
                <a:spLocks noChangeShapeType="1"/>
              </p:cNvSpPr>
              <p:nvPr/>
            </p:nvSpPr>
            <p:spPr bwMode="auto">
              <a:xfrm flipV="1">
                <a:off x="1578" y="3234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69" name="Line 1124"/>
              <p:cNvSpPr>
                <a:spLocks noChangeShapeType="1"/>
              </p:cNvSpPr>
              <p:nvPr/>
            </p:nvSpPr>
            <p:spPr bwMode="auto">
              <a:xfrm flipV="1">
                <a:off x="1713" y="3098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70" name="Line 1125"/>
              <p:cNvSpPr>
                <a:spLocks noChangeShapeType="1"/>
              </p:cNvSpPr>
              <p:nvPr/>
            </p:nvSpPr>
            <p:spPr bwMode="auto">
              <a:xfrm flipV="1">
                <a:off x="1684" y="3190"/>
                <a:ext cx="6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71" name="Line 1126"/>
              <p:cNvSpPr>
                <a:spLocks noChangeShapeType="1"/>
              </p:cNvSpPr>
              <p:nvPr/>
            </p:nvSpPr>
            <p:spPr bwMode="auto">
              <a:xfrm flipV="1">
                <a:off x="1760" y="324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72" name="Freeform 1127"/>
              <p:cNvSpPr>
                <a:spLocks/>
              </p:cNvSpPr>
              <p:nvPr/>
            </p:nvSpPr>
            <p:spPr bwMode="auto">
              <a:xfrm>
                <a:off x="1192" y="2974"/>
                <a:ext cx="626" cy="198"/>
              </a:xfrm>
              <a:custGeom>
                <a:avLst/>
                <a:gdLst>
                  <a:gd name="T0" fmla="*/ 498 w 626"/>
                  <a:gd name="T1" fmla="*/ 179 h 198"/>
                  <a:gd name="T2" fmla="*/ 533 w 626"/>
                  <a:gd name="T3" fmla="*/ 167 h 198"/>
                  <a:gd name="T4" fmla="*/ 562 w 626"/>
                  <a:gd name="T5" fmla="*/ 161 h 198"/>
                  <a:gd name="T6" fmla="*/ 585 w 626"/>
                  <a:gd name="T7" fmla="*/ 148 h 198"/>
                  <a:gd name="T8" fmla="*/ 603 w 626"/>
                  <a:gd name="T9" fmla="*/ 136 h 198"/>
                  <a:gd name="T10" fmla="*/ 620 w 626"/>
                  <a:gd name="T11" fmla="*/ 117 h 198"/>
                  <a:gd name="T12" fmla="*/ 626 w 626"/>
                  <a:gd name="T13" fmla="*/ 105 h 198"/>
                  <a:gd name="T14" fmla="*/ 626 w 626"/>
                  <a:gd name="T15" fmla="*/ 93 h 198"/>
                  <a:gd name="T16" fmla="*/ 620 w 626"/>
                  <a:gd name="T17" fmla="*/ 74 h 198"/>
                  <a:gd name="T18" fmla="*/ 603 w 626"/>
                  <a:gd name="T19" fmla="*/ 62 h 198"/>
                  <a:gd name="T20" fmla="*/ 585 w 626"/>
                  <a:gd name="T21" fmla="*/ 49 h 198"/>
                  <a:gd name="T22" fmla="*/ 562 w 626"/>
                  <a:gd name="T23" fmla="*/ 37 h 198"/>
                  <a:gd name="T24" fmla="*/ 527 w 626"/>
                  <a:gd name="T25" fmla="*/ 24 h 198"/>
                  <a:gd name="T26" fmla="*/ 492 w 626"/>
                  <a:gd name="T27" fmla="*/ 18 h 198"/>
                  <a:gd name="T28" fmla="*/ 451 w 626"/>
                  <a:gd name="T29" fmla="*/ 12 h 198"/>
                  <a:gd name="T30" fmla="*/ 410 w 626"/>
                  <a:gd name="T31" fmla="*/ 6 h 198"/>
                  <a:gd name="T32" fmla="*/ 369 w 626"/>
                  <a:gd name="T33" fmla="*/ 0 h 198"/>
                  <a:gd name="T34" fmla="*/ 322 w 626"/>
                  <a:gd name="T35" fmla="*/ 0 h 198"/>
                  <a:gd name="T36" fmla="*/ 275 w 626"/>
                  <a:gd name="T37" fmla="*/ 0 h 198"/>
                  <a:gd name="T38" fmla="*/ 229 w 626"/>
                  <a:gd name="T39" fmla="*/ 0 h 198"/>
                  <a:gd name="T40" fmla="*/ 188 w 626"/>
                  <a:gd name="T41" fmla="*/ 6 h 198"/>
                  <a:gd name="T42" fmla="*/ 147 w 626"/>
                  <a:gd name="T43" fmla="*/ 12 h 198"/>
                  <a:gd name="T44" fmla="*/ 112 w 626"/>
                  <a:gd name="T45" fmla="*/ 24 h 198"/>
                  <a:gd name="T46" fmla="*/ 76 w 626"/>
                  <a:gd name="T47" fmla="*/ 31 h 198"/>
                  <a:gd name="T48" fmla="*/ 47 w 626"/>
                  <a:gd name="T49" fmla="*/ 43 h 198"/>
                  <a:gd name="T50" fmla="*/ 30 w 626"/>
                  <a:gd name="T51" fmla="*/ 55 h 198"/>
                  <a:gd name="T52" fmla="*/ 12 w 626"/>
                  <a:gd name="T53" fmla="*/ 68 h 198"/>
                  <a:gd name="T54" fmla="*/ 0 w 626"/>
                  <a:gd name="T55" fmla="*/ 86 h 198"/>
                  <a:gd name="T56" fmla="*/ 0 w 626"/>
                  <a:gd name="T57" fmla="*/ 99 h 198"/>
                  <a:gd name="T58" fmla="*/ 0 w 626"/>
                  <a:gd name="T59" fmla="*/ 111 h 198"/>
                  <a:gd name="T60" fmla="*/ 12 w 626"/>
                  <a:gd name="T61" fmla="*/ 130 h 198"/>
                  <a:gd name="T62" fmla="*/ 30 w 626"/>
                  <a:gd name="T63" fmla="*/ 142 h 198"/>
                  <a:gd name="T64" fmla="*/ 53 w 626"/>
                  <a:gd name="T65" fmla="*/ 155 h 198"/>
                  <a:gd name="T66" fmla="*/ 82 w 626"/>
                  <a:gd name="T67" fmla="*/ 167 h 198"/>
                  <a:gd name="T68" fmla="*/ 117 w 626"/>
                  <a:gd name="T69" fmla="*/ 173 h 198"/>
                  <a:gd name="T70" fmla="*/ 152 w 626"/>
                  <a:gd name="T71" fmla="*/ 185 h 198"/>
                  <a:gd name="T72" fmla="*/ 193 w 626"/>
                  <a:gd name="T73" fmla="*/ 192 h 198"/>
                  <a:gd name="T74" fmla="*/ 240 w 626"/>
                  <a:gd name="T75" fmla="*/ 198 h 198"/>
                  <a:gd name="T76" fmla="*/ 281 w 626"/>
                  <a:gd name="T77" fmla="*/ 198 h 19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26"/>
                  <a:gd name="T118" fmla="*/ 0 h 198"/>
                  <a:gd name="T119" fmla="*/ 626 w 626"/>
                  <a:gd name="T120" fmla="*/ 198 h 19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26" h="198">
                    <a:moveTo>
                      <a:pt x="498" y="179"/>
                    </a:moveTo>
                    <a:lnTo>
                      <a:pt x="533" y="167"/>
                    </a:lnTo>
                    <a:lnTo>
                      <a:pt x="562" y="161"/>
                    </a:lnTo>
                    <a:lnTo>
                      <a:pt x="585" y="148"/>
                    </a:lnTo>
                    <a:lnTo>
                      <a:pt x="603" y="136"/>
                    </a:lnTo>
                    <a:lnTo>
                      <a:pt x="620" y="117"/>
                    </a:lnTo>
                    <a:lnTo>
                      <a:pt x="626" y="105"/>
                    </a:lnTo>
                    <a:lnTo>
                      <a:pt x="626" y="93"/>
                    </a:lnTo>
                    <a:lnTo>
                      <a:pt x="620" y="74"/>
                    </a:lnTo>
                    <a:lnTo>
                      <a:pt x="603" y="62"/>
                    </a:lnTo>
                    <a:lnTo>
                      <a:pt x="585" y="49"/>
                    </a:lnTo>
                    <a:lnTo>
                      <a:pt x="562" y="37"/>
                    </a:lnTo>
                    <a:lnTo>
                      <a:pt x="527" y="24"/>
                    </a:lnTo>
                    <a:lnTo>
                      <a:pt x="492" y="18"/>
                    </a:lnTo>
                    <a:lnTo>
                      <a:pt x="451" y="12"/>
                    </a:lnTo>
                    <a:lnTo>
                      <a:pt x="410" y="6"/>
                    </a:lnTo>
                    <a:lnTo>
                      <a:pt x="369" y="0"/>
                    </a:lnTo>
                    <a:lnTo>
                      <a:pt x="322" y="0"/>
                    </a:lnTo>
                    <a:lnTo>
                      <a:pt x="275" y="0"/>
                    </a:lnTo>
                    <a:lnTo>
                      <a:pt x="229" y="0"/>
                    </a:lnTo>
                    <a:lnTo>
                      <a:pt x="188" y="6"/>
                    </a:lnTo>
                    <a:lnTo>
                      <a:pt x="147" y="12"/>
                    </a:lnTo>
                    <a:lnTo>
                      <a:pt x="112" y="24"/>
                    </a:lnTo>
                    <a:lnTo>
                      <a:pt x="76" y="31"/>
                    </a:lnTo>
                    <a:lnTo>
                      <a:pt x="47" y="43"/>
                    </a:lnTo>
                    <a:lnTo>
                      <a:pt x="30" y="55"/>
                    </a:lnTo>
                    <a:lnTo>
                      <a:pt x="12" y="68"/>
                    </a:lnTo>
                    <a:lnTo>
                      <a:pt x="0" y="86"/>
                    </a:lnTo>
                    <a:lnTo>
                      <a:pt x="0" y="99"/>
                    </a:lnTo>
                    <a:lnTo>
                      <a:pt x="0" y="111"/>
                    </a:lnTo>
                    <a:lnTo>
                      <a:pt x="12" y="130"/>
                    </a:lnTo>
                    <a:lnTo>
                      <a:pt x="30" y="142"/>
                    </a:lnTo>
                    <a:lnTo>
                      <a:pt x="53" y="155"/>
                    </a:lnTo>
                    <a:lnTo>
                      <a:pt x="82" y="167"/>
                    </a:lnTo>
                    <a:lnTo>
                      <a:pt x="117" y="173"/>
                    </a:lnTo>
                    <a:lnTo>
                      <a:pt x="152" y="185"/>
                    </a:lnTo>
                    <a:lnTo>
                      <a:pt x="193" y="192"/>
                    </a:lnTo>
                    <a:lnTo>
                      <a:pt x="240" y="198"/>
                    </a:lnTo>
                    <a:lnTo>
                      <a:pt x="281" y="19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73" name="Line 1128"/>
              <p:cNvSpPr>
                <a:spLocks noChangeShapeType="1"/>
              </p:cNvSpPr>
              <p:nvPr/>
            </p:nvSpPr>
            <p:spPr bwMode="auto">
              <a:xfrm>
                <a:off x="1596" y="31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74" name="Line 1129"/>
              <p:cNvSpPr>
                <a:spLocks noChangeShapeType="1"/>
              </p:cNvSpPr>
              <p:nvPr/>
            </p:nvSpPr>
            <p:spPr bwMode="auto">
              <a:xfrm>
                <a:off x="1818" y="3073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75" name="Freeform 1130"/>
              <p:cNvSpPr>
                <a:spLocks/>
              </p:cNvSpPr>
              <p:nvPr/>
            </p:nvSpPr>
            <p:spPr bwMode="auto">
              <a:xfrm>
                <a:off x="1192" y="3085"/>
                <a:ext cx="281" cy="99"/>
              </a:xfrm>
              <a:custGeom>
                <a:avLst/>
                <a:gdLst>
                  <a:gd name="T0" fmla="*/ 0 w 281"/>
                  <a:gd name="T1" fmla="*/ 0 h 99"/>
                  <a:gd name="T2" fmla="*/ 0 w 281"/>
                  <a:gd name="T3" fmla="*/ 13 h 99"/>
                  <a:gd name="T4" fmla="*/ 12 w 281"/>
                  <a:gd name="T5" fmla="*/ 25 h 99"/>
                  <a:gd name="T6" fmla="*/ 30 w 281"/>
                  <a:gd name="T7" fmla="*/ 44 h 99"/>
                  <a:gd name="T8" fmla="*/ 53 w 281"/>
                  <a:gd name="T9" fmla="*/ 56 h 99"/>
                  <a:gd name="T10" fmla="*/ 82 w 281"/>
                  <a:gd name="T11" fmla="*/ 62 h 99"/>
                  <a:gd name="T12" fmla="*/ 112 w 281"/>
                  <a:gd name="T13" fmla="*/ 74 h 99"/>
                  <a:gd name="T14" fmla="*/ 152 w 281"/>
                  <a:gd name="T15" fmla="*/ 81 h 99"/>
                  <a:gd name="T16" fmla="*/ 193 w 281"/>
                  <a:gd name="T17" fmla="*/ 93 h 99"/>
                  <a:gd name="T18" fmla="*/ 240 w 281"/>
                  <a:gd name="T19" fmla="*/ 93 h 99"/>
                  <a:gd name="T20" fmla="*/ 281 w 281"/>
                  <a:gd name="T21" fmla="*/ 99 h 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1"/>
                  <a:gd name="T34" fmla="*/ 0 h 99"/>
                  <a:gd name="T35" fmla="*/ 281 w 281"/>
                  <a:gd name="T36" fmla="*/ 99 h 9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1" h="99">
                    <a:moveTo>
                      <a:pt x="0" y="0"/>
                    </a:moveTo>
                    <a:lnTo>
                      <a:pt x="0" y="13"/>
                    </a:lnTo>
                    <a:lnTo>
                      <a:pt x="12" y="25"/>
                    </a:lnTo>
                    <a:lnTo>
                      <a:pt x="30" y="44"/>
                    </a:lnTo>
                    <a:lnTo>
                      <a:pt x="53" y="56"/>
                    </a:lnTo>
                    <a:lnTo>
                      <a:pt x="82" y="62"/>
                    </a:lnTo>
                    <a:lnTo>
                      <a:pt x="112" y="74"/>
                    </a:lnTo>
                    <a:lnTo>
                      <a:pt x="152" y="81"/>
                    </a:lnTo>
                    <a:lnTo>
                      <a:pt x="193" y="93"/>
                    </a:lnTo>
                    <a:lnTo>
                      <a:pt x="240" y="93"/>
                    </a:lnTo>
                    <a:lnTo>
                      <a:pt x="281" y="9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76" name="Line 1131"/>
              <p:cNvSpPr>
                <a:spLocks noChangeShapeType="1"/>
              </p:cNvSpPr>
              <p:nvPr/>
            </p:nvSpPr>
            <p:spPr bwMode="auto">
              <a:xfrm>
                <a:off x="1502" y="318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77" name="Freeform 1132"/>
              <p:cNvSpPr>
                <a:spLocks/>
              </p:cNvSpPr>
              <p:nvPr/>
            </p:nvSpPr>
            <p:spPr bwMode="auto">
              <a:xfrm>
                <a:off x="1695" y="3085"/>
                <a:ext cx="123" cy="74"/>
              </a:xfrm>
              <a:custGeom>
                <a:avLst/>
                <a:gdLst>
                  <a:gd name="T0" fmla="*/ 0 w 123"/>
                  <a:gd name="T1" fmla="*/ 74 h 74"/>
                  <a:gd name="T2" fmla="*/ 36 w 123"/>
                  <a:gd name="T3" fmla="*/ 68 h 74"/>
                  <a:gd name="T4" fmla="*/ 59 w 123"/>
                  <a:gd name="T5" fmla="*/ 56 h 74"/>
                  <a:gd name="T6" fmla="*/ 82 w 123"/>
                  <a:gd name="T7" fmla="*/ 50 h 74"/>
                  <a:gd name="T8" fmla="*/ 100 w 123"/>
                  <a:gd name="T9" fmla="*/ 37 h 74"/>
                  <a:gd name="T10" fmla="*/ 112 w 123"/>
                  <a:gd name="T11" fmla="*/ 25 h 74"/>
                  <a:gd name="T12" fmla="*/ 117 w 123"/>
                  <a:gd name="T13" fmla="*/ 13 h 74"/>
                  <a:gd name="T14" fmla="*/ 123 w 123"/>
                  <a:gd name="T15" fmla="*/ 0 h 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3"/>
                  <a:gd name="T25" fmla="*/ 0 h 74"/>
                  <a:gd name="T26" fmla="*/ 123 w 123"/>
                  <a:gd name="T27" fmla="*/ 74 h 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3" h="74">
                    <a:moveTo>
                      <a:pt x="0" y="74"/>
                    </a:moveTo>
                    <a:lnTo>
                      <a:pt x="36" y="68"/>
                    </a:lnTo>
                    <a:lnTo>
                      <a:pt x="59" y="56"/>
                    </a:lnTo>
                    <a:lnTo>
                      <a:pt x="82" y="50"/>
                    </a:lnTo>
                    <a:lnTo>
                      <a:pt x="100" y="37"/>
                    </a:lnTo>
                    <a:lnTo>
                      <a:pt x="112" y="25"/>
                    </a:lnTo>
                    <a:lnTo>
                      <a:pt x="117" y="13"/>
                    </a:lnTo>
                    <a:lnTo>
                      <a:pt x="12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78" name="Line 1133"/>
              <p:cNvSpPr>
                <a:spLocks noChangeShapeType="1"/>
              </p:cNvSpPr>
              <p:nvPr/>
            </p:nvSpPr>
            <p:spPr bwMode="auto">
              <a:xfrm>
                <a:off x="1192" y="3073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79" name="Freeform 1134"/>
              <p:cNvSpPr>
                <a:spLocks/>
              </p:cNvSpPr>
              <p:nvPr/>
            </p:nvSpPr>
            <p:spPr bwMode="auto">
              <a:xfrm>
                <a:off x="1192" y="3407"/>
                <a:ext cx="626" cy="198"/>
              </a:xfrm>
              <a:custGeom>
                <a:avLst/>
                <a:gdLst>
                  <a:gd name="T0" fmla="*/ 626 w 626"/>
                  <a:gd name="T1" fmla="*/ 99 h 198"/>
                  <a:gd name="T2" fmla="*/ 620 w 626"/>
                  <a:gd name="T3" fmla="*/ 87 h 198"/>
                  <a:gd name="T4" fmla="*/ 615 w 626"/>
                  <a:gd name="T5" fmla="*/ 68 h 198"/>
                  <a:gd name="T6" fmla="*/ 597 w 626"/>
                  <a:gd name="T7" fmla="*/ 56 h 198"/>
                  <a:gd name="T8" fmla="*/ 574 w 626"/>
                  <a:gd name="T9" fmla="*/ 44 h 198"/>
                  <a:gd name="T10" fmla="*/ 544 w 626"/>
                  <a:gd name="T11" fmla="*/ 31 h 198"/>
                  <a:gd name="T12" fmla="*/ 509 w 626"/>
                  <a:gd name="T13" fmla="*/ 19 h 198"/>
                  <a:gd name="T14" fmla="*/ 468 w 626"/>
                  <a:gd name="T15" fmla="*/ 13 h 198"/>
                  <a:gd name="T16" fmla="*/ 427 w 626"/>
                  <a:gd name="T17" fmla="*/ 6 h 198"/>
                  <a:gd name="T18" fmla="*/ 381 w 626"/>
                  <a:gd name="T19" fmla="*/ 0 h 198"/>
                  <a:gd name="T20" fmla="*/ 334 w 626"/>
                  <a:gd name="T21" fmla="*/ 0 h 198"/>
                  <a:gd name="T22" fmla="*/ 287 w 626"/>
                  <a:gd name="T23" fmla="*/ 0 h 198"/>
                  <a:gd name="T24" fmla="*/ 240 w 626"/>
                  <a:gd name="T25" fmla="*/ 0 h 198"/>
                  <a:gd name="T26" fmla="*/ 199 w 626"/>
                  <a:gd name="T27" fmla="*/ 6 h 198"/>
                  <a:gd name="T28" fmla="*/ 158 w 626"/>
                  <a:gd name="T29" fmla="*/ 13 h 198"/>
                  <a:gd name="T30" fmla="*/ 117 w 626"/>
                  <a:gd name="T31" fmla="*/ 19 h 198"/>
                  <a:gd name="T32" fmla="*/ 82 w 626"/>
                  <a:gd name="T33" fmla="*/ 31 h 198"/>
                  <a:gd name="T34" fmla="*/ 53 w 626"/>
                  <a:gd name="T35" fmla="*/ 44 h 198"/>
                  <a:gd name="T36" fmla="*/ 30 w 626"/>
                  <a:gd name="T37" fmla="*/ 56 h 198"/>
                  <a:gd name="T38" fmla="*/ 12 w 626"/>
                  <a:gd name="T39" fmla="*/ 68 h 198"/>
                  <a:gd name="T40" fmla="*/ 0 w 626"/>
                  <a:gd name="T41" fmla="*/ 87 h 198"/>
                  <a:gd name="T42" fmla="*/ 0 w 626"/>
                  <a:gd name="T43" fmla="*/ 99 h 198"/>
                  <a:gd name="T44" fmla="*/ 0 w 626"/>
                  <a:gd name="T45" fmla="*/ 112 h 198"/>
                  <a:gd name="T46" fmla="*/ 12 w 626"/>
                  <a:gd name="T47" fmla="*/ 130 h 198"/>
                  <a:gd name="T48" fmla="*/ 30 w 626"/>
                  <a:gd name="T49" fmla="*/ 143 h 198"/>
                  <a:gd name="T50" fmla="*/ 53 w 626"/>
                  <a:gd name="T51" fmla="*/ 155 h 198"/>
                  <a:gd name="T52" fmla="*/ 82 w 626"/>
                  <a:gd name="T53" fmla="*/ 167 h 198"/>
                  <a:gd name="T54" fmla="*/ 117 w 626"/>
                  <a:gd name="T55" fmla="*/ 180 h 198"/>
                  <a:gd name="T56" fmla="*/ 158 w 626"/>
                  <a:gd name="T57" fmla="*/ 186 h 198"/>
                  <a:gd name="T58" fmla="*/ 199 w 626"/>
                  <a:gd name="T59" fmla="*/ 192 h 198"/>
                  <a:gd name="T60" fmla="*/ 240 w 626"/>
                  <a:gd name="T61" fmla="*/ 198 h 198"/>
                  <a:gd name="T62" fmla="*/ 287 w 626"/>
                  <a:gd name="T63" fmla="*/ 198 h 198"/>
                  <a:gd name="T64" fmla="*/ 334 w 626"/>
                  <a:gd name="T65" fmla="*/ 198 h 198"/>
                  <a:gd name="T66" fmla="*/ 381 w 626"/>
                  <a:gd name="T67" fmla="*/ 198 h 198"/>
                  <a:gd name="T68" fmla="*/ 427 w 626"/>
                  <a:gd name="T69" fmla="*/ 192 h 198"/>
                  <a:gd name="T70" fmla="*/ 468 w 626"/>
                  <a:gd name="T71" fmla="*/ 186 h 198"/>
                  <a:gd name="T72" fmla="*/ 509 w 626"/>
                  <a:gd name="T73" fmla="*/ 180 h 198"/>
                  <a:gd name="T74" fmla="*/ 544 w 626"/>
                  <a:gd name="T75" fmla="*/ 167 h 198"/>
                  <a:gd name="T76" fmla="*/ 574 w 626"/>
                  <a:gd name="T77" fmla="*/ 155 h 198"/>
                  <a:gd name="T78" fmla="*/ 597 w 626"/>
                  <a:gd name="T79" fmla="*/ 143 h 198"/>
                  <a:gd name="T80" fmla="*/ 615 w 626"/>
                  <a:gd name="T81" fmla="*/ 130 h 198"/>
                  <a:gd name="T82" fmla="*/ 620 w 626"/>
                  <a:gd name="T83" fmla="*/ 112 h 198"/>
                  <a:gd name="T84" fmla="*/ 626 w 626"/>
                  <a:gd name="T85" fmla="*/ 99 h 1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26"/>
                  <a:gd name="T130" fmla="*/ 0 h 198"/>
                  <a:gd name="T131" fmla="*/ 626 w 626"/>
                  <a:gd name="T132" fmla="*/ 198 h 19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26" h="198">
                    <a:moveTo>
                      <a:pt x="626" y="99"/>
                    </a:moveTo>
                    <a:lnTo>
                      <a:pt x="620" y="87"/>
                    </a:lnTo>
                    <a:lnTo>
                      <a:pt x="615" y="68"/>
                    </a:lnTo>
                    <a:lnTo>
                      <a:pt x="597" y="56"/>
                    </a:lnTo>
                    <a:lnTo>
                      <a:pt x="574" y="44"/>
                    </a:lnTo>
                    <a:lnTo>
                      <a:pt x="544" y="31"/>
                    </a:lnTo>
                    <a:lnTo>
                      <a:pt x="509" y="19"/>
                    </a:lnTo>
                    <a:lnTo>
                      <a:pt x="468" y="13"/>
                    </a:lnTo>
                    <a:lnTo>
                      <a:pt x="427" y="6"/>
                    </a:lnTo>
                    <a:lnTo>
                      <a:pt x="381" y="0"/>
                    </a:lnTo>
                    <a:lnTo>
                      <a:pt x="334" y="0"/>
                    </a:lnTo>
                    <a:lnTo>
                      <a:pt x="287" y="0"/>
                    </a:lnTo>
                    <a:lnTo>
                      <a:pt x="240" y="0"/>
                    </a:lnTo>
                    <a:lnTo>
                      <a:pt x="199" y="6"/>
                    </a:lnTo>
                    <a:lnTo>
                      <a:pt x="158" y="13"/>
                    </a:lnTo>
                    <a:lnTo>
                      <a:pt x="117" y="19"/>
                    </a:lnTo>
                    <a:lnTo>
                      <a:pt x="82" y="31"/>
                    </a:lnTo>
                    <a:lnTo>
                      <a:pt x="53" y="44"/>
                    </a:lnTo>
                    <a:lnTo>
                      <a:pt x="30" y="56"/>
                    </a:lnTo>
                    <a:lnTo>
                      <a:pt x="12" y="68"/>
                    </a:lnTo>
                    <a:lnTo>
                      <a:pt x="0" y="87"/>
                    </a:lnTo>
                    <a:lnTo>
                      <a:pt x="0" y="99"/>
                    </a:lnTo>
                    <a:lnTo>
                      <a:pt x="0" y="112"/>
                    </a:lnTo>
                    <a:lnTo>
                      <a:pt x="12" y="130"/>
                    </a:lnTo>
                    <a:lnTo>
                      <a:pt x="30" y="143"/>
                    </a:lnTo>
                    <a:lnTo>
                      <a:pt x="53" y="155"/>
                    </a:lnTo>
                    <a:lnTo>
                      <a:pt x="82" y="167"/>
                    </a:lnTo>
                    <a:lnTo>
                      <a:pt x="117" y="180"/>
                    </a:lnTo>
                    <a:lnTo>
                      <a:pt x="158" y="186"/>
                    </a:lnTo>
                    <a:lnTo>
                      <a:pt x="199" y="192"/>
                    </a:lnTo>
                    <a:lnTo>
                      <a:pt x="240" y="198"/>
                    </a:lnTo>
                    <a:lnTo>
                      <a:pt x="287" y="198"/>
                    </a:lnTo>
                    <a:lnTo>
                      <a:pt x="334" y="198"/>
                    </a:lnTo>
                    <a:lnTo>
                      <a:pt x="381" y="198"/>
                    </a:lnTo>
                    <a:lnTo>
                      <a:pt x="427" y="192"/>
                    </a:lnTo>
                    <a:lnTo>
                      <a:pt x="468" y="186"/>
                    </a:lnTo>
                    <a:lnTo>
                      <a:pt x="509" y="180"/>
                    </a:lnTo>
                    <a:lnTo>
                      <a:pt x="544" y="167"/>
                    </a:lnTo>
                    <a:lnTo>
                      <a:pt x="574" y="155"/>
                    </a:lnTo>
                    <a:lnTo>
                      <a:pt x="597" y="143"/>
                    </a:lnTo>
                    <a:lnTo>
                      <a:pt x="615" y="130"/>
                    </a:lnTo>
                    <a:lnTo>
                      <a:pt x="620" y="112"/>
                    </a:lnTo>
                    <a:lnTo>
                      <a:pt x="626" y="99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80" name="Line 1135"/>
              <p:cNvSpPr>
                <a:spLocks noChangeShapeType="1"/>
              </p:cNvSpPr>
              <p:nvPr/>
            </p:nvSpPr>
            <p:spPr bwMode="auto">
              <a:xfrm>
                <a:off x="1818" y="3506"/>
                <a:ext cx="1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81" name="Freeform 1136"/>
              <p:cNvSpPr>
                <a:spLocks/>
              </p:cNvSpPr>
              <p:nvPr/>
            </p:nvSpPr>
            <p:spPr bwMode="auto">
              <a:xfrm>
                <a:off x="1192" y="3537"/>
                <a:ext cx="626" cy="105"/>
              </a:xfrm>
              <a:custGeom>
                <a:avLst/>
                <a:gdLst>
                  <a:gd name="T0" fmla="*/ 0 w 626"/>
                  <a:gd name="T1" fmla="*/ 0 h 105"/>
                  <a:gd name="T2" fmla="*/ 0 w 626"/>
                  <a:gd name="T3" fmla="*/ 19 h 105"/>
                  <a:gd name="T4" fmla="*/ 6 w 626"/>
                  <a:gd name="T5" fmla="*/ 31 h 105"/>
                  <a:gd name="T6" fmla="*/ 18 w 626"/>
                  <a:gd name="T7" fmla="*/ 44 h 105"/>
                  <a:gd name="T8" fmla="*/ 35 w 626"/>
                  <a:gd name="T9" fmla="*/ 56 h 105"/>
                  <a:gd name="T10" fmla="*/ 59 w 626"/>
                  <a:gd name="T11" fmla="*/ 68 h 105"/>
                  <a:gd name="T12" fmla="*/ 94 w 626"/>
                  <a:gd name="T13" fmla="*/ 81 h 105"/>
                  <a:gd name="T14" fmla="*/ 123 w 626"/>
                  <a:gd name="T15" fmla="*/ 87 h 105"/>
                  <a:gd name="T16" fmla="*/ 164 w 626"/>
                  <a:gd name="T17" fmla="*/ 93 h 105"/>
                  <a:gd name="T18" fmla="*/ 205 w 626"/>
                  <a:gd name="T19" fmla="*/ 99 h 105"/>
                  <a:gd name="T20" fmla="*/ 246 w 626"/>
                  <a:gd name="T21" fmla="*/ 99 h 105"/>
                  <a:gd name="T22" fmla="*/ 293 w 626"/>
                  <a:gd name="T23" fmla="*/ 105 h 105"/>
                  <a:gd name="T24" fmla="*/ 334 w 626"/>
                  <a:gd name="T25" fmla="*/ 99 h 105"/>
                  <a:gd name="T26" fmla="*/ 381 w 626"/>
                  <a:gd name="T27" fmla="*/ 99 h 105"/>
                  <a:gd name="T28" fmla="*/ 422 w 626"/>
                  <a:gd name="T29" fmla="*/ 93 h 105"/>
                  <a:gd name="T30" fmla="*/ 463 w 626"/>
                  <a:gd name="T31" fmla="*/ 87 h 105"/>
                  <a:gd name="T32" fmla="*/ 503 w 626"/>
                  <a:gd name="T33" fmla="*/ 81 h 105"/>
                  <a:gd name="T34" fmla="*/ 533 w 626"/>
                  <a:gd name="T35" fmla="*/ 68 h 105"/>
                  <a:gd name="T36" fmla="*/ 562 w 626"/>
                  <a:gd name="T37" fmla="*/ 56 h 105"/>
                  <a:gd name="T38" fmla="*/ 591 w 626"/>
                  <a:gd name="T39" fmla="*/ 44 h 105"/>
                  <a:gd name="T40" fmla="*/ 609 w 626"/>
                  <a:gd name="T41" fmla="*/ 31 h 105"/>
                  <a:gd name="T42" fmla="*/ 620 w 626"/>
                  <a:gd name="T43" fmla="*/ 19 h 105"/>
                  <a:gd name="T44" fmla="*/ 626 w 626"/>
                  <a:gd name="T45" fmla="*/ 0 h 10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26"/>
                  <a:gd name="T70" fmla="*/ 0 h 105"/>
                  <a:gd name="T71" fmla="*/ 626 w 626"/>
                  <a:gd name="T72" fmla="*/ 105 h 10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26" h="105">
                    <a:moveTo>
                      <a:pt x="0" y="0"/>
                    </a:moveTo>
                    <a:lnTo>
                      <a:pt x="0" y="19"/>
                    </a:lnTo>
                    <a:lnTo>
                      <a:pt x="6" y="31"/>
                    </a:lnTo>
                    <a:lnTo>
                      <a:pt x="18" y="44"/>
                    </a:lnTo>
                    <a:lnTo>
                      <a:pt x="35" y="56"/>
                    </a:lnTo>
                    <a:lnTo>
                      <a:pt x="59" y="68"/>
                    </a:lnTo>
                    <a:lnTo>
                      <a:pt x="94" y="81"/>
                    </a:lnTo>
                    <a:lnTo>
                      <a:pt x="123" y="87"/>
                    </a:lnTo>
                    <a:lnTo>
                      <a:pt x="164" y="93"/>
                    </a:lnTo>
                    <a:lnTo>
                      <a:pt x="205" y="99"/>
                    </a:lnTo>
                    <a:lnTo>
                      <a:pt x="246" y="99"/>
                    </a:lnTo>
                    <a:lnTo>
                      <a:pt x="293" y="105"/>
                    </a:lnTo>
                    <a:lnTo>
                      <a:pt x="334" y="99"/>
                    </a:lnTo>
                    <a:lnTo>
                      <a:pt x="381" y="99"/>
                    </a:lnTo>
                    <a:lnTo>
                      <a:pt x="422" y="93"/>
                    </a:lnTo>
                    <a:lnTo>
                      <a:pt x="463" y="87"/>
                    </a:lnTo>
                    <a:lnTo>
                      <a:pt x="503" y="81"/>
                    </a:lnTo>
                    <a:lnTo>
                      <a:pt x="533" y="68"/>
                    </a:lnTo>
                    <a:lnTo>
                      <a:pt x="562" y="56"/>
                    </a:lnTo>
                    <a:lnTo>
                      <a:pt x="591" y="44"/>
                    </a:lnTo>
                    <a:lnTo>
                      <a:pt x="609" y="31"/>
                    </a:lnTo>
                    <a:lnTo>
                      <a:pt x="620" y="19"/>
                    </a:lnTo>
                    <a:lnTo>
                      <a:pt x="62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82" name="Line 1137"/>
              <p:cNvSpPr>
                <a:spLocks noChangeShapeType="1"/>
              </p:cNvSpPr>
              <p:nvPr/>
            </p:nvSpPr>
            <p:spPr bwMode="auto">
              <a:xfrm>
                <a:off x="1192" y="3506"/>
                <a:ext cx="1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83" name="Line 1138"/>
              <p:cNvSpPr>
                <a:spLocks noChangeShapeType="1"/>
              </p:cNvSpPr>
              <p:nvPr/>
            </p:nvSpPr>
            <p:spPr bwMode="auto">
              <a:xfrm>
                <a:off x="1818" y="2385"/>
                <a:ext cx="1" cy="19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84" name="Line 1139"/>
              <p:cNvSpPr>
                <a:spLocks noChangeShapeType="1"/>
              </p:cNvSpPr>
              <p:nvPr/>
            </p:nvSpPr>
            <p:spPr bwMode="auto">
              <a:xfrm>
                <a:off x="1883" y="2701"/>
                <a:ext cx="58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85" name="Line 1140"/>
              <p:cNvSpPr>
                <a:spLocks noChangeShapeType="1"/>
              </p:cNvSpPr>
              <p:nvPr/>
            </p:nvSpPr>
            <p:spPr bwMode="auto">
              <a:xfrm flipH="1" flipV="1">
                <a:off x="1818" y="2683"/>
                <a:ext cx="123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86" name="Line 1141"/>
              <p:cNvSpPr>
                <a:spLocks noChangeShapeType="1"/>
              </p:cNvSpPr>
              <p:nvPr/>
            </p:nvSpPr>
            <p:spPr bwMode="auto">
              <a:xfrm flipV="1">
                <a:off x="1941" y="2676"/>
                <a:ext cx="123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pic>
            <p:nvPicPr>
              <p:cNvPr id="17387" name="Picture 1142"/>
              <p:cNvPicPr>
                <a:picLocks noChangeAspect="1" noChangeArrowheads="1"/>
              </p:cNvPicPr>
              <p:nvPr/>
            </p:nvPicPr>
            <p:blipFill>
              <a:blip r:embed="rId84"/>
              <a:srcRect/>
              <a:stretch>
                <a:fillRect/>
              </a:stretch>
            </p:blipFill>
            <p:spPr bwMode="auto">
              <a:xfrm>
                <a:off x="1982" y="2658"/>
                <a:ext cx="12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388" name="Picture 1143"/>
              <p:cNvPicPr>
                <a:picLocks noChangeAspect="1" noChangeArrowheads="1"/>
              </p:cNvPicPr>
              <p:nvPr/>
            </p:nvPicPr>
            <p:blipFill>
              <a:blip r:embed="rId85"/>
              <a:srcRect/>
              <a:stretch>
                <a:fillRect/>
              </a:stretch>
            </p:blipFill>
            <p:spPr bwMode="auto">
              <a:xfrm>
                <a:off x="1965" y="2652"/>
                <a:ext cx="5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389" name="Picture 1144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2064" y="2676"/>
                <a:ext cx="6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390" name="Picture 1145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2041" y="2670"/>
                <a:ext cx="5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391" name="Picture 1146"/>
              <p:cNvPicPr>
                <a:picLocks noChangeAspect="1" noChangeArrowheads="1"/>
              </p:cNvPicPr>
              <p:nvPr/>
            </p:nvPicPr>
            <p:blipFill>
              <a:blip r:embed="rId86"/>
              <a:srcRect/>
              <a:stretch>
                <a:fillRect/>
              </a:stretch>
            </p:blipFill>
            <p:spPr bwMode="auto">
              <a:xfrm>
                <a:off x="2017" y="2664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392" name="Picture 1147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2058" y="2683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393" name="Picture 1148"/>
              <p:cNvPicPr>
                <a:picLocks noChangeAspect="1" noChangeArrowheads="1"/>
              </p:cNvPicPr>
              <p:nvPr/>
            </p:nvPicPr>
            <p:blipFill>
              <a:blip r:embed="rId87"/>
              <a:srcRect/>
              <a:stretch>
                <a:fillRect/>
              </a:stretch>
            </p:blipFill>
            <p:spPr bwMode="auto">
              <a:xfrm>
                <a:off x="1935" y="2714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394" name="Picture 1149"/>
              <p:cNvPicPr>
                <a:picLocks noChangeAspect="1" noChangeArrowheads="1"/>
              </p:cNvPicPr>
              <p:nvPr/>
            </p:nvPicPr>
            <p:blipFill>
              <a:blip r:embed="rId88"/>
              <a:srcRect/>
              <a:stretch>
                <a:fillRect/>
              </a:stretch>
            </p:blipFill>
            <p:spPr bwMode="auto">
              <a:xfrm>
                <a:off x="1912" y="2707"/>
                <a:ext cx="6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395" name="Picture 1150"/>
              <p:cNvPicPr>
                <a:picLocks noChangeAspect="1" noChangeArrowheads="1"/>
              </p:cNvPicPr>
              <p:nvPr/>
            </p:nvPicPr>
            <p:blipFill>
              <a:blip r:embed="rId89"/>
              <a:srcRect/>
              <a:stretch>
                <a:fillRect/>
              </a:stretch>
            </p:blipFill>
            <p:spPr bwMode="auto">
              <a:xfrm>
                <a:off x="1889" y="2701"/>
                <a:ext cx="5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396" name="Picture 1151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865" y="2695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397" name="Picture 1152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1842" y="2689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398" name="Picture 1153"/>
              <p:cNvPicPr>
                <a:picLocks noChangeAspect="1" noChangeArrowheads="1"/>
              </p:cNvPicPr>
              <p:nvPr/>
            </p:nvPicPr>
            <p:blipFill>
              <a:blip r:embed="rId90"/>
              <a:srcRect/>
              <a:stretch>
                <a:fillRect/>
              </a:stretch>
            </p:blipFill>
            <p:spPr bwMode="auto">
              <a:xfrm>
                <a:off x="1941" y="2714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399" name="Picture 1154"/>
              <p:cNvPicPr>
                <a:picLocks noChangeAspect="1" noChangeArrowheads="1"/>
              </p:cNvPicPr>
              <p:nvPr/>
            </p:nvPicPr>
            <p:blipFill>
              <a:blip r:embed="rId85"/>
              <a:srcRect/>
              <a:stretch>
                <a:fillRect/>
              </a:stretch>
            </p:blipFill>
            <p:spPr bwMode="auto">
              <a:xfrm>
                <a:off x="1965" y="2707"/>
                <a:ext cx="5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00" name="Picture 1155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006" y="2695"/>
                <a:ext cx="5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01" name="Picture 1156"/>
              <p:cNvPicPr>
                <a:picLocks noChangeAspect="1" noChangeArrowheads="1"/>
              </p:cNvPicPr>
              <p:nvPr/>
            </p:nvPicPr>
            <p:blipFill>
              <a:blip r:embed="rId91"/>
              <a:srcRect/>
              <a:stretch>
                <a:fillRect/>
              </a:stretch>
            </p:blipFill>
            <p:spPr bwMode="auto">
              <a:xfrm>
                <a:off x="1988" y="2701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02" name="Picture 1157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011" y="2695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03" name="Picture 1158"/>
              <p:cNvPicPr>
                <a:picLocks noChangeAspect="1" noChangeArrowheads="1"/>
              </p:cNvPicPr>
              <p:nvPr/>
            </p:nvPicPr>
            <p:blipFill>
              <a:blip r:embed="rId92"/>
              <a:srcRect/>
              <a:stretch>
                <a:fillRect/>
              </a:stretch>
            </p:blipFill>
            <p:spPr bwMode="auto">
              <a:xfrm>
                <a:off x="2029" y="2689"/>
                <a:ext cx="12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04" name="Line 1159"/>
              <p:cNvSpPr>
                <a:spLocks noChangeShapeType="1"/>
              </p:cNvSpPr>
              <p:nvPr/>
            </p:nvSpPr>
            <p:spPr bwMode="auto">
              <a:xfrm flipH="1" flipV="1">
                <a:off x="1941" y="2646"/>
                <a:ext cx="123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05" name="Line 1160"/>
              <p:cNvSpPr>
                <a:spLocks noChangeShapeType="1"/>
              </p:cNvSpPr>
              <p:nvPr/>
            </p:nvSpPr>
            <p:spPr bwMode="auto">
              <a:xfrm flipH="1" flipV="1">
                <a:off x="1947" y="2646"/>
                <a:ext cx="123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06" name="Line 1161"/>
              <p:cNvSpPr>
                <a:spLocks noChangeShapeType="1"/>
              </p:cNvSpPr>
              <p:nvPr/>
            </p:nvSpPr>
            <p:spPr bwMode="auto">
              <a:xfrm>
                <a:off x="1941" y="2646"/>
                <a:ext cx="1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07" name="Line 1162"/>
              <p:cNvSpPr>
                <a:spLocks noChangeShapeType="1"/>
              </p:cNvSpPr>
              <p:nvPr/>
            </p:nvSpPr>
            <p:spPr bwMode="auto">
              <a:xfrm flipV="1">
                <a:off x="1941" y="2676"/>
                <a:ext cx="123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08" name="Line 1163"/>
              <p:cNvSpPr>
                <a:spLocks noChangeShapeType="1"/>
              </p:cNvSpPr>
              <p:nvPr/>
            </p:nvSpPr>
            <p:spPr bwMode="auto">
              <a:xfrm flipV="1">
                <a:off x="1941" y="2633"/>
                <a:ext cx="24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09" name="Line 1164"/>
              <p:cNvSpPr>
                <a:spLocks noChangeShapeType="1"/>
              </p:cNvSpPr>
              <p:nvPr/>
            </p:nvSpPr>
            <p:spPr bwMode="auto">
              <a:xfrm flipH="1">
                <a:off x="1941" y="2676"/>
                <a:ext cx="123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10" name="Line 1165"/>
              <p:cNvSpPr>
                <a:spLocks noChangeShapeType="1"/>
              </p:cNvSpPr>
              <p:nvPr/>
            </p:nvSpPr>
            <p:spPr bwMode="auto">
              <a:xfrm flipH="1">
                <a:off x="1941" y="2676"/>
                <a:ext cx="129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11" name="Line 1166"/>
              <p:cNvSpPr>
                <a:spLocks noChangeShapeType="1"/>
              </p:cNvSpPr>
              <p:nvPr/>
            </p:nvSpPr>
            <p:spPr bwMode="auto">
              <a:xfrm>
                <a:off x="1818" y="2683"/>
                <a:ext cx="123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12" name="Line 1167"/>
              <p:cNvSpPr>
                <a:spLocks noChangeShapeType="1"/>
              </p:cNvSpPr>
              <p:nvPr/>
            </p:nvSpPr>
            <p:spPr bwMode="auto">
              <a:xfrm>
                <a:off x="1818" y="2683"/>
                <a:ext cx="123" cy="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13" name="Line 1168"/>
              <p:cNvSpPr>
                <a:spLocks noChangeShapeType="1"/>
              </p:cNvSpPr>
              <p:nvPr/>
            </p:nvSpPr>
            <p:spPr bwMode="auto">
              <a:xfrm>
                <a:off x="2111" y="2676"/>
                <a:ext cx="1" cy="2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14" name="Line 1169"/>
              <p:cNvSpPr>
                <a:spLocks noChangeShapeType="1"/>
              </p:cNvSpPr>
              <p:nvPr/>
            </p:nvSpPr>
            <p:spPr bwMode="auto">
              <a:xfrm flipH="1" flipV="1">
                <a:off x="1795" y="2689"/>
                <a:ext cx="146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15" name="Line 1170"/>
              <p:cNvSpPr>
                <a:spLocks noChangeShapeType="1"/>
              </p:cNvSpPr>
              <p:nvPr/>
            </p:nvSpPr>
            <p:spPr bwMode="auto">
              <a:xfrm flipV="1">
                <a:off x="1795" y="2683"/>
                <a:ext cx="23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16" name="Line 1171"/>
              <p:cNvSpPr>
                <a:spLocks noChangeShapeType="1"/>
              </p:cNvSpPr>
              <p:nvPr/>
            </p:nvSpPr>
            <p:spPr bwMode="auto">
              <a:xfrm flipH="1" flipV="1">
                <a:off x="1965" y="2633"/>
                <a:ext cx="146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17" name="Line 1172"/>
              <p:cNvSpPr>
                <a:spLocks noChangeShapeType="1"/>
              </p:cNvSpPr>
              <p:nvPr/>
            </p:nvSpPr>
            <p:spPr bwMode="auto">
              <a:xfrm flipH="1">
                <a:off x="1941" y="2676"/>
                <a:ext cx="170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18" name="Line 1173"/>
              <p:cNvSpPr>
                <a:spLocks noChangeShapeType="1"/>
              </p:cNvSpPr>
              <p:nvPr/>
            </p:nvSpPr>
            <p:spPr bwMode="auto">
              <a:xfrm>
                <a:off x="1941" y="2732"/>
                <a:ext cx="1" cy="2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19" name="Line 1174"/>
              <p:cNvSpPr>
                <a:spLocks noChangeShapeType="1"/>
              </p:cNvSpPr>
              <p:nvPr/>
            </p:nvSpPr>
            <p:spPr bwMode="auto">
              <a:xfrm>
                <a:off x="1795" y="2689"/>
                <a:ext cx="1" cy="2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20" name="Line 1175"/>
              <p:cNvSpPr>
                <a:spLocks noChangeShapeType="1"/>
              </p:cNvSpPr>
              <p:nvPr/>
            </p:nvSpPr>
            <p:spPr bwMode="auto">
              <a:xfrm flipH="1" flipV="1">
                <a:off x="1795" y="2930"/>
                <a:ext cx="146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21" name="Line 1176"/>
              <p:cNvSpPr>
                <a:spLocks noChangeShapeType="1"/>
              </p:cNvSpPr>
              <p:nvPr/>
            </p:nvSpPr>
            <p:spPr bwMode="auto">
              <a:xfrm flipV="1">
                <a:off x="1941" y="2924"/>
                <a:ext cx="170" cy="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22" name="Line 1177"/>
              <p:cNvSpPr>
                <a:spLocks noChangeShapeType="1"/>
              </p:cNvSpPr>
              <p:nvPr/>
            </p:nvSpPr>
            <p:spPr bwMode="auto">
              <a:xfrm>
                <a:off x="2397" y="2503"/>
                <a:ext cx="3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23" name="Line 1178"/>
              <p:cNvSpPr>
                <a:spLocks noChangeShapeType="1"/>
              </p:cNvSpPr>
              <p:nvPr/>
            </p:nvSpPr>
            <p:spPr bwMode="auto">
              <a:xfrm flipH="1" flipV="1">
                <a:off x="2397" y="2503"/>
                <a:ext cx="3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24" name="Line 1179"/>
              <p:cNvSpPr>
                <a:spLocks noChangeShapeType="1"/>
              </p:cNvSpPr>
              <p:nvPr/>
            </p:nvSpPr>
            <p:spPr bwMode="auto">
              <a:xfrm flipV="1">
                <a:off x="2433" y="2478"/>
                <a:ext cx="122" cy="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25" name="Line 1180"/>
              <p:cNvSpPr>
                <a:spLocks noChangeShapeType="1"/>
              </p:cNvSpPr>
              <p:nvPr/>
            </p:nvSpPr>
            <p:spPr bwMode="auto">
              <a:xfrm flipH="1" flipV="1">
                <a:off x="2433" y="2441"/>
                <a:ext cx="122" cy="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26" name="Line 1181"/>
              <p:cNvSpPr>
                <a:spLocks noChangeShapeType="1"/>
              </p:cNvSpPr>
              <p:nvPr/>
            </p:nvSpPr>
            <p:spPr bwMode="auto">
              <a:xfrm>
                <a:off x="2433" y="2441"/>
                <a:ext cx="1" cy="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27" name="Line 1182"/>
              <p:cNvSpPr>
                <a:spLocks noChangeShapeType="1"/>
              </p:cNvSpPr>
              <p:nvPr/>
            </p:nvSpPr>
            <p:spPr bwMode="auto">
              <a:xfrm flipV="1">
                <a:off x="2433" y="2478"/>
                <a:ext cx="122" cy="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28" name="Line 1183"/>
              <p:cNvSpPr>
                <a:spLocks noChangeShapeType="1"/>
              </p:cNvSpPr>
              <p:nvPr/>
            </p:nvSpPr>
            <p:spPr bwMode="auto">
              <a:xfrm>
                <a:off x="2503" y="2423"/>
                <a:ext cx="70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29" name="Line 1184"/>
              <p:cNvSpPr>
                <a:spLocks noChangeShapeType="1"/>
              </p:cNvSpPr>
              <p:nvPr/>
            </p:nvSpPr>
            <p:spPr bwMode="auto">
              <a:xfrm>
                <a:off x="2503" y="2268"/>
                <a:ext cx="322" cy="9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30" name="Line 1185"/>
              <p:cNvSpPr>
                <a:spLocks noChangeShapeType="1"/>
              </p:cNvSpPr>
              <p:nvPr/>
            </p:nvSpPr>
            <p:spPr bwMode="auto">
              <a:xfrm>
                <a:off x="2503" y="2268"/>
                <a:ext cx="1" cy="1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pic>
            <p:nvPicPr>
              <p:cNvPr id="17431" name="Picture 1186"/>
              <p:cNvPicPr>
                <a:picLocks noChangeAspect="1" noChangeArrowheads="1"/>
              </p:cNvPicPr>
              <p:nvPr/>
            </p:nvPicPr>
            <p:blipFill>
              <a:blip r:embed="rId93"/>
              <a:srcRect/>
              <a:stretch>
                <a:fillRect/>
              </a:stretch>
            </p:blipFill>
            <p:spPr bwMode="auto">
              <a:xfrm>
                <a:off x="2497" y="2268"/>
                <a:ext cx="12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2" name="Picture 1187"/>
              <p:cNvPicPr>
                <a:picLocks noChangeAspect="1" noChangeArrowheads="1"/>
              </p:cNvPicPr>
              <p:nvPr/>
            </p:nvPicPr>
            <p:blipFill>
              <a:blip r:embed="rId94"/>
              <a:srcRect/>
              <a:stretch>
                <a:fillRect/>
              </a:stretch>
            </p:blipFill>
            <p:spPr bwMode="auto">
              <a:xfrm>
                <a:off x="2479" y="2274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3" name="Picture 1188"/>
              <p:cNvPicPr>
                <a:picLocks noChangeAspect="1" noChangeArrowheads="1"/>
              </p:cNvPicPr>
              <p:nvPr/>
            </p:nvPicPr>
            <p:blipFill>
              <a:blip r:embed="rId87"/>
              <a:srcRect/>
              <a:stretch>
                <a:fillRect/>
              </a:stretch>
            </p:blipFill>
            <p:spPr bwMode="auto">
              <a:xfrm>
                <a:off x="2520" y="2274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4" name="Picture 1189"/>
              <p:cNvPicPr>
                <a:picLocks noChangeAspect="1" noChangeArrowheads="1"/>
              </p:cNvPicPr>
              <p:nvPr/>
            </p:nvPicPr>
            <p:blipFill>
              <a:blip r:embed="rId95"/>
              <a:srcRect/>
              <a:stretch>
                <a:fillRect/>
              </a:stretch>
            </p:blipFill>
            <p:spPr bwMode="auto">
              <a:xfrm>
                <a:off x="2234" y="2348"/>
                <a:ext cx="11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5" name="Picture 1190"/>
              <p:cNvPicPr>
                <a:picLocks noChangeAspect="1" noChangeArrowheads="1"/>
              </p:cNvPicPr>
              <p:nvPr/>
            </p:nvPicPr>
            <p:blipFill>
              <a:blip r:embed="rId96"/>
              <a:srcRect/>
              <a:stretch>
                <a:fillRect/>
              </a:stretch>
            </p:blipFill>
            <p:spPr bwMode="auto">
              <a:xfrm>
                <a:off x="2251" y="2342"/>
                <a:ext cx="12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6" name="Picture 1191"/>
              <p:cNvPicPr>
                <a:picLocks noChangeAspect="1" noChangeArrowheads="1"/>
              </p:cNvPicPr>
              <p:nvPr/>
            </p:nvPicPr>
            <p:blipFill>
              <a:blip r:embed="rId97"/>
              <a:srcRect/>
              <a:stretch>
                <a:fillRect/>
              </a:stretch>
            </p:blipFill>
            <p:spPr bwMode="auto">
              <a:xfrm>
                <a:off x="2275" y="2336"/>
                <a:ext cx="11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7" name="Picture 1192"/>
              <p:cNvPicPr>
                <a:picLocks noChangeAspect="1" noChangeArrowheads="1"/>
              </p:cNvPicPr>
              <p:nvPr/>
            </p:nvPicPr>
            <p:blipFill>
              <a:blip r:embed="rId98"/>
              <a:srcRect/>
              <a:stretch>
                <a:fillRect/>
              </a:stretch>
            </p:blipFill>
            <p:spPr bwMode="auto">
              <a:xfrm>
                <a:off x="2292" y="2330"/>
                <a:ext cx="12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8" name="Picture 1193"/>
              <p:cNvPicPr>
                <a:picLocks noChangeAspect="1" noChangeArrowheads="1"/>
              </p:cNvPicPr>
              <p:nvPr/>
            </p:nvPicPr>
            <p:blipFill>
              <a:blip r:embed="rId99"/>
              <a:srcRect/>
              <a:stretch>
                <a:fillRect/>
              </a:stretch>
            </p:blipFill>
            <p:spPr bwMode="auto">
              <a:xfrm>
                <a:off x="2316" y="2324"/>
                <a:ext cx="5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9" name="Picture 1194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2333" y="2317"/>
                <a:ext cx="6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40" name="Picture 1195"/>
              <p:cNvPicPr>
                <a:picLocks noChangeAspect="1" noChangeArrowheads="1"/>
              </p:cNvPicPr>
              <p:nvPr/>
            </p:nvPicPr>
            <p:blipFill>
              <a:blip r:embed="rId100"/>
              <a:srcRect/>
              <a:stretch>
                <a:fillRect/>
              </a:stretch>
            </p:blipFill>
            <p:spPr bwMode="auto">
              <a:xfrm>
                <a:off x="2351" y="2311"/>
                <a:ext cx="11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41" name="Picture 1196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2374" y="2305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42" name="Picture 1197"/>
              <p:cNvPicPr>
                <a:picLocks noChangeAspect="1" noChangeArrowheads="1"/>
              </p:cNvPicPr>
              <p:nvPr/>
            </p:nvPicPr>
            <p:blipFill>
              <a:blip r:embed="rId89"/>
              <a:srcRect/>
              <a:stretch>
                <a:fillRect/>
              </a:stretch>
            </p:blipFill>
            <p:spPr bwMode="auto">
              <a:xfrm>
                <a:off x="2392" y="2299"/>
                <a:ext cx="5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43" name="Picture 1198"/>
              <p:cNvPicPr>
                <a:picLocks noChangeAspect="1" noChangeArrowheads="1"/>
              </p:cNvPicPr>
              <p:nvPr/>
            </p:nvPicPr>
            <p:blipFill>
              <a:blip r:embed="rId101"/>
              <a:srcRect/>
              <a:stretch>
                <a:fillRect/>
              </a:stretch>
            </p:blipFill>
            <p:spPr bwMode="auto">
              <a:xfrm>
                <a:off x="2433" y="2286"/>
                <a:ext cx="5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44" name="Picture 1199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2339" y="2317"/>
                <a:ext cx="6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45" name="Picture 1200"/>
              <p:cNvPicPr>
                <a:picLocks noChangeAspect="1" noChangeArrowheads="1"/>
              </p:cNvPicPr>
              <p:nvPr/>
            </p:nvPicPr>
            <p:blipFill>
              <a:blip r:embed="rId89"/>
              <a:srcRect/>
              <a:stretch>
                <a:fillRect/>
              </a:stretch>
            </p:blipFill>
            <p:spPr bwMode="auto">
              <a:xfrm>
                <a:off x="2397" y="2299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46" name="Picture 1201"/>
              <p:cNvSpPr>
                <a:spLocks noChangeAspect="1" noChangeArrowheads="1"/>
              </p:cNvSpPr>
              <p:nvPr/>
            </p:nvSpPr>
            <p:spPr bwMode="auto">
              <a:xfrm>
                <a:off x="2415" y="2293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pic>
            <p:nvPicPr>
              <p:cNvPr id="17447" name="Picture 1202"/>
              <p:cNvPicPr>
                <a:picLocks noChangeAspect="1" noChangeArrowheads="1"/>
              </p:cNvPicPr>
              <p:nvPr/>
            </p:nvPicPr>
            <p:blipFill>
              <a:blip r:embed="rId88"/>
              <a:srcRect/>
              <a:stretch>
                <a:fillRect/>
              </a:stretch>
            </p:blipFill>
            <p:spPr bwMode="auto">
              <a:xfrm>
                <a:off x="2456" y="2280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48" name="Picture 1203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2778" y="2348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49" name="Picture 1204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2754" y="2342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50" name="Picture 1205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2737" y="2336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51" name="Picture 1206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2713" y="2330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52" name="Picture 120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672" y="2317"/>
                <a:ext cx="6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53" name="Picture 1208"/>
              <p:cNvPicPr>
                <a:picLocks noChangeAspect="1" noChangeArrowheads="1"/>
              </p:cNvPicPr>
              <p:nvPr/>
            </p:nvPicPr>
            <p:blipFill>
              <a:blip r:embed="rId102"/>
              <a:srcRect/>
              <a:stretch>
                <a:fillRect/>
              </a:stretch>
            </p:blipFill>
            <p:spPr bwMode="auto">
              <a:xfrm>
                <a:off x="2608" y="2299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54" name="Picture 1209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2760" y="2342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55" name="Picture 1210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2719" y="2330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56" name="Picture 1211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696" y="2324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Group 1212"/>
            <p:cNvGrpSpPr>
              <a:grpSpLocks/>
            </p:cNvGrpSpPr>
            <p:nvPr/>
          </p:nvGrpSpPr>
          <p:grpSpPr bwMode="auto">
            <a:xfrm>
              <a:off x="993" y="1599"/>
              <a:ext cx="1885" cy="1195"/>
              <a:chOff x="993" y="1599"/>
              <a:chExt cx="1885" cy="1195"/>
            </a:xfrm>
          </p:grpSpPr>
          <p:pic>
            <p:nvPicPr>
              <p:cNvPr id="17057" name="Picture 1213"/>
              <p:cNvPicPr>
                <a:picLocks noChangeAspect="1" noChangeArrowheads="1"/>
              </p:cNvPicPr>
              <p:nvPr/>
            </p:nvPicPr>
            <p:blipFill>
              <a:blip r:embed="rId103"/>
              <a:srcRect/>
              <a:stretch>
                <a:fillRect/>
              </a:stretch>
            </p:blipFill>
            <p:spPr bwMode="auto">
              <a:xfrm>
                <a:off x="2678" y="2317"/>
                <a:ext cx="6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58" name="Picture 1214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655" y="2311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59" name="Picture 1215"/>
              <p:cNvPicPr>
                <a:picLocks noChangeAspect="1" noChangeArrowheads="1"/>
              </p:cNvPicPr>
              <p:nvPr/>
            </p:nvPicPr>
            <p:blipFill>
              <a:blip r:embed="rId84"/>
              <a:srcRect/>
              <a:stretch>
                <a:fillRect/>
              </a:stretch>
            </p:blipFill>
            <p:spPr bwMode="auto">
              <a:xfrm>
                <a:off x="2631" y="2305"/>
                <a:ext cx="12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60" name="Picture 1216"/>
              <p:cNvPicPr>
                <a:picLocks noChangeAspect="1" noChangeArrowheads="1"/>
              </p:cNvPicPr>
              <p:nvPr/>
            </p:nvPicPr>
            <p:blipFill>
              <a:blip r:embed="rId102"/>
              <a:srcRect/>
              <a:stretch>
                <a:fillRect/>
              </a:stretch>
            </p:blipFill>
            <p:spPr bwMode="auto">
              <a:xfrm>
                <a:off x="2614" y="2299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61" name="Picture 1217"/>
              <p:cNvPicPr>
                <a:picLocks noChangeAspect="1" noChangeArrowheads="1"/>
              </p:cNvPicPr>
              <p:nvPr/>
            </p:nvPicPr>
            <p:blipFill>
              <a:blip r:embed="rId104"/>
              <a:srcRect/>
              <a:stretch>
                <a:fillRect/>
              </a:stretch>
            </p:blipFill>
            <p:spPr bwMode="auto">
              <a:xfrm>
                <a:off x="2591" y="2293"/>
                <a:ext cx="11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62" name="Picture 1218"/>
              <p:cNvPicPr>
                <a:picLocks noChangeAspect="1" noChangeArrowheads="1"/>
              </p:cNvPicPr>
              <p:nvPr/>
            </p:nvPicPr>
            <p:blipFill>
              <a:blip r:embed="rId105"/>
              <a:srcRect/>
              <a:stretch>
                <a:fillRect/>
              </a:stretch>
            </p:blipFill>
            <p:spPr bwMode="auto">
              <a:xfrm>
                <a:off x="2567" y="2286"/>
                <a:ext cx="12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63" name="Picture 1219"/>
              <p:cNvPicPr>
                <a:picLocks noChangeAspect="1" noChangeArrowheads="1"/>
              </p:cNvPicPr>
              <p:nvPr/>
            </p:nvPicPr>
            <p:blipFill>
              <a:blip r:embed="rId106"/>
              <a:srcRect/>
              <a:stretch>
                <a:fillRect/>
              </a:stretch>
            </p:blipFill>
            <p:spPr bwMode="auto">
              <a:xfrm>
                <a:off x="2550" y="2280"/>
                <a:ext cx="11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64" name="Picture 1220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2286" y="2361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65" name="Picture 1221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2263" y="2354"/>
                <a:ext cx="6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66" name="Picture 1222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2825" y="2361"/>
                <a:ext cx="5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67" name="Picture 1223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2801" y="2354"/>
                <a:ext cx="6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68" name="Picture 1224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2351" y="2379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69" name="Picture 1225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2310" y="2367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70" name="Picture 1226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351" y="2404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71" name="Picture 1227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351" y="2398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72" name="Picture 1228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351" y="2392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73" name="Picture 1229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351" y="2385"/>
                <a:ext cx="6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74" name="Picture 1230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362" y="2416"/>
                <a:ext cx="6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75" name="Picture 1231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357" y="2410"/>
                <a:ext cx="5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76" name="Picture 1232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2397" y="2509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77" name="Picture 1233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2397" y="2503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78" name="Picture 1234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2397" y="2497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79" name="Picture 1235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2392" y="2472"/>
                <a:ext cx="5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80" name="Picture 1236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2392" y="2466"/>
                <a:ext cx="5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81" name="Picture 1237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2392" y="2460"/>
                <a:ext cx="5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82" name="Picture 1238"/>
              <p:cNvPicPr>
                <a:picLocks noChangeAspect="1" noChangeArrowheads="1"/>
              </p:cNvPicPr>
              <p:nvPr/>
            </p:nvPicPr>
            <p:blipFill>
              <a:blip r:embed="rId89"/>
              <a:srcRect/>
              <a:stretch>
                <a:fillRect/>
              </a:stretch>
            </p:blipFill>
            <p:spPr bwMode="auto">
              <a:xfrm>
                <a:off x="2397" y="2515"/>
                <a:ext cx="6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83" name="Picture 1239"/>
              <p:cNvPicPr>
                <a:picLocks noChangeAspect="1" noChangeArrowheads="1"/>
              </p:cNvPicPr>
              <p:nvPr/>
            </p:nvPicPr>
            <p:blipFill>
              <a:blip r:embed="rId89"/>
              <a:srcRect/>
              <a:stretch>
                <a:fillRect/>
              </a:stretch>
            </p:blipFill>
            <p:spPr bwMode="auto">
              <a:xfrm>
                <a:off x="2397" y="2546"/>
                <a:ext cx="6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84" name="Picture 1240"/>
              <p:cNvPicPr>
                <a:picLocks noChangeAspect="1" noChangeArrowheads="1"/>
              </p:cNvPicPr>
              <p:nvPr/>
            </p:nvPicPr>
            <p:blipFill>
              <a:blip r:embed="rId89"/>
              <a:srcRect/>
              <a:stretch>
                <a:fillRect/>
              </a:stretch>
            </p:blipFill>
            <p:spPr bwMode="auto">
              <a:xfrm>
                <a:off x="2397" y="2540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85" name="Picture 1241"/>
              <p:cNvPicPr>
                <a:picLocks noChangeAspect="1" noChangeArrowheads="1"/>
              </p:cNvPicPr>
              <p:nvPr/>
            </p:nvPicPr>
            <p:blipFill>
              <a:blip r:embed="rId89"/>
              <a:srcRect/>
              <a:stretch>
                <a:fillRect/>
              </a:stretch>
            </p:blipFill>
            <p:spPr bwMode="auto">
              <a:xfrm>
                <a:off x="2397" y="2534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86" name="Picture 1242"/>
              <p:cNvPicPr>
                <a:picLocks noChangeAspect="1" noChangeArrowheads="1"/>
              </p:cNvPicPr>
              <p:nvPr/>
            </p:nvPicPr>
            <p:blipFill>
              <a:blip r:embed="rId89"/>
              <a:srcRect/>
              <a:stretch>
                <a:fillRect/>
              </a:stretch>
            </p:blipFill>
            <p:spPr bwMode="auto">
              <a:xfrm>
                <a:off x="2397" y="2528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87" name="Picture 1243"/>
              <p:cNvPicPr>
                <a:picLocks noChangeAspect="1" noChangeArrowheads="1"/>
              </p:cNvPicPr>
              <p:nvPr/>
            </p:nvPicPr>
            <p:blipFill>
              <a:blip r:embed="rId89"/>
              <a:srcRect/>
              <a:stretch>
                <a:fillRect/>
              </a:stretch>
            </p:blipFill>
            <p:spPr bwMode="auto">
              <a:xfrm>
                <a:off x="2397" y="2522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088" name="Line 1244"/>
              <p:cNvSpPr>
                <a:spLocks noChangeShapeType="1"/>
              </p:cNvSpPr>
              <p:nvPr/>
            </p:nvSpPr>
            <p:spPr bwMode="auto">
              <a:xfrm>
                <a:off x="2240" y="2348"/>
                <a:ext cx="117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089" name="Line 1245"/>
              <p:cNvSpPr>
                <a:spLocks noChangeShapeType="1"/>
              </p:cNvSpPr>
              <p:nvPr/>
            </p:nvSpPr>
            <p:spPr bwMode="auto">
              <a:xfrm>
                <a:off x="2234" y="2348"/>
                <a:ext cx="117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pic>
            <p:nvPicPr>
              <p:cNvPr id="17090" name="Picture 1246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2678" y="2410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091" name="Picture 1247"/>
              <p:cNvSpPr>
                <a:spLocks noChangeAspect="1" noChangeArrowheads="1"/>
              </p:cNvSpPr>
              <p:nvPr/>
            </p:nvSpPr>
            <p:spPr bwMode="auto">
              <a:xfrm>
                <a:off x="2567" y="2441"/>
                <a:ext cx="12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pic>
            <p:nvPicPr>
              <p:cNvPr id="17092" name="Picture 1248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591" y="2435"/>
                <a:ext cx="5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93" name="Picture 1249"/>
              <p:cNvPicPr>
                <a:picLocks noChangeAspect="1" noChangeArrowheads="1"/>
              </p:cNvPicPr>
              <p:nvPr/>
            </p:nvPicPr>
            <p:blipFill>
              <a:blip r:embed="rId88"/>
              <a:srcRect/>
              <a:stretch>
                <a:fillRect/>
              </a:stretch>
            </p:blipFill>
            <p:spPr bwMode="auto">
              <a:xfrm>
                <a:off x="2614" y="2429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94" name="Picture 1250"/>
              <p:cNvPicPr>
                <a:picLocks noChangeAspect="1" noChangeArrowheads="1"/>
              </p:cNvPicPr>
              <p:nvPr/>
            </p:nvPicPr>
            <p:blipFill>
              <a:blip r:embed="rId85"/>
              <a:srcRect/>
              <a:stretch>
                <a:fillRect/>
              </a:stretch>
            </p:blipFill>
            <p:spPr bwMode="auto">
              <a:xfrm>
                <a:off x="2631" y="2423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95" name="Picture 1251"/>
              <p:cNvPicPr>
                <a:picLocks noChangeAspect="1" noChangeArrowheads="1"/>
              </p:cNvPicPr>
              <p:nvPr/>
            </p:nvPicPr>
            <p:blipFill>
              <a:blip r:embed="rId103"/>
              <a:srcRect/>
              <a:stretch>
                <a:fillRect/>
              </a:stretch>
            </p:blipFill>
            <p:spPr bwMode="auto">
              <a:xfrm>
                <a:off x="2655" y="2416"/>
                <a:ext cx="6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96" name="Picture 1252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2596" y="2435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97" name="Picture 1253"/>
              <p:cNvPicPr>
                <a:picLocks noChangeAspect="1" noChangeArrowheads="1"/>
              </p:cNvPicPr>
              <p:nvPr/>
            </p:nvPicPr>
            <p:blipFill>
              <a:blip r:embed="rId85"/>
              <a:srcRect/>
              <a:stretch>
                <a:fillRect/>
              </a:stretch>
            </p:blipFill>
            <p:spPr bwMode="auto">
              <a:xfrm>
                <a:off x="2637" y="2423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98" name="Picture 1254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2567" y="2596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99" name="Picture 1255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2567" y="2590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00" name="Picture 1256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2567" y="2584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01" name="Picture 1257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2567" y="2577"/>
                <a:ext cx="6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02" name="Picture 1258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2567" y="2571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03" name="Picture 1259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2567" y="2565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04" name="Picture 1260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2567" y="2559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05" name="Picture 1261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2567" y="2553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06" name="Picture 1262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2567" y="2546"/>
                <a:ext cx="6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07" name="Picture 1263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2567" y="2540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08" name="Picture 1264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2567" y="2534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09" name="Picture 1265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2567" y="2528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10" name="Picture 1266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2567" y="2522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11" name="Picture 1267"/>
              <p:cNvPicPr>
                <a:picLocks noChangeAspect="1" noChangeArrowheads="1"/>
              </p:cNvPicPr>
              <p:nvPr/>
            </p:nvPicPr>
            <p:blipFill>
              <a:blip r:embed="rId107"/>
              <a:srcRect/>
              <a:stretch>
                <a:fillRect/>
              </a:stretch>
            </p:blipFill>
            <p:spPr bwMode="auto">
              <a:xfrm>
                <a:off x="2567" y="2515"/>
                <a:ext cx="6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12" name="Picture 1268"/>
              <p:cNvPicPr>
                <a:picLocks noChangeAspect="1" noChangeArrowheads="1"/>
              </p:cNvPicPr>
              <p:nvPr/>
            </p:nvPicPr>
            <p:blipFill>
              <a:blip r:embed="rId108"/>
              <a:srcRect/>
              <a:stretch>
                <a:fillRect/>
              </a:stretch>
            </p:blipFill>
            <p:spPr bwMode="auto">
              <a:xfrm>
                <a:off x="2567" y="2509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13" name="Picture 1269"/>
              <p:cNvPicPr>
                <a:picLocks noChangeAspect="1" noChangeArrowheads="1"/>
              </p:cNvPicPr>
              <p:nvPr/>
            </p:nvPicPr>
            <p:blipFill>
              <a:blip r:embed="rId94"/>
              <a:srcRect/>
              <a:stretch>
                <a:fillRect/>
              </a:stretch>
            </p:blipFill>
            <p:spPr bwMode="auto">
              <a:xfrm>
                <a:off x="2567" y="2503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14" name="Picture 1270"/>
              <p:cNvPicPr>
                <a:picLocks noChangeAspect="1" noChangeArrowheads="1"/>
              </p:cNvPicPr>
              <p:nvPr/>
            </p:nvPicPr>
            <p:blipFill>
              <a:blip r:embed="rId88"/>
              <a:srcRect/>
              <a:stretch>
                <a:fillRect/>
              </a:stretch>
            </p:blipFill>
            <p:spPr bwMode="auto">
              <a:xfrm>
                <a:off x="2567" y="2497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15" name="Picture 1271"/>
              <p:cNvPicPr>
                <a:picLocks noChangeAspect="1" noChangeArrowheads="1"/>
              </p:cNvPicPr>
              <p:nvPr/>
            </p:nvPicPr>
            <p:blipFill>
              <a:blip r:embed="rId101"/>
              <a:srcRect/>
              <a:stretch>
                <a:fillRect/>
              </a:stretch>
            </p:blipFill>
            <p:spPr bwMode="auto">
              <a:xfrm>
                <a:off x="2567" y="2491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16" name="Picture 1272"/>
              <p:cNvPicPr>
                <a:picLocks noChangeAspect="1" noChangeArrowheads="1"/>
              </p:cNvPicPr>
              <p:nvPr/>
            </p:nvPicPr>
            <p:blipFill>
              <a:blip r:embed="rId109"/>
              <a:srcRect/>
              <a:stretch>
                <a:fillRect/>
              </a:stretch>
            </p:blipFill>
            <p:spPr bwMode="auto">
              <a:xfrm>
                <a:off x="2567" y="2485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17" name="Picture 1273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2567" y="2478"/>
                <a:ext cx="6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18" name="Picture 1274"/>
              <p:cNvPicPr>
                <a:picLocks noChangeAspect="1" noChangeArrowheads="1"/>
              </p:cNvPicPr>
              <p:nvPr/>
            </p:nvPicPr>
            <p:blipFill>
              <a:blip r:embed="rId110"/>
              <a:srcRect/>
              <a:stretch>
                <a:fillRect/>
              </a:stretch>
            </p:blipFill>
            <p:spPr bwMode="auto">
              <a:xfrm>
                <a:off x="2567" y="2472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19" name="Picture 1275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2567" y="2466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20" name="Picture 1276"/>
              <p:cNvPicPr>
                <a:picLocks noChangeAspect="1" noChangeArrowheads="1"/>
              </p:cNvPicPr>
              <p:nvPr/>
            </p:nvPicPr>
            <p:blipFill>
              <a:blip r:embed="rId99"/>
              <a:srcRect/>
              <a:stretch>
                <a:fillRect/>
              </a:stretch>
            </p:blipFill>
            <p:spPr bwMode="auto">
              <a:xfrm>
                <a:off x="2567" y="2460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21" name="Picture 1277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2567" y="2454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22" name="Picture 1278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2567" y="2447"/>
                <a:ext cx="6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123" name="Line 1279"/>
              <p:cNvSpPr>
                <a:spLocks noChangeShapeType="1"/>
              </p:cNvSpPr>
              <p:nvPr/>
            </p:nvSpPr>
            <p:spPr bwMode="auto">
              <a:xfrm>
                <a:off x="2567" y="2441"/>
                <a:ext cx="29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24" name="Line 1280"/>
              <p:cNvSpPr>
                <a:spLocks noChangeShapeType="1"/>
              </p:cNvSpPr>
              <p:nvPr/>
            </p:nvSpPr>
            <p:spPr bwMode="auto">
              <a:xfrm flipH="1">
                <a:off x="2708" y="2361"/>
                <a:ext cx="117" cy="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25" name="Line 1281"/>
              <p:cNvSpPr>
                <a:spLocks noChangeShapeType="1"/>
              </p:cNvSpPr>
              <p:nvPr/>
            </p:nvSpPr>
            <p:spPr bwMode="auto">
              <a:xfrm flipH="1">
                <a:off x="2567" y="2404"/>
                <a:ext cx="111" cy="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26" name="Line 1282"/>
              <p:cNvSpPr>
                <a:spLocks noChangeShapeType="1"/>
              </p:cNvSpPr>
              <p:nvPr/>
            </p:nvSpPr>
            <p:spPr bwMode="auto">
              <a:xfrm flipH="1">
                <a:off x="2240" y="2268"/>
                <a:ext cx="263" cy="8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27" name="Line 1283"/>
              <p:cNvSpPr>
                <a:spLocks noChangeShapeType="1"/>
              </p:cNvSpPr>
              <p:nvPr/>
            </p:nvSpPr>
            <p:spPr bwMode="auto">
              <a:xfrm flipH="1">
                <a:off x="2234" y="2262"/>
                <a:ext cx="269" cy="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28" name="Line 1284"/>
              <p:cNvSpPr>
                <a:spLocks noChangeShapeType="1"/>
              </p:cNvSpPr>
              <p:nvPr/>
            </p:nvSpPr>
            <p:spPr bwMode="auto">
              <a:xfrm flipH="1">
                <a:off x="2193" y="2249"/>
                <a:ext cx="304" cy="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29" name="Line 1285"/>
              <p:cNvSpPr>
                <a:spLocks noChangeShapeType="1"/>
              </p:cNvSpPr>
              <p:nvPr/>
            </p:nvSpPr>
            <p:spPr bwMode="auto">
              <a:xfrm flipH="1" flipV="1">
                <a:off x="2649" y="2293"/>
                <a:ext cx="29" cy="12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30" name="Line 1286"/>
              <p:cNvSpPr>
                <a:spLocks noChangeShapeType="1"/>
              </p:cNvSpPr>
              <p:nvPr/>
            </p:nvSpPr>
            <p:spPr bwMode="auto">
              <a:xfrm flipH="1" flipV="1">
                <a:off x="2620" y="2286"/>
                <a:ext cx="23" cy="7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31" name="Line 1287"/>
              <p:cNvSpPr>
                <a:spLocks noChangeShapeType="1"/>
              </p:cNvSpPr>
              <p:nvPr/>
            </p:nvSpPr>
            <p:spPr bwMode="auto">
              <a:xfrm flipH="1" flipV="1">
                <a:off x="2591" y="2274"/>
                <a:ext cx="23" cy="12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32" name="Line 1288"/>
              <p:cNvSpPr>
                <a:spLocks noChangeShapeType="1"/>
              </p:cNvSpPr>
              <p:nvPr/>
            </p:nvSpPr>
            <p:spPr bwMode="auto">
              <a:xfrm flipH="1" flipV="1">
                <a:off x="2561" y="2268"/>
                <a:ext cx="24" cy="6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33" name="Line 1289"/>
              <p:cNvSpPr>
                <a:spLocks noChangeShapeType="1"/>
              </p:cNvSpPr>
              <p:nvPr/>
            </p:nvSpPr>
            <p:spPr bwMode="auto">
              <a:xfrm flipH="1" flipV="1">
                <a:off x="2532" y="2255"/>
                <a:ext cx="23" cy="13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34" name="Line 1290"/>
              <p:cNvSpPr>
                <a:spLocks noChangeShapeType="1"/>
              </p:cNvSpPr>
              <p:nvPr/>
            </p:nvSpPr>
            <p:spPr bwMode="auto">
              <a:xfrm>
                <a:off x="2497" y="224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35" name="Line 1291"/>
              <p:cNvSpPr>
                <a:spLocks noChangeShapeType="1"/>
              </p:cNvSpPr>
              <p:nvPr/>
            </p:nvSpPr>
            <p:spPr bwMode="auto">
              <a:xfrm>
                <a:off x="2503" y="2249"/>
                <a:ext cx="374" cy="1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36" name="Line 1292"/>
              <p:cNvSpPr>
                <a:spLocks noChangeShapeType="1"/>
              </p:cNvSpPr>
              <p:nvPr/>
            </p:nvSpPr>
            <p:spPr bwMode="auto">
              <a:xfrm>
                <a:off x="2193" y="2348"/>
                <a:ext cx="140" cy="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37" name="Line 1293"/>
              <p:cNvSpPr>
                <a:spLocks noChangeShapeType="1"/>
              </p:cNvSpPr>
              <p:nvPr/>
            </p:nvSpPr>
            <p:spPr bwMode="auto">
              <a:xfrm>
                <a:off x="2193" y="2348"/>
                <a:ext cx="1" cy="1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38" name="Line 1294"/>
              <p:cNvSpPr>
                <a:spLocks noChangeShapeType="1"/>
              </p:cNvSpPr>
              <p:nvPr/>
            </p:nvSpPr>
            <p:spPr bwMode="auto">
              <a:xfrm>
                <a:off x="2193" y="2503"/>
                <a:ext cx="380" cy="1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pic>
            <p:nvPicPr>
              <p:cNvPr id="17139" name="Picture 1295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2708" y="2398"/>
                <a:ext cx="5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40" name="Picture 1296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2725" y="2392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41" name="Picture 1297"/>
              <p:cNvPicPr>
                <a:picLocks noChangeAspect="1" noChangeArrowheads="1"/>
              </p:cNvPicPr>
              <p:nvPr/>
            </p:nvPicPr>
            <p:blipFill>
              <a:blip r:embed="rId102"/>
              <a:srcRect/>
              <a:stretch>
                <a:fillRect/>
              </a:stretch>
            </p:blipFill>
            <p:spPr bwMode="auto">
              <a:xfrm>
                <a:off x="2784" y="2373"/>
                <a:ext cx="5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42" name="Picture 1298"/>
              <p:cNvPicPr>
                <a:picLocks noChangeAspect="1" noChangeArrowheads="1"/>
              </p:cNvPicPr>
              <p:nvPr/>
            </p:nvPicPr>
            <p:blipFill>
              <a:blip r:embed="rId101"/>
              <a:srcRect/>
              <a:stretch>
                <a:fillRect/>
              </a:stretch>
            </p:blipFill>
            <p:spPr bwMode="auto">
              <a:xfrm>
                <a:off x="2748" y="2385"/>
                <a:ext cx="6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43" name="Picture 1299"/>
              <p:cNvPicPr>
                <a:picLocks noChangeAspect="1" noChangeArrowheads="1"/>
              </p:cNvPicPr>
              <p:nvPr/>
            </p:nvPicPr>
            <p:blipFill>
              <a:blip r:embed="rId90"/>
              <a:srcRect/>
              <a:stretch>
                <a:fillRect/>
              </a:stretch>
            </p:blipFill>
            <p:spPr bwMode="auto">
              <a:xfrm>
                <a:off x="2766" y="2379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44" name="Picture 1300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807" y="2367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145" name="Line 1301"/>
              <p:cNvSpPr>
                <a:spLocks noChangeShapeType="1"/>
              </p:cNvSpPr>
              <p:nvPr/>
            </p:nvSpPr>
            <p:spPr bwMode="auto">
              <a:xfrm flipH="1" flipV="1">
                <a:off x="2503" y="2268"/>
                <a:ext cx="322" cy="9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46" name="Line 1302"/>
              <p:cNvSpPr>
                <a:spLocks noChangeShapeType="1"/>
              </p:cNvSpPr>
              <p:nvPr/>
            </p:nvSpPr>
            <p:spPr bwMode="auto">
              <a:xfrm flipH="1" flipV="1">
                <a:off x="2503" y="2262"/>
                <a:ext cx="327" cy="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47" name="Line 1303"/>
              <p:cNvSpPr>
                <a:spLocks noChangeShapeType="1"/>
              </p:cNvSpPr>
              <p:nvPr/>
            </p:nvSpPr>
            <p:spPr bwMode="auto">
              <a:xfrm flipH="1">
                <a:off x="2737" y="2361"/>
                <a:ext cx="140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48" name="Line 1304"/>
              <p:cNvSpPr>
                <a:spLocks noChangeShapeType="1"/>
              </p:cNvSpPr>
              <p:nvPr/>
            </p:nvSpPr>
            <p:spPr bwMode="auto">
              <a:xfrm flipH="1">
                <a:off x="2596" y="2416"/>
                <a:ext cx="112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49" name="Line 1305"/>
              <p:cNvSpPr>
                <a:spLocks noChangeShapeType="1"/>
              </p:cNvSpPr>
              <p:nvPr/>
            </p:nvSpPr>
            <p:spPr bwMode="auto">
              <a:xfrm flipH="1">
                <a:off x="2708" y="2361"/>
                <a:ext cx="117" cy="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50" name="Line 1306"/>
              <p:cNvSpPr>
                <a:spLocks noChangeShapeType="1"/>
              </p:cNvSpPr>
              <p:nvPr/>
            </p:nvSpPr>
            <p:spPr bwMode="auto">
              <a:xfrm flipH="1">
                <a:off x="2567" y="2404"/>
                <a:ext cx="111" cy="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51" name="Line 1307"/>
              <p:cNvSpPr>
                <a:spLocks noChangeShapeType="1"/>
              </p:cNvSpPr>
              <p:nvPr/>
            </p:nvSpPr>
            <p:spPr bwMode="auto">
              <a:xfrm flipH="1">
                <a:off x="2573" y="2410"/>
                <a:ext cx="111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52" name="Line 1308"/>
              <p:cNvSpPr>
                <a:spLocks noChangeShapeType="1"/>
              </p:cNvSpPr>
              <p:nvPr/>
            </p:nvSpPr>
            <p:spPr bwMode="auto">
              <a:xfrm flipV="1">
                <a:off x="2877" y="2373"/>
                <a:ext cx="1" cy="1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53" name="Line 1309"/>
              <p:cNvSpPr>
                <a:spLocks noChangeShapeType="1"/>
              </p:cNvSpPr>
              <p:nvPr/>
            </p:nvSpPr>
            <p:spPr bwMode="auto">
              <a:xfrm flipH="1">
                <a:off x="2573" y="2515"/>
                <a:ext cx="304" cy="1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54" name="Line 1310"/>
              <p:cNvSpPr>
                <a:spLocks noChangeShapeType="1"/>
              </p:cNvSpPr>
              <p:nvPr/>
            </p:nvSpPr>
            <p:spPr bwMode="auto">
              <a:xfrm flipV="1">
                <a:off x="993" y="1618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55" name="Line 1311"/>
              <p:cNvSpPr>
                <a:spLocks noChangeShapeType="1"/>
              </p:cNvSpPr>
              <p:nvPr/>
            </p:nvSpPr>
            <p:spPr bwMode="auto">
              <a:xfrm flipV="1">
                <a:off x="993" y="1624"/>
                <a:ext cx="12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56" name="Line 1312"/>
              <p:cNvSpPr>
                <a:spLocks noChangeShapeType="1"/>
              </p:cNvSpPr>
              <p:nvPr/>
            </p:nvSpPr>
            <p:spPr bwMode="auto">
              <a:xfrm flipV="1">
                <a:off x="993" y="1642"/>
                <a:ext cx="12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57" name="Line 1313"/>
              <p:cNvSpPr>
                <a:spLocks noChangeShapeType="1"/>
              </p:cNvSpPr>
              <p:nvPr/>
            </p:nvSpPr>
            <p:spPr bwMode="auto">
              <a:xfrm flipV="1">
                <a:off x="993" y="1661"/>
                <a:ext cx="12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58" name="Line 1314"/>
              <p:cNvSpPr>
                <a:spLocks noChangeShapeType="1"/>
              </p:cNvSpPr>
              <p:nvPr/>
            </p:nvSpPr>
            <p:spPr bwMode="auto">
              <a:xfrm flipV="1">
                <a:off x="1099" y="1599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59" name="Line 1315"/>
              <p:cNvSpPr>
                <a:spLocks noChangeShapeType="1"/>
              </p:cNvSpPr>
              <p:nvPr/>
            </p:nvSpPr>
            <p:spPr bwMode="auto">
              <a:xfrm flipV="1">
                <a:off x="1099" y="1599"/>
                <a:ext cx="17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60" name="Line 1316"/>
              <p:cNvSpPr>
                <a:spLocks noChangeShapeType="1"/>
              </p:cNvSpPr>
              <p:nvPr/>
            </p:nvSpPr>
            <p:spPr bwMode="auto">
              <a:xfrm flipV="1">
                <a:off x="1099" y="1605"/>
                <a:ext cx="23" cy="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61" name="Line 1317"/>
              <p:cNvSpPr>
                <a:spLocks noChangeShapeType="1"/>
              </p:cNvSpPr>
              <p:nvPr/>
            </p:nvSpPr>
            <p:spPr bwMode="auto">
              <a:xfrm flipV="1">
                <a:off x="1105" y="1624"/>
                <a:ext cx="17" cy="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62" name="Line 1318"/>
              <p:cNvSpPr>
                <a:spLocks noChangeShapeType="1"/>
              </p:cNvSpPr>
              <p:nvPr/>
            </p:nvSpPr>
            <p:spPr bwMode="auto">
              <a:xfrm flipV="1">
                <a:off x="1116" y="1642"/>
                <a:ext cx="6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63" name="Line 1319"/>
              <p:cNvSpPr>
                <a:spLocks noChangeShapeType="1"/>
              </p:cNvSpPr>
              <p:nvPr/>
            </p:nvSpPr>
            <p:spPr bwMode="auto">
              <a:xfrm flipV="1">
                <a:off x="1690" y="2478"/>
                <a:ext cx="5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64" name="Line 1320"/>
              <p:cNvSpPr>
                <a:spLocks noChangeShapeType="1"/>
              </p:cNvSpPr>
              <p:nvPr/>
            </p:nvSpPr>
            <p:spPr bwMode="auto">
              <a:xfrm flipV="1">
                <a:off x="1690" y="2478"/>
                <a:ext cx="1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65" name="Line 1321"/>
              <p:cNvSpPr>
                <a:spLocks noChangeShapeType="1"/>
              </p:cNvSpPr>
              <p:nvPr/>
            </p:nvSpPr>
            <p:spPr bwMode="auto">
              <a:xfrm flipV="1">
                <a:off x="1690" y="2485"/>
                <a:ext cx="17" cy="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66" name="Line 1322"/>
              <p:cNvSpPr>
                <a:spLocks noChangeShapeType="1"/>
              </p:cNvSpPr>
              <p:nvPr/>
            </p:nvSpPr>
            <p:spPr bwMode="auto">
              <a:xfrm flipV="1">
                <a:off x="1690" y="2491"/>
                <a:ext cx="29" cy="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67" name="Line 1323"/>
              <p:cNvSpPr>
                <a:spLocks noChangeShapeType="1"/>
              </p:cNvSpPr>
              <p:nvPr/>
            </p:nvSpPr>
            <p:spPr bwMode="auto">
              <a:xfrm flipV="1">
                <a:off x="1690" y="2503"/>
                <a:ext cx="29" cy="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68" name="Line 1324"/>
              <p:cNvSpPr>
                <a:spLocks noChangeShapeType="1"/>
              </p:cNvSpPr>
              <p:nvPr/>
            </p:nvSpPr>
            <p:spPr bwMode="auto">
              <a:xfrm flipV="1">
                <a:off x="1690" y="2528"/>
                <a:ext cx="29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69" name="Line 1325"/>
              <p:cNvSpPr>
                <a:spLocks noChangeShapeType="1"/>
              </p:cNvSpPr>
              <p:nvPr/>
            </p:nvSpPr>
            <p:spPr bwMode="auto">
              <a:xfrm flipV="1">
                <a:off x="1690" y="2546"/>
                <a:ext cx="29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70" name="Line 1326"/>
              <p:cNvSpPr>
                <a:spLocks noChangeShapeType="1"/>
              </p:cNvSpPr>
              <p:nvPr/>
            </p:nvSpPr>
            <p:spPr bwMode="auto">
              <a:xfrm flipV="1">
                <a:off x="1690" y="2565"/>
                <a:ext cx="29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71" name="Line 1327"/>
              <p:cNvSpPr>
                <a:spLocks noChangeShapeType="1"/>
              </p:cNvSpPr>
              <p:nvPr/>
            </p:nvSpPr>
            <p:spPr bwMode="auto">
              <a:xfrm flipV="1">
                <a:off x="1690" y="2584"/>
                <a:ext cx="29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72" name="Line 1328"/>
              <p:cNvSpPr>
                <a:spLocks noChangeShapeType="1"/>
              </p:cNvSpPr>
              <p:nvPr/>
            </p:nvSpPr>
            <p:spPr bwMode="auto">
              <a:xfrm flipV="1">
                <a:off x="1690" y="2602"/>
                <a:ext cx="29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73" name="Line 1329"/>
              <p:cNvSpPr>
                <a:spLocks noChangeShapeType="1"/>
              </p:cNvSpPr>
              <p:nvPr/>
            </p:nvSpPr>
            <p:spPr bwMode="auto">
              <a:xfrm flipV="1">
                <a:off x="1695" y="2621"/>
                <a:ext cx="24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74" name="Line 1330"/>
              <p:cNvSpPr>
                <a:spLocks noChangeShapeType="1"/>
              </p:cNvSpPr>
              <p:nvPr/>
            </p:nvSpPr>
            <p:spPr bwMode="auto">
              <a:xfrm flipV="1">
                <a:off x="1701" y="2639"/>
                <a:ext cx="18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75" name="Line 1331"/>
              <p:cNvSpPr>
                <a:spLocks noChangeShapeType="1"/>
              </p:cNvSpPr>
              <p:nvPr/>
            </p:nvSpPr>
            <p:spPr bwMode="auto">
              <a:xfrm flipV="1">
                <a:off x="1713" y="2658"/>
                <a:ext cx="6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76" name="Line 1332"/>
              <p:cNvSpPr>
                <a:spLocks noChangeShapeType="1"/>
              </p:cNvSpPr>
              <p:nvPr/>
            </p:nvSpPr>
            <p:spPr bwMode="auto">
              <a:xfrm flipV="1">
                <a:off x="2333" y="2385"/>
                <a:ext cx="12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77" name="Freeform 1333"/>
              <p:cNvSpPr>
                <a:spLocks/>
              </p:cNvSpPr>
              <p:nvPr/>
            </p:nvSpPr>
            <p:spPr bwMode="auto">
              <a:xfrm>
                <a:off x="2339" y="2392"/>
                <a:ext cx="12" cy="24"/>
              </a:xfrm>
              <a:custGeom>
                <a:avLst/>
                <a:gdLst>
                  <a:gd name="T0" fmla="*/ 0 w 12"/>
                  <a:gd name="T1" fmla="*/ 24 h 24"/>
                  <a:gd name="T2" fmla="*/ 6 w 12"/>
                  <a:gd name="T3" fmla="*/ 12 h 24"/>
                  <a:gd name="T4" fmla="*/ 12 w 12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24"/>
                  <a:gd name="T11" fmla="*/ 12 w 12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24">
                    <a:moveTo>
                      <a:pt x="0" y="24"/>
                    </a:moveTo>
                    <a:lnTo>
                      <a:pt x="6" y="12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78" name="Line 1334"/>
              <p:cNvSpPr>
                <a:spLocks noChangeShapeType="1"/>
              </p:cNvSpPr>
              <p:nvPr/>
            </p:nvSpPr>
            <p:spPr bwMode="auto">
              <a:xfrm flipV="1">
                <a:off x="2345" y="2404"/>
                <a:ext cx="12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79" name="Line 1335"/>
              <p:cNvSpPr>
                <a:spLocks noChangeShapeType="1"/>
              </p:cNvSpPr>
              <p:nvPr/>
            </p:nvSpPr>
            <p:spPr bwMode="auto">
              <a:xfrm flipV="1">
                <a:off x="2351" y="2410"/>
                <a:ext cx="1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80" name="Line 1336"/>
              <p:cNvSpPr>
                <a:spLocks noChangeShapeType="1"/>
              </p:cNvSpPr>
              <p:nvPr/>
            </p:nvSpPr>
            <p:spPr bwMode="auto">
              <a:xfrm flipV="1">
                <a:off x="2357" y="2423"/>
                <a:ext cx="1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81" name="Line 1337"/>
              <p:cNvSpPr>
                <a:spLocks noChangeShapeType="1"/>
              </p:cNvSpPr>
              <p:nvPr/>
            </p:nvSpPr>
            <p:spPr bwMode="auto">
              <a:xfrm flipV="1">
                <a:off x="2362" y="2429"/>
                <a:ext cx="12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82" name="Freeform 1338"/>
              <p:cNvSpPr>
                <a:spLocks/>
              </p:cNvSpPr>
              <p:nvPr/>
            </p:nvSpPr>
            <p:spPr bwMode="auto">
              <a:xfrm>
                <a:off x="2368" y="2435"/>
                <a:ext cx="12" cy="19"/>
              </a:xfrm>
              <a:custGeom>
                <a:avLst/>
                <a:gdLst>
                  <a:gd name="T0" fmla="*/ 0 w 12"/>
                  <a:gd name="T1" fmla="*/ 19 h 19"/>
                  <a:gd name="T2" fmla="*/ 6 w 12"/>
                  <a:gd name="T3" fmla="*/ 12 h 19"/>
                  <a:gd name="T4" fmla="*/ 12 w 12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9"/>
                  <a:gd name="T11" fmla="*/ 12 w 12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9">
                    <a:moveTo>
                      <a:pt x="0" y="19"/>
                    </a:moveTo>
                    <a:lnTo>
                      <a:pt x="6" y="12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83" name="Freeform 1339"/>
              <p:cNvSpPr>
                <a:spLocks/>
              </p:cNvSpPr>
              <p:nvPr/>
            </p:nvSpPr>
            <p:spPr bwMode="auto">
              <a:xfrm>
                <a:off x="2374" y="2441"/>
                <a:ext cx="12" cy="31"/>
              </a:xfrm>
              <a:custGeom>
                <a:avLst/>
                <a:gdLst>
                  <a:gd name="T0" fmla="*/ 0 w 12"/>
                  <a:gd name="T1" fmla="*/ 31 h 31"/>
                  <a:gd name="T2" fmla="*/ 12 w 12"/>
                  <a:gd name="T3" fmla="*/ 6 h 31"/>
                  <a:gd name="T4" fmla="*/ 12 w 12"/>
                  <a:gd name="T5" fmla="*/ 0 h 31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31"/>
                  <a:gd name="T11" fmla="*/ 12 w 12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31">
                    <a:moveTo>
                      <a:pt x="0" y="31"/>
                    </a:moveTo>
                    <a:lnTo>
                      <a:pt x="12" y="6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84" name="Line 1340"/>
              <p:cNvSpPr>
                <a:spLocks noChangeShapeType="1"/>
              </p:cNvSpPr>
              <p:nvPr/>
            </p:nvSpPr>
            <p:spPr bwMode="auto">
              <a:xfrm flipV="1">
                <a:off x="2374" y="2454"/>
                <a:ext cx="18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85" name="Line 1341"/>
              <p:cNvSpPr>
                <a:spLocks noChangeShapeType="1"/>
              </p:cNvSpPr>
              <p:nvPr/>
            </p:nvSpPr>
            <p:spPr bwMode="auto">
              <a:xfrm flipV="1">
                <a:off x="2374" y="2466"/>
                <a:ext cx="18" cy="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86" name="Line 1342"/>
              <p:cNvSpPr>
                <a:spLocks noChangeShapeType="1"/>
              </p:cNvSpPr>
              <p:nvPr/>
            </p:nvSpPr>
            <p:spPr bwMode="auto">
              <a:xfrm flipV="1">
                <a:off x="2380" y="2485"/>
                <a:ext cx="17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87" name="Freeform 1343"/>
              <p:cNvSpPr>
                <a:spLocks/>
              </p:cNvSpPr>
              <p:nvPr/>
            </p:nvSpPr>
            <p:spPr bwMode="auto">
              <a:xfrm>
                <a:off x="2380" y="2497"/>
                <a:ext cx="17" cy="37"/>
              </a:xfrm>
              <a:custGeom>
                <a:avLst/>
                <a:gdLst>
                  <a:gd name="T0" fmla="*/ 0 w 17"/>
                  <a:gd name="T1" fmla="*/ 37 h 37"/>
                  <a:gd name="T2" fmla="*/ 12 w 17"/>
                  <a:gd name="T3" fmla="*/ 18 h 37"/>
                  <a:gd name="T4" fmla="*/ 17 w 17"/>
                  <a:gd name="T5" fmla="*/ 0 h 37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37"/>
                  <a:gd name="T11" fmla="*/ 17 w 17"/>
                  <a:gd name="T12" fmla="*/ 37 h 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37">
                    <a:moveTo>
                      <a:pt x="0" y="37"/>
                    </a:moveTo>
                    <a:lnTo>
                      <a:pt x="12" y="18"/>
                    </a:lnTo>
                    <a:lnTo>
                      <a:pt x="1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88" name="Line 1344"/>
              <p:cNvSpPr>
                <a:spLocks noChangeShapeType="1"/>
              </p:cNvSpPr>
              <p:nvPr/>
            </p:nvSpPr>
            <p:spPr bwMode="auto">
              <a:xfrm flipV="1">
                <a:off x="2380" y="2515"/>
                <a:ext cx="17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89" name="Line 1345"/>
              <p:cNvSpPr>
                <a:spLocks noChangeShapeType="1"/>
              </p:cNvSpPr>
              <p:nvPr/>
            </p:nvSpPr>
            <p:spPr bwMode="auto">
              <a:xfrm flipV="1">
                <a:off x="2392" y="2534"/>
                <a:ext cx="5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90" name="Line 1346"/>
              <p:cNvSpPr>
                <a:spLocks noChangeShapeType="1"/>
              </p:cNvSpPr>
              <p:nvPr/>
            </p:nvSpPr>
            <p:spPr bwMode="auto">
              <a:xfrm flipV="1">
                <a:off x="2573" y="2441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91" name="Line 1347"/>
              <p:cNvSpPr>
                <a:spLocks noChangeShapeType="1"/>
              </p:cNvSpPr>
              <p:nvPr/>
            </p:nvSpPr>
            <p:spPr bwMode="auto">
              <a:xfrm flipV="1">
                <a:off x="2573" y="2447"/>
                <a:ext cx="12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92" name="Line 1348"/>
              <p:cNvSpPr>
                <a:spLocks noChangeShapeType="1"/>
              </p:cNvSpPr>
              <p:nvPr/>
            </p:nvSpPr>
            <p:spPr bwMode="auto">
              <a:xfrm flipV="1">
                <a:off x="2573" y="2447"/>
                <a:ext cx="23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93" name="Line 1349"/>
              <p:cNvSpPr>
                <a:spLocks noChangeShapeType="1"/>
              </p:cNvSpPr>
              <p:nvPr/>
            </p:nvSpPr>
            <p:spPr bwMode="auto">
              <a:xfrm flipV="1">
                <a:off x="2573" y="2466"/>
                <a:ext cx="23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94" name="Line 1350"/>
              <p:cNvSpPr>
                <a:spLocks noChangeShapeType="1"/>
              </p:cNvSpPr>
              <p:nvPr/>
            </p:nvSpPr>
            <p:spPr bwMode="auto">
              <a:xfrm flipV="1">
                <a:off x="2573" y="2485"/>
                <a:ext cx="23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95" name="Line 1351"/>
              <p:cNvSpPr>
                <a:spLocks noChangeShapeType="1"/>
              </p:cNvSpPr>
              <p:nvPr/>
            </p:nvSpPr>
            <p:spPr bwMode="auto">
              <a:xfrm flipV="1">
                <a:off x="2573" y="2503"/>
                <a:ext cx="23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96" name="Line 1352"/>
              <p:cNvSpPr>
                <a:spLocks noChangeShapeType="1"/>
              </p:cNvSpPr>
              <p:nvPr/>
            </p:nvSpPr>
            <p:spPr bwMode="auto">
              <a:xfrm flipV="1">
                <a:off x="2573" y="2522"/>
                <a:ext cx="23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97" name="Line 1353"/>
              <p:cNvSpPr>
                <a:spLocks noChangeShapeType="1"/>
              </p:cNvSpPr>
              <p:nvPr/>
            </p:nvSpPr>
            <p:spPr bwMode="auto">
              <a:xfrm flipV="1">
                <a:off x="2573" y="2546"/>
                <a:ext cx="23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98" name="Line 1354"/>
              <p:cNvSpPr>
                <a:spLocks noChangeShapeType="1"/>
              </p:cNvSpPr>
              <p:nvPr/>
            </p:nvSpPr>
            <p:spPr bwMode="auto">
              <a:xfrm flipV="1">
                <a:off x="2573" y="2565"/>
                <a:ext cx="23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99" name="Line 1355"/>
              <p:cNvSpPr>
                <a:spLocks noChangeShapeType="1"/>
              </p:cNvSpPr>
              <p:nvPr/>
            </p:nvSpPr>
            <p:spPr bwMode="auto">
              <a:xfrm flipV="1">
                <a:off x="2585" y="2584"/>
                <a:ext cx="1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00" name="Line 1356"/>
              <p:cNvSpPr>
                <a:spLocks noChangeShapeType="1"/>
              </p:cNvSpPr>
              <p:nvPr/>
            </p:nvSpPr>
            <p:spPr bwMode="auto">
              <a:xfrm>
                <a:off x="2333" y="2385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01" name="Line 1357"/>
              <p:cNvSpPr>
                <a:spLocks noChangeShapeType="1"/>
              </p:cNvSpPr>
              <p:nvPr/>
            </p:nvSpPr>
            <p:spPr bwMode="auto">
              <a:xfrm>
                <a:off x="2333" y="2410"/>
                <a:ext cx="35" cy="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02" name="Line 1358"/>
              <p:cNvSpPr>
                <a:spLocks noChangeShapeType="1"/>
              </p:cNvSpPr>
              <p:nvPr/>
            </p:nvSpPr>
            <p:spPr bwMode="auto">
              <a:xfrm>
                <a:off x="2368" y="2447"/>
                <a:ext cx="12" cy="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03" name="Line 1359"/>
              <p:cNvSpPr>
                <a:spLocks noChangeShapeType="1"/>
              </p:cNvSpPr>
              <p:nvPr/>
            </p:nvSpPr>
            <p:spPr bwMode="auto">
              <a:xfrm>
                <a:off x="2380" y="2522"/>
                <a:ext cx="1" cy="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04" name="Line 1360"/>
              <p:cNvSpPr>
                <a:spLocks noChangeShapeType="1"/>
              </p:cNvSpPr>
              <p:nvPr/>
            </p:nvSpPr>
            <p:spPr bwMode="auto">
              <a:xfrm flipH="1">
                <a:off x="2333" y="2379"/>
                <a:ext cx="24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05" name="Line 1361"/>
              <p:cNvSpPr>
                <a:spLocks noChangeShapeType="1"/>
              </p:cNvSpPr>
              <p:nvPr/>
            </p:nvSpPr>
            <p:spPr bwMode="auto">
              <a:xfrm>
                <a:off x="2596" y="2447"/>
                <a:ext cx="1" cy="1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06" name="Line 1362"/>
              <p:cNvSpPr>
                <a:spLocks noChangeShapeType="1"/>
              </p:cNvSpPr>
              <p:nvPr/>
            </p:nvSpPr>
            <p:spPr bwMode="auto">
              <a:xfrm>
                <a:off x="2567" y="2441"/>
                <a:ext cx="1" cy="1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07" name="Line 1363"/>
              <p:cNvSpPr>
                <a:spLocks noChangeShapeType="1"/>
              </p:cNvSpPr>
              <p:nvPr/>
            </p:nvSpPr>
            <p:spPr bwMode="auto">
              <a:xfrm>
                <a:off x="2403" y="2546"/>
                <a:ext cx="193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08" name="Line 1364"/>
              <p:cNvSpPr>
                <a:spLocks noChangeShapeType="1"/>
              </p:cNvSpPr>
              <p:nvPr/>
            </p:nvSpPr>
            <p:spPr bwMode="auto">
              <a:xfrm>
                <a:off x="2357" y="2379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09" name="Line 1365"/>
              <p:cNvSpPr>
                <a:spLocks noChangeShapeType="1"/>
              </p:cNvSpPr>
              <p:nvPr/>
            </p:nvSpPr>
            <p:spPr bwMode="auto">
              <a:xfrm>
                <a:off x="2351" y="2379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10" name="Line 1366"/>
              <p:cNvSpPr>
                <a:spLocks noChangeShapeType="1"/>
              </p:cNvSpPr>
              <p:nvPr/>
            </p:nvSpPr>
            <p:spPr bwMode="auto">
              <a:xfrm>
                <a:off x="2357" y="2404"/>
                <a:ext cx="35" cy="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11" name="Line 1367"/>
              <p:cNvSpPr>
                <a:spLocks noChangeShapeType="1"/>
              </p:cNvSpPr>
              <p:nvPr/>
            </p:nvSpPr>
            <p:spPr bwMode="auto">
              <a:xfrm>
                <a:off x="2351" y="2404"/>
                <a:ext cx="41" cy="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12" name="Line 1368"/>
              <p:cNvSpPr>
                <a:spLocks noChangeShapeType="1"/>
              </p:cNvSpPr>
              <p:nvPr/>
            </p:nvSpPr>
            <p:spPr bwMode="auto">
              <a:xfrm>
                <a:off x="2392" y="2441"/>
                <a:ext cx="11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13" name="Line 1369"/>
              <p:cNvSpPr>
                <a:spLocks noChangeShapeType="1"/>
              </p:cNvSpPr>
              <p:nvPr/>
            </p:nvSpPr>
            <p:spPr bwMode="auto">
              <a:xfrm>
                <a:off x="2392" y="2441"/>
                <a:ext cx="5" cy="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14" name="Line 1370"/>
              <p:cNvSpPr>
                <a:spLocks noChangeShapeType="1"/>
              </p:cNvSpPr>
              <p:nvPr/>
            </p:nvSpPr>
            <p:spPr bwMode="auto">
              <a:xfrm>
                <a:off x="2397" y="2515"/>
                <a:ext cx="1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15" name="Line 1371"/>
              <p:cNvSpPr>
                <a:spLocks noChangeShapeType="1"/>
              </p:cNvSpPr>
              <p:nvPr/>
            </p:nvSpPr>
            <p:spPr bwMode="auto">
              <a:xfrm flipV="1">
                <a:off x="2380" y="2546"/>
                <a:ext cx="23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16" name="Line 1372"/>
              <p:cNvSpPr>
                <a:spLocks noChangeShapeType="1"/>
              </p:cNvSpPr>
              <p:nvPr/>
            </p:nvSpPr>
            <p:spPr bwMode="auto">
              <a:xfrm flipV="1">
                <a:off x="2333" y="2404"/>
                <a:ext cx="24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17" name="Line 1373"/>
              <p:cNvSpPr>
                <a:spLocks noChangeShapeType="1"/>
              </p:cNvSpPr>
              <p:nvPr/>
            </p:nvSpPr>
            <p:spPr bwMode="auto">
              <a:xfrm flipV="1">
                <a:off x="2368" y="2441"/>
                <a:ext cx="24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18" name="Line 1374"/>
              <p:cNvSpPr>
                <a:spLocks noChangeShapeType="1"/>
              </p:cNvSpPr>
              <p:nvPr/>
            </p:nvSpPr>
            <p:spPr bwMode="auto">
              <a:xfrm flipV="1">
                <a:off x="2380" y="2509"/>
                <a:ext cx="23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19" name="Line 1375"/>
              <p:cNvSpPr>
                <a:spLocks noChangeShapeType="1"/>
              </p:cNvSpPr>
              <p:nvPr/>
            </p:nvSpPr>
            <p:spPr bwMode="auto">
              <a:xfrm flipH="1">
                <a:off x="2708" y="2361"/>
                <a:ext cx="117" cy="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20" name="Line 1376"/>
              <p:cNvSpPr>
                <a:spLocks noChangeShapeType="1"/>
              </p:cNvSpPr>
              <p:nvPr/>
            </p:nvSpPr>
            <p:spPr bwMode="auto">
              <a:xfrm flipH="1">
                <a:off x="2713" y="2361"/>
                <a:ext cx="117" cy="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pic>
            <p:nvPicPr>
              <p:cNvPr id="17221" name="Picture 1377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2708" y="2429"/>
                <a:ext cx="5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222" name="Picture 1378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2708" y="2423"/>
                <a:ext cx="5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223" name="Picture 1379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2708" y="2416"/>
                <a:ext cx="5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224" name="Picture 1380"/>
              <p:cNvPicPr>
                <a:picLocks noChangeAspect="1" noChangeArrowheads="1"/>
              </p:cNvPicPr>
              <p:nvPr/>
            </p:nvPicPr>
            <p:blipFill>
              <a:blip r:embed="rId94"/>
              <a:srcRect/>
              <a:stretch>
                <a:fillRect/>
              </a:stretch>
            </p:blipFill>
            <p:spPr bwMode="auto">
              <a:xfrm>
                <a:off x="2708" y="2410"/>
                <a:ext cx="5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225" name="Picture 1381"/>
              <p:cNvPicPr>
                <a:picLocks noChangeAspect="1" noChangeArrowheads="1"/>
              </p:cNvPicPr>
              <p:nvPr/>
            </p:nvPicPr>
            <p:blipFill>
              <a:blip r:embed="rId110"/>
              <a:srcRect/>
              <a:stretch>
                <a:fillRect/>
              </a:stretch>
            </p:blipFill>
            <p:spPr bwMode="auto">
              <a:xfrm>
                <a:off x="2708" y="2404"/>
                <a:ext cx="5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226" name="Line 1382"/>
              <p:cNvSpPr>
                <a:spLocks noChangeShapeType="1"/>
              </p:cNvSpPr>
              <p:nvPr/>
            </p:nvSpPr>
            <p:spPr bwMode="auto">
              <a:xfrm>
                <a:off x="2708" y="2398"/>
                <a:ext cx="29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27" name="Line 1383"/>
              <p:cNvSpPr>
                <a:spLocks noChangeShapeType="1"/>
              </p:cNvSpPr>
              <p:nvPr/>
            </p:nvSpPr>
            <p:spPr bwMode="auto">
              <a:xfrm>
                <a:off x="2737" y="2404"/>
                <a:ext cx="1" cy="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28" name="Line 1384"/>
              <p:cNvSpPr>
                <a:spLocks noChangeShapeType="1"/>
              </p:cNvSpPr>
              <p:nvPr/>
            </p:nvSpPr>
            <p:spPr bwMode="auto">
              <a:xfrm flipH="1">
                <a:off x="2708" y="2441"/>
                <a:ext cx="29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29" name="Line 1385"/>
              <p:cNvSpPr>
                <a:spLocks noChangeShapeType="1"/>
              </p:cNvSpPr>
              <p:nvPr/>
            </p:nvSpPr>
            <p:spPr bwMode="auto">
              <a:xfrm flipV="1">
                <a:off x="2708" y="2416"/>
                <a:ext cx="1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30" name="Line 1386"/>
              <p:cNvSpPr>
                <a:spLocks noChangeShapeType="1"/>
              </p:cNvSpPr>
              <p:nvPr/>
            </p:nvSpPr>
            <p:spPr bwMode="auto">
              <a:xfrm>
                <a:off x="2678" y="2404"/>
                <a:ext cx="30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31" name="Line 1387"/>
              <p:cNvSpPr>
                <a:spLocks noChangeShapeType="1"/>
              </p:cNvSpPr>
              <p:nvPr/>
            </p:nvSpPr>
            <p:spPr bwMode="auto">
              <a:xfrm>
                <a:off x="2708" y="2429"/>
                <a:ext cx="29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32" name="Line 1388"/>
              <p:cNvSpPr>
                <a:spLocks noChangeShapeType="1"/>
              </p:cNvSpPr>
              <p:nvPr/>
            </p:nvSpPr>
            <p:spPr bwMode="auto">
              <a:xfrm>
                <a:off x="2708" y="2398"/>
                <a:ext cx="1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33" name="Line 1389"/>
              <p:cNvSpPr>
                <a:spLocks noChangeShapeType="1"/>
              </p:cNvSpPr>
              <p:nvPr/>
            </p:nvSpPr>
            <p:spPr bwMode="auto">
              <a:xfrm>
                <a:off x="2713" y="2398"/>
                <a:ext cx="1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34" name="Line 1390"/>
              <p:cNvSpPr>
                <a:spLocks noChangeShapeType="1"/>
              </p:cNvSpPr>
              <p:nvPr/>
            </p:nvSpPr>
            <p:spPr bwMode="auto">
              <a:xfrm>
                <a:off x="1619" y="2652"/>
                <a:ext cx="12" cy="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35" name="Line 1391"/>
              <p:cNvSpPr>
                <a:spLocks noChangeShapeType="1"/>
              </p:cNvSpPr>
              <p:nvPr/>
            </p:nvSpPr>
            <p:spPr bwMode="auto">
              <a:xfrm>
                <a:off x="1637" y="2664"/>
                <a:ext cx="18" cy="1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36" name="Line 1392"/>
              <p:cNvSpPr>
                <a:spLocks noChangeShapeType="1"/>
              </p:cNvSpPr>
              <p:nvPr/>
            </p:nvSpPr>
            <p:spPr bwMode="auto">
              <a:xfrm>
                <a:off x="1660" y="2683"/>
                <a:ext cx="18" cy="1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37" name="Line 1393"/>
              <p:cNvSpPr>
                <a:spLocks noChangeShapeType="1"/>
              </p:cNvSpPr>
              <p:nvPr/>
            </p:nvSpPr>
            <p:spPr bwMode="auto">
              <a:xfrm>
                <a:off x="1684" y="2701"/>
                <a:ext cx="23" cy="19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38" name="Line 1394"/>
              <p:cNvSpPr>
                <a:spLocks noChangeShapeType="1"/>
              </p:cNvSpPr>
              <p:nvPr/>
            </p:nvSpPr>
            <p:spPr bwMode="auto">
              <a:xfrm>
                <a:off x="1707" y="2726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39" name="Line 1395"/>
              <p:cNvSpPr>
                <a:spLocks noChangeShapeType="1"/>
              </p:cNvSpPr>
              <p:nvPr/>
            </p:nvSpPr>
            <p:spPr bwMode="auto">
              <a:xfrm>
                <a:off x="1736" y="2745"/>
                <a:ext cx="18" cy="1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40" name="Line 1396"/>
              <p:cNvSpPr>
                <a:spLocks noChangeShapeType="1"/>
              </p:cNvSpPr>
              <p:nvPr/>
            </p:nvSpPr>
            <p:spPr bwMode="auto">
              <a:xfrm>
                <a:off x="1760" y="2763"/>
                <a:ext cx="17" cy="19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41" name="Line 1397"/>
              <p:cNvSpPr>
                <a:spLocks noChangeShapeType="1"/>
              </p:cNvSpPr>
              <p:nvPr/>
            </p:nvSpPr>
            <p:spPr bwMode="auto">
              <a:xfrm>
                <a:off x="1783" y="2788"/>
                <a:ext cx="12" cy="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42" name="Line 1398"/>
              <p:cNvSpPr>
                <a:spLocks noChangeShapeType="1"/>
              </p:cNvSpPr>
              <p:nvPr/>
            </p:nvSpPr>
            <p:spPr bwMode="auto">
              <a:xfrm flipV="1">
                <a:off x="1994" y="2676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43" name="Line 1399"/>
              <p:cNvSpPr>
                <a:spLocks noChangeShapeType="1"/>
              </p:cNvSpPr>
              <p:nvPr/>
            </p:nvSpPr>
            <p:spPr bwMode="auto">
              <a:xfrm flipV="1">
                <a:off x="1994" y="2639"/>
                <a:ext cx="1" cy="3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44" name="Line 1400"/>
              <p:cNvSpPr>
                <a:spLocks noChangeShapeType="1"/>
              </p:cNvSpPr>
              <p:nvPr/>
            </p:nvSpPr>
            <p:spPr bwMode="auto">
              <a:xfrm flipV="1">
                <a:off x="1994" y="2608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45" name="Line 1401"/>
              <p:cNvSpPr>
                <a:spLocks noChangeShapeType="1"/>
              </p:cNvSpPr>
              <p:nvPr/>
            </p:nvSpPr>
            <p:spPr bwMode="auto">
              <a:xfrm flipV="1">
                <a:off x="1994" y="2571"/>
                <a:ext cx="1" cy="3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46" name="Line 1402"/>
              <p:cNvSpPr>
                <a:spLocks noChangeShapeType="1"/>
              </p:cNvSpPr>
              <p:nvPr/>
            </p:nvSpPr>
            <p:spPr bwMode="auto">
              <a:xfrm flipV="1">
                <a:off x="1994" y="2540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47" name="Line 1403"/>
              <p:cNvSpPr>
                <a:spLocks noChangeShapeType="1"/>
              </p:cNvSpPr>
              <p:nvPr/>
            </p:nvSpPr>
            <p:spPr bwMode="auto">
              <a:xfrm flipV="1">
                <a:off x="1994" y="2509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48" name="Line 1404"/>
              <p:cNvSpPr>
                <a:spLocks noChangeShapeType="1"/>
              </p:cNvSpPr>
              <p:nvPr/>
            </p:nvSpPr>
            <p:spPr bwMode="auto">
              <a:xfrm flipV="1">
                <a:off x="1994" y="2472"/>
                <a:ext cx="1" cy="3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49" name="Line 1405"/>
              <p:cNvSpPr>
                <a:spLocks noChangeShapeType="1"/>
              </p:cNvSpPr>
              <p:nvPr/>
            </p:nvSpPr>
            <p:spPr bwMode="auto">
              <a:xfrm flipV="1">
                <a:off x="1994" y="2441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50" name="Line 1406"/>
              <p:cNvSpPr>
                <a:spLocks noChangeShapeType="1"/>
              </p:cNvSpPr>
              <p:nvPr/>
            </p:nvSpPr>
            <p:spPr bwMode="auto">
              <a:xfrm>
                <a:off x="1994" y="2441"/>
                <a:ext cx="6" cy="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51" name="Line 1407"/>
              <p:cNvSpPr>
                <a:spLocks noChangeShapeType="1"/>
              </p:cNvSpPr>
              <p:nvPr/>
            </p:nvSpPr>
            <p:spPr bwMode="auto">
              <a:xfrm>
                <a:off x="2006" y="2454"/>
                <a:ext cx="23" cy="1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52" name="Line 1408"/>
              <p:cNvSpPr>
                <a:spLocks noChangeShapeType="1"/>
              </p:cNvSpPr>
              <p:nvPr/>
            </p:nvSpPr>
            <p:spPr bwMode="auto">
              <a:xfrm>
                <a:off x="2035" y="2472"/>
                <a:ext cx="17" cy="1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53" name="Line 1409"/>
              <p:cNvSpPr>
                <a:spLocks noChangeShapeType="1"/>
              </p:cNvSpPr>
              <p:nvPr/>
            </p:nvSpPr>
            <p:spPr bwMode="auto">
              <a:xfrm>
                <a:off x="2058" y="2491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54" name="Line 1410"/>
              <p:cNvSpPr>
                <a:spLocks noChangeShapeType="1"/>
              </p:cNvSpPr>
              <p:nvPr/>
            </p:nvSpPr>
            <p:spPr bwMode="auto">
              <a:xfrm>
                <a:off x="2082" y="2509"/>
                <a:ext cx="23" cy="1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55" name="Line 1411"/>
              <p:cNvSpPr>
                <a:spLocks noChangeShapeType="1"/>
              </p:cNvSpPr>
              <p:nvPr/>
            </p:nvSpPr>
            <p:spPr bwMode="auto">
              <a:xfrm>
                <a:off x="2111" y="2528"/>
                <a:ext cx="17" cy="1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56" name="Line 1412"/>
              <p:cNvSpPr>
                <a:spLocks noChangeShapeType="1"/>
              </p:cNvSpPr>
              <p:nvPr/>
            </p:nvSpPr>
            <p:spPr bwMode="auto">
              <a:xfrm>
                <a:off x="2134" y="2546"/>
                <a:ext cx="24" cy="1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0" name="Group 1413"/>
            <p:cNvGrpSpPr>
              <a:grpSpLocks/>
            </p:cNvGrpSpPr>
            <p:nvPr/>
          </p:nvGrpSpPr>
          <p:grpSpPr bwMode="auto">
            <a:xfrm>
              <a:off x="836" y="1525"/>
              <a:ext cx="1738" cy="2173"/>
              <a:chOff x="836" y="1525"/>
              <a:chExt cx="1738" cy="2173"/>
            </a:xfrm>
          </p:grpSpPr>
          <p:sp>
            <p:nvSpPr>
              <p:cNvPr id="16857" name="Line 1414"/>
              <p:cNvSpPr>
                <a:spLocks noChangeShapeType="1"/>
              </p:cNvSpPr>
              <p:nvPr/>
            </p:nvSpPr>
            <p:spPr bwMode="auto">
              <a:xfrm>
                <a:off x="2163" y="2565"/>
                <a:ext cx="18" cy="1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58" name="Line 1415"/>
              <p:cNvSpPr>
                <a:spLocks noChangeShapeType="1"/>
              </p:cNvSpPr>
              <p:nvPr/>
            </p:nvSpPr>
            <p:spPr bwMode="auto">
              <a:xfrm>
                <a:off x="2187" y="2584"/>
                <a:ext cx="23" cy="1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59" name="Line 1416"/>
              <p:cNvSpPr>
                <a:spLocks noChangeShapeType="1"/>
              </p:cNvSpPr>
              <p:nvPr/>
            </p:nvSpPr>
            <p:spPr bwMode="auto">
              <a:xfrm>
                <a:off x="2216" y="2602"/>
                <a:ext cx="18" cy="1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60" name="Line 1417"/>
              <p:cNvSpPr>
                <a:spLocks noChangeShapeType="1"/>
              </p:cNvSpPr>
              <p:nvPr/>
            </p:nvSpPr>
            <p:spPr bwMode="auto">
              <a:xfrm>
                <a:off x="2240" y="2621"/>
                <a:ext cx="23" cy="1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61" name="Line 1418"/>
              <p:cNvSpPr>
                <a:spLocks noChangeShapeType="1"/>
              </p:cNvSpPr>
              <p:nvPr/>
            </p:nvSpPr>
            <p:spPr bwMode="auto">
              <a:xfrm>
                <a:off x="2263" y="2639"/>
                <a:ext cx="23" cy="19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62" name="Line 1419"/>
              <p:cNvSpPr>
                <a:spLocks noChangeShapeType="1"/>
              </p:cNvSpPr>
              <p:nvPr/>
            </p:nvSpPr>
            <p:spPr bwMode="auto">
              <a:xfrm>
                <a:off x="2292" y="2658"/>
                <a:ext cx="18" cy="1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63" name="Line 1420"/>
              <p:cNvSpPr>
                <a:spLocks noChangeShapeType="1"/>
              </p:cNvSpPr>
              <p:nvPr/>
            </p:nvSpPr>
            <p:spPr bwMode="auto">
              <a:xfrm>
                <a:off x="2316" y="2676"/>
                <a:ext cx="23" cy="19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64" name="Line 1421"/>
              <p:cNvSpPr>
                <a:spLocks noChangeShapeType="1"/>
              </p:cNvSpPr>
              <p:nvPr/>
            </p:nvSpPr>
            <p:spPr bwMode="auto">
              <a:xfrm>
                <a:off x="2345" y="2695"/>
                <a:ext cx="17" cy="19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65" name="Line 1422"/>
              <p:cNvSpPr>
                <a:spLocks noChangeShapeType="1"/>
              </p:cNvSpPr>
              <p:nvPr/>
            </p:nvSpPr>
            <p:spPr bwMode="auto">
              <a:xfrm>
                <a:off x="2368" y="2714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66" name="Line 1423"/>
              <p:cNvSpPr>
                <a:spLocks noChangeShapeType="1"/>
              </p:cNvSpPr>
              <p:nvPr/>
            </p:nvSpPr>
            <p:spPr bwMode="auto">
              <a:xfrm>
                <a:off x="2397" y="2732"/>
                <a:ext cx="18" cy="19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67" name="Line 1424"/>
              <p:cNvSpPr>
                <a:spLocks noChangeShapeType="1"/>
              </p:cNvSpPr>
              <p:nvPr/>
            </p:nvSpPr>
            <p:spPr bwMode="auto">
              <a:xfrm>
                <a:off x="2421" y="2751"/>
                <a:ext cx="23" cy="1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68" name="Line 1425"/>
              <p:cNvSpPr>
                <a:spLocks noChangeShapeType="1"/>
              </p:cNvSpPr>
              <p:nvPr/>
            </p:nvSpPr>
            <p:spPr bwMode="auto">
              <a:xfrm>
                <a:off x="2444" y="2769"/>
                <a:ext cx="12" cy="1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69" name="Line 1426"/>
              <p:cNvSpPr>
                <a:spLocks noChangeShapeType="1"/>
              </p:cNvSpPr>
              <p:nvPr/>
            </p:nvSpPr>
            <p:spPr bwMode="auto">
              <a:xfrm flipV="1">
                <a:off x="2456" y="2763"/>
                <a:ext cx="1" cy="19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70" name="Line 1427"/>
              <p:cNvSpPr>
                <a:spLocks noChangeShapeType="1"/>
              </p:cNvSpPr>
              <p:nvPr/>
            </p:nvSpPr>
            <p:spPr bwMode="auto">
              <a:xfrm flipV="1">
                <a:off x="2456" y="2732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71" name="Line 1428"/>
              <p:cNvSpPr>
                <a:spLocks noChangeShapeType="1"/>
              </p:cNvSpPr>
              <p:nvPr/>
            </p:nvSpPr>
            <p:spPr bwMode="auto">
              <a:xfrm flipV="1">
                <a:off x="2456" y="2701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72" name="Line 1429"/>
              <p:cNvSpPr>
                <a:spLocks noChangeShapeType="1"/>
              </p:cNvSpPr>
              <p:nvPr/>
            </p:nvSpPr>
            <p:spPr bwMode="auto">
              <a:xfrm flipV="1">
                <a:off x="2456" y="2664"/>
                <a:ext cx="1" cy="3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73" name="Line 1430"/>
              <p:cNvSpPr>
                <a:spLocks noChangeShapeType="1"/>
              </p:cNvSpPr>
              <p:nvPr/>
            </p:nvSpPr>
            <p:spPr bwMode="auto">
              <a:xfrm flipV="1">
                <a:off x="2456" y="2633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74" name="Line 1431"/>
              <p:cNvSpPr>
                <a:spLocks noChangeShapeType="1"/>
              </p:cNvSpPr>
              <p:nvPr/>
            </p:nvSpPr>
            <p:spPr bwMode="auto">
              <a:xfrm flipV="1">
                <a:off x="2456" y="2602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75" name="Line 1432"/>
              <p:cNvSpPr>
                <a:spLocks noChangeShapeType="1"/>
              </p:cNvSpPr>
              <p:nvPr/>
            </p:nvSpPr>
            <p:spPr bwMode="auto">
              <a:xfrm flipV="1">
                <a:off x="2456" y="2577"/>
                <a:ext cx="1" cy="19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76" name="Line 1433"/>
              <p:cNvSpPr>
                <a:spLocks noChangeShapeType="1"/>
              </p:cNvSpPr>
              <p:nvPr/>
            </p:nvSpPr>
            <p:spPr bwMode="auto">
              <a:xfrm flipV="1">
                <a:off x="2456" y="2491"/>
                <a:ext cx="1" cy="1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77" name="Line 1434"/>
              <p:cNvSpPr>
                <a:spLocks noChangeShapeType="1"/>
              </p:cNvSpPr>
              <p:nvPr/>
            </p:nvSpPr>
            <p:spPr bwMode="auto">
              <a:xfrm flipV="1">
                <a:off x="2456" y="2454"/>
                <a:ext cx="1" cy="3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78" name="Line 1435"/>
              <p:cNvSpPr>
                <a:spLocks noChangeShapeType="1"/>
              </p:cNvSpPr>
              <p:nvPr/>
            </p:nvSpPr>
            <p:spPr bwMode="auto">
              <a:xfrm flipV="1">
                <a:off x="2456" y="2423"/>
                <a:ext cx="1" cy="2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79" name="Line 1436"/>
              <p:cNvSpPr>
                <a:spLocks noChangeShapeType="1"/>
              </p:cNvSpPr>
              <p:nvPr/>
            </p:nvSpPr>
            <p:spPr bwMode="auto">
              <a:xfrm flipV="1">
                <a:off x="2456" y="239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80" name="Line 1437"/>
              <p:cNvSpPr>
                <a:spLocks noChangeShapeType="1"/>
              </p:cNvSpPr>
              <p:nvPr/>
            </p:nvSpPr>
            <p:spPr bwMode="auto">
              <a:xfrm flipV="1">
                <a:off x="2456" y="2354"/>
                <a:ext cx="1" cy="3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81" name="Line 1438"/>
              <p:cNvSpPr>
                <a:spLocks noChangeShapeType="1"/>
              </p:cNvSpPr>
              <p:nvPr/>
            </p:nvSpPr>
            <p:spPr bwMode="auto">
              <a:xfrm flipV="1">
                <a:off x="2456" y="2324"/>
                <a:ext cx="1" cy="2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82" name="Line 1439"/>
              <p:cNvSpPr>
                <a:spLocks noChangeShapeType="1"/>
              </p:cNvSpPr>
              <p:nvPr/>
            </p:nvSpPr>
            <p:spPr bwMode="auto">
              <a:xfrm flipV="1">
                <a:off x="2456" y="2293"/>
                <a:ext cx="1" cy="2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83" name="Line 1440"/>
              <p:cNvSpPr>
                <a:spLocks noChangeShapeType="1"/>
              </p:cNvSpPr>
              <p:nvPr/>
            </p:nvSpPr>
            <p:spPr bwMode="auto">
              <a:xfrm flipV="1">
                <a:off x="2456" y="226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84" name="Line 1441"/>
              <p:cNvSpPr>
                <a:spLocks noChangeShapeType="1"/>
              </p:cNvSpPr>
              <p:nvPr/>
            </p:nvSpPr>
            <p:spPr bwMode="auto">
              <a:xfrm flipV="1">
                <a:off x="2456" y="2249"/>
                <a:ext cx="1" cy="19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85" name="Line 1442"/>
              <p:cNvSpPr>
                <a:spLocks noChangeShapeType="1"/>
              </p:cNvSpPr>
              <p:nvPr/>
            </p:nvSpPr>
            <p:spPr bwMode="auto">
              <a:xfrm flipV="1">
                <a:off x="2456" y="2212"/>
                <a:ext cx="1" cy="3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86" name="Line 1443"/>
              <p:cNvSpPr>
                <a:spLocks noChangeShapeType="1"/>
              </p:cNvSpPr>
              <p:nvPr/>
            </p:nvSpPr>
            <p:spPr bwMode="auto">
              <a:xfrm flipV="1">
                <a:off x="2456" y="2181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87" name="Line 1444"/>
              <p:cNvSpPr>
                <a:spLocks noChangeShapeType="1"/>
              </p:cNvSpPr>
              <p:nvPr/>
            </p:nvSpPr>
            <p:spPr bwMode="auto">
              <a:xfrm flipV="1">
                <a:off x="2456" y="2156"/>
                <a:ext cx="1" cy="19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88" name="Line 1445"/>
              <p:cNvSpPr>
                <a:spLocks noChangeShapeType="1"/>
              </p:cNvSpPr>
              <p:nvPr/>
            </p:nvSpPr>
            <p:spPr bwMode="auto">
              <a:xfrm flipH="1">
                <a:off x="1128" y="2385"/>
                <a:ext cx="64" cy="1"/>
              </a:xfrm>
              <a:prstGeom prst="line">
                <a:avLst/>
              </a:prstGeom>
              <a:noFill/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89" name="Line 1446"/>
              <p:cNvSpPr>
                <a:spLocks noChangeShapeType="1"/>
              </p:cNvSpPr>
              <p:nvPr/>
            </p:nvSpPr>
            <p:spPr bwMode="auto">
              <a:xfrm flipH="1">
                <a:off x="1128" y="2577"/>
                <a:ext cx="64" cy="1"/>
              </a:xfrm>
              <a:prstGeom prst="line">
                <a:avLst/>
              </a:prstGeom>
              <a:noFill/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90" name="Line 1447"/>
              <p:cNvSpPr>
                <a:spLocks noChangeShapeType="1"/>
              </p:cNvSpPr>
              <p:nvPr/>
            </p:nvSpPr>
            <p:spPr bwMode="auto">
              <a:xfrm>
                <a:off x="1128" y="2398"/>
                <a:ext cx="1" cy="7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91" name="Line 1448"/>
              <p:cNvSpPr>
                <a:spLocks noChangeShapeType="1"/>
              </p:cNvSpPr>
              <p:nvPr/>
            </p:nvSpPr>
            <p:spPr bwMode="auto">
              <a:xfrm flipV="1">
                <a:off x="1128" y="2491"/>
                <a:ext cx="1" cy="7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92" name="Freeform 1449"/>
              <p:cNvSpPr>
                <a:spLocks/>
              </p:cNvSpPr>
              <p:nvPr/>
            </p:nvSpPr>
            <p:spPr bwMode="auto">
              <a:xfrm>
                <a:off x="1128" y="2385"/>
                <a:ext cx="6" cy="13"/>
              </a:xfrm>
              <a:custGeom>
                <a:avLst/>
                <a:gdLst>
                  <a:gd name="T0" fmla="*/ 0 w 6"/>
                  <a:gd name="T1" fmla="*/ 13 h 13"/>
                  <a:gd name="T2" fmla="*/ 6 w 6"/>
                  <a:gd name="T3" fmla="*/ 13 h 13"/>
                  <a:gd name="T4" fmla="*/ 0 w 6"/>
                  <a:gd name="T5" fmla="*/ 0 h 13"/>
                  <a:gd name="T6" fmla="*/ 0 w 6"/>
                  <a:gd name="T7" fmla="*/ 13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3"/>
                  <a:gd name="T14" fmla="*/ 6 w 6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3">
                    <a:moveTo>
                      <a:pt x="0" y="13"/>
                    </a:moveTo>
                    <a:lnTo>
                      <a:pt x="6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93" name="Freeform 1450"/>
              <p:cNvSpPr>
                <a:spLocks/>
              </p:cNvSpPr>
              <p:nvPr/>
            </p:nvSpPr>
            <p:spPr bwMode="auto">
              <a:xfrm>
                <a:off x="1128" y="2385"/>
                <a:ext cx="6" cy="13"/>
              </a:xfrm>
              <a:custGeom>
                <a:avLst/>
                <a:gdLst>
                  <a:gd name="T0" fmla="*/ 0 w 6"/>
                  <a:gd name="T1" fmla="*/ 13 h 13"/>
                  <a:gd name="T2" fmla="*/ 6 w 6"/>
                  <a:gd name="T3" fmla="*/ 13 h 13"/>
                  <a:gd name="T4" fmla="*/ 0 w 6"/>
                  <a:gd name="T5" fmla="*/ 0 h 13"/>
                  <a:gd name="T6" fmla="*/ 0 w 6"/>
                  <a:gd name="T7" fmla="*/ 13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3"/>
                  <a:gd name="T14" fmla="*/ 6 w 6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3">
                    <a:moveTo>
                      <a:pt x="0" y="13"/>
                    </a:moveTo>
                    <a:lnTo>
                      <a:pt x="6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94" name="Freeform 1451"/>
              <p:cNvSpPr>
                <a:spLocks/>
              </p:cNvSpPr>
              <p:nvPr/>
            </p:nvSpPr>
            <p:spPr bwMode="auto">
              <a:xfrm>
                <a:off x="1128" y="2565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0 h 12"/>
                  <a:gd name="T4" fmla="*/ 0 w 6"/>
                  <a:gd name="T5" fmla="*/ 12 h 12"/>
                  <a:gd name="T6" fmla="*/ 0 w 6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2"/>
                  <a:gd name="T14" fmla="*/ 6 w 6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2">
                    <a:moveTo>
                      <a:pt x="0" y="0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95" name="Freeform 1452"/>
              <p:cNvSpPr>
                <a:spLocks/>
              </p:cNvSpPr>
              <p:nvPr/>
            </p:nvSpPr>
            <p:spPr bwMode="auto">
              <a:xfrm>
                <a:off x="1128" y="2565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0 h 12"/>
                  <a:gd name="T4" fmla="*/ 0 w 6"/>
                  <a:gd name="T5" fmla="*/ 12 h 12"/>
                  <a:gd name="T6" fmla="*/ 0 w 6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2"/>
                  <a:gd name="T14" fmla="*/ 6 w 6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2">
                    <a:moveTo>
                      <a:pt x="0" y="0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96" name="Rectangle 1453"/>
              <p:cNvSpPr>
                <a:spLocks noChangeArrowheads="1"/>
              </p:cNvSpPr>
              <p:nvPr/>
            </p:nvSpPr>
            <p:spPr bwMode="auto">
              <a:xfrm>
                <a:off x="1122" y="2466"/>
                <a:ext cx="18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6897" name="Line 1454"/>
              <p:cNvSpPr>
                <a:spLocks noChangeShapeType="1"/>
              </p:cNvSpPr>
              <p:nvPr/>
            </p:nvSpPr>
            <p:spPr bwMode="auto">
              <a:xfrm>
                <a:off x="1192" y="3537"/>
                <a:ext cx="1" cy="149"/>
              </a:xfrm>
              <a:prstGeom prst="line">
                <a:avLst/>
              </a:prstGeom>
              <a:noFill/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98" name="Line 1455"/>
              <p:cNvSpPr>
                <a:spLocks noChangeShapeType="1"/>
              </p:cNvSpPr>
              <p:nvPr/>
            </p:nvSpPr>
            <p:spPr bwMode="auto">
              <a:xfrm>
                <a:off x="1818" y="3537"/>
                <a:ext cx="1" cy="149"/>
              </a:xfrm>
              <a:prstGeom prst="line">
                <a:avLst/>
              </a:prstGeom>
              <a:noFill/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99" name="Line 1456"/>
              <p:cNvSpPr>
                <a:spLocks noChangeShapeType="1"/>
              </p:cNvSpPr>
              <p:nvPr/>
            </p:nvSpPr>
            <p:spPr bwMode="auto">
              <a:xfrm>
                <a:off x="1198" y="3686"/>
                <a:ext cx="293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00" name="Line 1457"/>
              <p:cNvSpPr>
                <a:spLocks noChangeShapeType="1"/>
              </p:cNvSpPr>
              <p:nvPr/>
            </p:nvSpPr>
            <p:spPr bwMode="auto">
              <a:xfrm flipH="1">
                <a:off x="1520" y="3686"/>
                <a:ext cx="287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01" name="Freeform 1458"/>
              <p:cNvSpPr>
                <a:spLocks/>
              </p:cNvSpPr>
              <p:nvPr/>
            </p:nvSpPr>
            <p:spPr bwMode="auto">
              <a:xfrm>
                <a:off x="1192" y="3686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6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02" name="Freeform 1459"/>
              <p:cNvSpPr>
                <a:spLocks/>
              </p:cNvSpPr>
              <p:nvPr/>
            </p:nvSpPr>
            <p:spPr bwMode="auto">
              <a:xfrm>
                <a:off x="1192" y="3686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6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03" name="Freeform 1460"/>
              <p:cNvSpPr>
                <a:spLocks/>
              </p:cNvSpPr>
              <p:nvPr/>
            </p:nvSpPr>
            <p:spPr bwMode="auto">
              <a:xfrm>
                <a:off x="1807" y="3686"/>
                <a:ext cx="11" cy="6"/>
              </a:xfrm>
              <a:custGeom>
                <a:avLst/>
                <a:gdLst>
                  <a:gd name="T0" fmla="*/ 0 w 11"/>
                  <a:gd name="T1" fmla="*/ 0 h 6"/>
                  <a:gd name="T2" fmla="*/ 0 w 11"/>
                  <a:gd name="T3" fmla="*/ 6 h 6"/>
                  <a:gd name="T4" fmla="*/ 11 w 11"/>
                  <a:gd name="T5" fmla="*/ 0 h 6"/>
                  <a:gd name="T6" fmla="*/ 0 w 1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6"/>
                  <a:gd name="T14" fmla="*/ 11 w 11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6">
                    <a:moveTo>
                      <a:pt x="0" y="0"/>
                    </a:moveTo>
                    <a:lnTo>
                      <a:pt x="0" y="6"/>
                    </a:lnTo>
                    <a:lnTo>
                      <a:pt x="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04" name="Freeform 1461"/>
              <p:cNvSpPr>
                <a:spLocks/>
              </p:cNvSpPr>
              <p:nvPr/>
            </p:nvSpPr>
            <p:spPr bwMode="auto">
              <a:xfrm>
                <a:off x="1807" y="3686"/>
                <a:ext cx="11" cy="6"/>
              </a:xfrm>
              <a:custGeom>
                <a:avLst/>
                <a:gdLst>
                  <a:gd name="T0" fmla="*/ 0 w 11"/>
                  <a:gd name="T1" fmla="*/ 0 h 6"/>
                  <a:gd name="T2" fmla="*/ 0 w 11"/>
                  <a:gd name="T3" fmla="*/ 6 h 6"/>
                  <a:gd name="T4" fmla="*/ 11 w 11"/>
                  <a:gd name="T5" fmla="*/ 0 h 6"/>
                  <a:gd name="T6" fmla="*/ 0 w 1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6"/>
                  <a:gd name="T14" fmla="*/ 11 w 11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6">
                    <a:moveTo>
                      <a:pt x="0" y="0"/>
                    </a:moveTo>
                    <a:lnTo>
                      <a:pt x="0" y="6"/>
                    </a:lnTo>
                    <a:lnTo>
                      <a:pt x="11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05" name="Rectangle 1462"/>
              <p:cNvSpPr>
                <a:spLocks noChangeArrowheads="1"/>
              </p:cNvSpPr>
              <p:nvPr/>
            </p:nvSpPr>
            <p:spPr bwMode="auto">
              <a:xfrm>
                <a:off x="1491" y="3673"/>
                <a:ext cx="29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6906" name="Line 1463"/>
              <p:cNvSpPr>
                <a:spLocks noChangeShapeType="1"/>
              </p:cNvSpPr>
              <p:nvPr/>
            </p:nvSpPr>
            <p:spPr bwMode="auto">
              <a:xfrm>
                <a:off x="1818" y="3506"/>
                <a:ext cx="76" cy="1"/>
              </a:xfrm>
              <a:prstGeom prst="line">
                <a:avLst/>
              </a:prstGeom>
              <a:noFill/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07" name="Line 1464"/>
              <p:cNvSpPr>
                <a:spLocks noChangeShapeType="1"/>
              </p:cNvSpPr>
              <p:nvPr/>
            </p:nvSpPr>
            <p:spPr bwMode="auto">
              <a:xfrm>
                <a:off x="1818" y="3543"/>
                <a:ext cx="76" cy="1"/>
              </a:xfrm>
              <a:prstGeom prst="line">
                <a:avLst/>
              </a:prstGeom>
              <a:noFill/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08" name="Freeform 1465"/>
              <p:cNvSpPr>
                <a:spLocks/>
              </p:cNvSpPr>
              <p:nvPr/>
            </p:nvSpPr>
            <p:spPr bwMode="auto">
              <a:xfrm>
                <a:off x="1894" y="3506"/>
                <a:ext cx="6" cy="13"/>
              </a:xfrm>
              <a:custGeom>
                <a:avLst/>
                <a:gdLst>
                  <a:gd name="T0" fmla="*/ 0 w 6"/>
                  <a:gd name="T1" fmla="*/ 13 h 13"/>
                  <a:gd name="T2" fmla="*/ 6 w 6"/>
                  <a:gd name="T3" fmla="*/ 13 h 13"/>
                  <a:gd name="T4" fmla="*/ 0 w 6"/>
                  <a:gd name="T5" fmla="*/ 0 h 13"/>
                  <a:gd name="T6" fmla="*/ 0 w 6"/>
                  <a:gd name="T7" fmla="*/ 13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3"/>
                  <a:gd name="T14" fmla="*/ 6 w 6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3">
                    <a:moveTo>
                      <a:pt x="0" y="13"/>
                    </a:moveTo>
                    <a:lnTo>
                      <a:pt x="6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09" name="Freeform 1466"/>
              <p:cNvSpPr>
                <a:spLocks/>
              </p:cNvSpPr>
              <p:nvPr/>
            </p:nvSpPr>
            <p:spPr bwMode="auto">
              <a:xfrm>
                <a:off x="1894" y="3506"/>
                <a:ext cx="6" cy="13"/>
              </a:xfrm>
              <a:custGeom>
                <a:avLst/>
                <a:gdLst>
                  <a:gd name="T0" fmla="*/ 0 w 6"/>
                  <a:gd name="T1" fmla="*/ 13 h 13"/>
                  <a:gd name="T2" fmla="*/ 6 w 6"/>
                  <a:gd name="T3" fmla="*/ 13 h 13"/>
                  <a:gd name="T4" fmla="*/ 0 w 6"/>
                  <a:gd name="T5" fmla="*/ 0 h 13"/>
                  <a:gd name="T6" fmla="*/ 0 w 6"/>
                  <a:gd name="T7" fmla="*/ 13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3"/>
                  <a:gd name="T14" fmla="*/ 6 w 6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3">
                    <a:moveTo>
                      <a:pt x="0" y="13"/>
                    </a:moveTo>
                    <a:lnTo>
                      <a:pt x="6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10" name="Freeform 1467"/>
              <p:cNvSpPr>
                <a:spLocks/>
              </p:cNvSpPr>
              <p:nvPr/>
            </p:nvSpPr>
            <p:spPr bwMode="auto">
              <a:xfrm>
                <a:off x="1894" y="3531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0 h 12"/>
                  <a:gd name="T4" fmla="*/ 0 w 6"/>
                  <a:gd name="T5" fmla="*/ 12 h 12"/>
                  <a:gd name="T6" fmla="*/ 0 w 6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2"/>
                  <a:gd name="T14" fmla="*/ 6 w 6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2">
                    <a:moveTo>
                      <a:pt x="0" y="0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11" name="Freeform 1468"/>
              <p:cNvSpPr>
                <a:spLocks/>
              </p:cNvSpPr>
              <p:nvPr/>
            </p:nvSpPr>
            <p:spPr bwMode="auto">
              <a:xfrm>
                <a:off x="1894" y="3531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0 h 12"/>
                  <a:gd name="T4" fmla="*/ 0 w 6"/>
                  <a:gd name="T5" fmla="*/ 12 h 12"/>
                  <a:gd name="T6" fmla="*/ 0 w 6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2"/>
                  <a:gd name="T14" fmla="*/ 6 w 6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2">
                    <a:moveTo>
                      <a:pt x="0" y="0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12" name="Rectangle 1469"/>
              <p:cNvSpPr>
                <a:spLocks noChangeArrowheads="1"/>
              </p:cNvSpPr>
              <p:nvPr/>
            </p:nvSpPr>
            <p:spPr bwMode="auto">
              <a:xfrm>
                <a:off x="1889" y="3512"/>
                <a:ext cx="17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6913" name="Line 1470"/>
              <p:cNvSpPr>
                <a:spLocks noChangeShapeType="1"/>
              </p:cNvSpPr>
              <p:nvPr/>
            </p:nvSpPr>
            <p:spPr bwMode="auto">
              <a:xfrm>
                <a:off x="1818" y="3073"/>
                <a:ext cx="47" cy="1"/>
              </a:xfrm>
              <a:prstGeom prst="line">
                <a:avLst/>
              </a:prstGeom>
              <a:noFill/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14" name="Line 1471"/>
              <p:cNvSpPr>
                <a:spLocks noChangeShapeType="1"/>
              </p:cNvSpPr>
              <p:nvPr/>
            </p:nvSpPr>
            <p:spPr bwMode="auto">
              <a:xfrm>
                <a:off x="1818" y="3085"/>
                <a:ext cx="47" cy="1"/>
              </a:xfrm>
              <a:prstGeom prst="line">
                <a:avLst/>
              </a:prstGeom>
              <a:noFill/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15" name="Line 1472"/>
              <p:cNvSpPr>
                <a:spLocks noChangeShapeType="1"/>
              </p:cNvSpPr>
              <p:nvPr/>
            </p:nvSpPr>
            <p:spPr bwMode="auto">
              <a:xfrm flipV="1">
                <a:off x="1865" y="3054"/>
                <a:ext cx="1" cy="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16" name="Freeform 1473"/>
              <p:cNvSpPr>
                <a:spLocks/>
              </p:cNvSpPr>
              <p:nvPr/>
            </p:nvSpPr>
            <p:spPr bwMode="auto">
              <a:xfrm>
                <a:off x="1853" y="3091"/>
                <a:ext cx="12" cy="13"/>
              </a:xfrm>
              <a:custGeom>
                <a:avLst/>
                <a:gdLst>
                  <a:gd name="T0" fmla="*/ 12 w 12"/>
                  <a:gd name="T1" fmla="*/ 0 h 13"/>
                  <a:gd name="T2" fmla="*/ 12 w 12"/>
                  <a:gd name="T3" fmla="*/ 13 h 13"/>
                  <a:gd name="T4" fmla="*/ 0 w 12"/>
                  <a:gd name="T5" fmla="*/ 13 h 13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3"/>
                  <a:gd name="T11" fmla="*/ 12 w 12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3">
                    <a:moveTo>
                      <a:pt x="12" y="0"/>
                    </a:moveTo>
                    <a:lnTo>
                      <a:pt x="12" y="13"/>
                    </a:lnTo>
                    <a:lnTo>
                      <a:pt x="0" y="13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17" name="Freeform 1474"/>
              <p:cNvSpPr>
                <a:spLocks/>
              </p:cNvSpPr>
              <p:nvPr/>
            </p:nvSpPr>
            <p:spPr bwMode="auto">
              <a:xfrm>
                <a:off x="1859" y="3060"/>
                <a:ext cx="6" cy="13"/>
              </a:xfrm>
              <a:custGeom>
                <a:avLst/>
                <a:gdLst>
                  <a:gd name="T0" fmla="*/ 0 w 6"/>
                  <a:gd name="T1" fmla="*/ 0 h 13"/>
                  <a:gd name="T2" fmla="*/ 6 w 6"/>
                  <a:gd name="T3" fmla="*/ 0 h 13"/>
                  <a:gd name="T4" fmla="*/ 6 w 6"/>
                  <a:gd name="T5" fmla="*/ 13 h 13"/>
                  <a:gd name="T6" fmla="*/ 0 w 6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3"/>
                  <a:gd name="T14" fmla="*/ 6 w 6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3">
                    <a:moveTo>
                      <a:pt x="0" y="0"/>
                    </a:moveTo>
                    <a:lnTo>
                      <a:pt x="6" y="0"/>
                    </a:lnTo>
                    <a:lnTo>
                      <a:pt x="6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18" name="Freeform 1475"/>
              <p:cNvSpPr>
                <a:spLocks/>
              </p:cNvSpPr>
              <p:nvPr/>
            </p:nvSpPr>
            <p:spPr bwMode="auto">
              <a:xfrm>
                <a:off x="1859" y="3060"/>
                <a:ext cx="6" cy="13"/>
              </a:xfrm>
              <a:custGeom>
                <a:avLst/>
                <a:gdLst>
                  <a:gd name="T0" fmla="*/ 0 w 6"/>
                  <a:gd name="T1" fmla="*/ 0 h 13"/>
                  <a:gd name="T2" fmla="*/ 6 w 6"/>
                  <a:gd name="T3" fmla="*/ 0 h 13"/>
                  <a:gd name="T4" fmla="*/ 6 w 6"/>
                  <a:gd name="T5" fmla="*/ 13 h 13"/>
                  <a:gd name="T6" fmla="*/ 0 w 6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3"/>
                  <a:gd name="T14" fmla="*/ 6 w 6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3">
                    <a:moveTo>
                      <a:pt x="0" y="0"/>
                    </a:moveTo>
                    <a:lnTo>
                      <a:pt x="6" y="0"/>
                    </a:lnTo>
                    <a:lnTo>
                      <a:pt x="6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19" name="Freeform 1476"/>
              <p:cNvSpPr>
                <a:spLocks/>
              </p:cNvSpPr>
              <p:nvPr/>
            </p:nvSpPr>
            <p:spPr bwMode="auto">
              <a:xfrm>
                <a:off x="1859" y="3085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0 h 6"/>
                  <a:gd name="T6" fmla="*/ 0 w 6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20" name="Freeform 1477"/>
              <p:cNvSpPr>
                <a:spLocks/>
              </p:cNvSpPr>
              <p:nvPr/>
            </p:nvSpPr>
            <p:spPr bwMode="auto">
              <a:xfrm>
                <a:off x="1859" y="3085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0 h 6"/>
                  <a:gd name="T6" fmla="*/ 0 w 6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21" name="Rectangle 1478"/>
              <p:cNvSpPr>
                <a:spLocks noChangeArrowheads="1"/>
              </p:cNvSpPr>
              <p:nvPr/>
            </p:nvSpPr>
            <p:spPr bwMode="auto">
              <a:xfrm>
                <a:off x="1848" y="3091"/>
                <a:ext cx="5" cy="1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6922" name="Line 1479"/>
              <p:cNvSpPr>
                <a:spLocks noChangeShapeType="1"/>
              </p:cNvSpPr>
              <p:nvPr/>
            </p:nvSpPr>
            <p:spPr bwMode="auto">
              <a:xfrm>
                <a:off x="2111" y="2676"/>
                <a:ext cx="41" cy="1"/>
              </a:xfrm>
              <a:prstGeom prst="line">
                <a:avLst/>
              </a:prstGeom>
              <a:noFill/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23" name="Line 1480"/>
              <p:cNvSpPr>
                <a:spLocks noChangeShapeType="1"/>
              </p:cNvSpPr>
              <p:nvPr/>
            </p:nvSpPr>
            <p:spPr bwMode="auto">
              <a:xfrm>
                <a:off x="2111" y="2924"/>
                <a:ext cx="41" cy="1"/>
              </a:xfrm>
              <a:prstGeom prst="line">
                <a:avLst/>
              </a:prstGeom>
              <a:noFill/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24" name="Line 1481"/>
              <p:cNvSpPr>
                <a:spLocks noChangeShapeType="1"/>
              </p:cNvSpPr>
              <p:nvPr/>
            </p:nvSpPr>
            <p:spPr bwMode="auto">
              <a:xfrm>
                <a:off x="2152" y="2689"/>
                <a:ext cx="1" cy="10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25" name="Line 1482"/>
              <p:cNvSpPr>
                <a:spLocks noChangeShapeType="1"/>
              </p:cNvSpPr>
              <p:nvPr/>
            </p:nvSpPr>
            <p:spPr bwMode="auto">
              <a:xfrm flipV="1">
                <a:off x="2152" y="2807"/>
                <a:ext cx="1" cy="10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26" name="Freeform 1483"/>
              <p:cNvSpPr>
                <a:spLocks/>
              </p:cNvSpPr>
              <p:nvPr/>
            </p:nvSpPr>
            <p:spPr bwMode="auto">
              <a:xfrm>
                <a:off x="2152" y="2676"/>
                <a:ext cx="6" cy="13"/>
              </a:xfrm>
              <a:custGeom>
                <a:avLst/>
                <a:gdLst>
                  <a:gd name="T0" fmla="*/ 0 w 6"/>
                  <a:gd name="T1" fmla="*/ 13 h 13"/>
                  <a:gd name="T2" fmla="*/ 6 w 6"/>
                  <a:gd name="T3" fmla="*/ 13 h 13"/>
                  <a:gd name="T4" fmla="*/ 0 w 6"/>
                  <a:gd name="T5" fmla="*/ 0 h 13"/>
                  <a:gd name="T6" fmla="*/ 0 w 6"/>
                  <a:gd name="T7" fmla="*/ 13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3"/>
                  <a:gd name="T14" fmla="*/ 6 w 6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3">
                    <a:moveTo>
                      <a:pt x="0" y="13"/>
                    </a:moveTo>
                    <a:lnTo>
                      <a:pt x="6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27" name="Freeform 1484"/>
              <p:cNvSpPr>
                <a:spLocks/>
              </p:cNvSpPr>
              <p:nvPr/>
            </p:nvSpPr>
            <p:spPr bwMode="auto">
              <a:xfrm>
                <a:off x="2152" y="2676"/>
                <a:ext cx="6" cy="13"/>
              </a:xfrm>
              <a:custGeom>
                <a:avLst/>
                <a:gdLst>
                  <a:gd name="T0" fmla="*/ 0 w 6"/>
                  <a:gd name="T1" fmla="*/ 13 h 13"/>
                  <a:gd name="T2" fmla="*/ 6 w 6"/>
                  <a:gd name="T3" fmla="*/ 13 h 13"/>
                  <a:gd name="T4" fmla="*/ 0 w 6"/>
                  <a:gd name="T5" fmla="*/ 0 h 13"/>
                  <a:gd name="T6" fmla="*/ 0 w 6"/>
                  <a:gd name="T7" fmla="*/ 13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3"/>
                  <a:gd name="T14" fmla="*/ 6 w 6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3">
                    <a:moveTo>
                      <a:pt x="0" y="13"/>
                    </a:moveTo>
                    <a:lnTo>
                      <a:pt x="6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28" name="Freeform 1485"/>
              <p:cNvSpPr>
                <a:spLocks/>
              </p:cNvSpPr>
              <p:nvPr/>
            </p:nvSpPr>
            <p:spPr bwMode="auto">
              <a:xfrm>
                <a:off x="2152" y="2912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0 h 12"/>
                  <a:gd name="T4" fmla="*/ 0 w 6"/>
                  <a:gd name="T5" fmla="*/ 12 h 12"/>
                  <a:gd name="T6" fmla="*/ 0 w 6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2"/>
                  <a:gd name="T14" fmla="*/ 6 w 6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2">
                    <a:moveTo>
                      <a:pt x="0" y="0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29" name="Freeform 1486"/>
              <p:cNvSpPr>
                <a:spLocks/>
              </p:cNvSpPr>
              <p:nvPr/>
            </p:nvSpPr>
            <p:spPr bwMode="auto">
              <a:xfrm>
                <a:off x="2152" y="2912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0 h 12"/>
                  <a:gd name="T4" fmla="*/ 0 w 6"/>
                  <a:gd name="T5" fmla="*/ 12 h 12"/>
                  <a:gd name="T6" fmla="*/ 0 w 6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2"/>
                  <a:gd name="T14" fmla="*/ 6 w 6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2">
                    <a:moveTo>
                      <a:pt x="0" y="0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30" name="Rectangle 1487"/>
              <p:cNvSpPr>
                <a:spLocks noChangeArrowheads="1"/>
              </p:cNvSpPr>
              <p:nvPr/>
            </p:nvSpPr>
            <p:spPr bwMode="auto">
              <a:xfrm>
                <a:off x="2140" y="2788"/>
                <a:ext cx="29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6931" name="Line 1488"/>
              <p:cNvSpPr>
                <a:spLocks noChangeShapeType="1"/>
              </p:cNvSpPr>
              <p:nvPr/>
            </p:nvSpPr>
            <p:spPr bwMode="auto">
              <a:xfrm flipH="1" flipV="1">
                <a:off x="1935" y="2701"/>
                <a:ext cx="6" cy="13"/>
              </a:xfrm>
              <a:prstGeom prst="line">
                <a:avLst/>
              </a:prstGeom>
              <a:noFill/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32" name="Line 1489"/>
              <p:cNvSpPr>
                <a:spLocks noChangeShapeType="1"/>
              </p:cNvSpPr>
              <p:nvPr/>
            </p:nvSpPr>
            <p:spPr bwMode="auto">
              <a:xfrm flipH="1" flipV="1">
                <a:off x="2058" y="2664"/>
                <a:ext cx="6" cy="12"/>
              </a:xfrm>
              <a:prstGeom prst="line">
                <a:avLst/>
              </a:prstGeom>
              <a:noFill/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33" name="Line 1490"/>
              <p:cNvSpPr>
                <a:spLocks noChangeShapeType="1"/>
              </p:cNvSpPr>
              <p:nvPr/>
            </p:nvSpPr>
            <p:spPr bwMode="auto">
              <a:xfrm flipV="1">
                <a:off x="1947" y="2689"/>
                <a:ext cx="41" cy="1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34" name="Line 1491"/>
              <p:cNvSpPr>
                <a:spLocks noChangeShapeType="1"/>
              </p:cNvSpPr>
              <p:nvPr/>
            </p:nvSpPr>
            <p:spPr bwMode="auto">
              <a:xfrm flipH="1">
                <a:off x="2006" y="2670"/>
                <a:ext cx="40" cy="1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35" name="Freeform 1492"/>
              <p:cNvSpPr>
                <a:spLocks/>
              </p:cNvSpPr>
              <p:nvPr/>
            </p:nvSpPr>
            <p:spPr bwMode="auto">
              <a:xfrm>
                <a:off x="1935" y="2695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12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6"/>
                  <a:gd name="T14" fmla="*/ 12 w 12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6">
                    <a:moveTo>
                      <a:pt x="12" y="0"/>
                    </a:moveTo>
                    <a:lnTo>
                      <a:pt x="12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36" name="Freeform 1493"/>
              <p:cNvSpPr>
                <a:spLocks/>
              </p:cNvSpPr>
              <p:nvPr/>
            </p:nvSpPr>
            <p:spPr bwMode="auto">
              <a:xfrm>
                <a:off x="1935" y="2695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12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6"/>
                  <a:gd name="T14" fmla="*/ 12 w 12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6">
                    <a:moveTo>
                      <a:pt x="12" y="0"/>
                    </a:moveTo>
                    <a:lnTo>
                      <a:pt x="12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37" name="Freeform 1494"/>
              <p:cNvSpPr>
                <a:spLocks/>
              </p:cNvSpPr>
              <p:nvPr/>
            </p:nvSpPr>
            <p:spPr bwMode="auto">
              <a:xfrm>
                <a:off x="2046" y="2664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6 w 12"/>
                  <a:gd name="T3" fmla="*/ 6 h 6"/>
                  <a:gd name="T4" fmla="*/ 12 w 12"/>
                  <a:gd name="T5" fmla="*/ 0 h 6"/>
                  <a:gd name="T6" fmla="*/ 0 w 12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6"/>
                  <a:gd name="T14" fmla="*/ 12 w 12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6">
                    <a:moveTo>
                      <a:pt x="0" y="0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38" name="Freeform 1495"/>
              <p:cNvSpPr>
                <a:spLocks/>
              </p:cNvSpPr>
              <p:nvPr/>
            </p:nvSpPr>
            <p:spPr bwMode="auto">
              <a:xfrm>
                <a:off x="2046" y="2664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6 w 12"/>
                  <a:gd name="T3" fmla="*/ 6 h 6"/>
                  <a:gd name="T4" fmla="*/ 12 w 12"/>
                  <a:gd name="T5" fmla="*/ 0 h 6"/>
                  <a:gd name="T6" fmla="*/ 0 w 12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6"/>
                  <a:gd name="T14" fmla="*/ 12 w 12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6">
                    <a:moveTo>
                      <a:pt x="0" y="0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39" name="Rectangle 1496"/>
              <p:cNvSpPr>
                <a:spLocks noChangeArrowheads="1"/>
              </p:cNvSpPr>
              <p:nvPr/>
            </p:nvSpPr>
            <p:spPr bwMode="auto">
              <a:xfrm>
                <a:off x="1988" y="2670"/>
                <a:ext cx="18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6940" name="Freeform 1497"/>
              <p:cNvSpPr>
                <a:spLocks/>
              </p:cNvSpPr>
              <p:nvPr/>
            </p:nvSpPr>
            <p:spPr bwMode="auto">
              <a:xfrm>
                <a:off x="1233" y="3494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0 h 12"/>
                  <a:gd name="T4" fmla="*/ 6 w 6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2"/>
                  <a:gd name="T11" fmla="*/ 6 w 6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2">
                    <a:moveTo>
                      <a:pt x="0" y="12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41" name="Freeform 1498"/>
              <p:cNvSpPr>
                <a:spLocks/>
              </p:cNvSpPr>
              <p:nvPr/>
            </p:nvSpPr>
            <p:spPr bwMode="auto">
              <a:xfrm>
                <a:off x="1239" y="3469"/>
                <a:ext cx="18" cy="19"/>
              </a:xfrm>
              <a:custGeom>
                <a:avLst/>
                <a:gdLst>
                  <a:gd name="T0" fmla="*/ 0 w 18"/>
                  <a:gd name="T1" fmla="*/ 19 h 19"/>
                  <a:gd name="T2" fmla="*/ 6 w 18"/>
                  <a:gd name="T3" fmla="*/ 12 h 19"/>
                  <a:gd name="T4" fmla="*/ 18 w 18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9"/>
                  <a:gd name="T11" fmla="*/ 18 w 18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9">
                    <a:moveTo>
                      <a:pt x="0" y="19"/>
                    </a:moveTo>
                    <a:lnTo>
                      <a:pt x="6" y="12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42" name="Freeform 1499"/>
              <p:cNvSpPr>
                <a:spLocks/>
              </p:cNvSpPr>
              <p:nvPr/>
            </p:nvSpPr>
            <p:spPr bwMode="auto">
              <a:xfrm>
                <a:off x="1263" y="3451"/>
                <a:ext cx="23" cy="12"/>
              </a:xfrm>
              <a:custGeom>
                <a:avLst/>
                <a:gdLst>
                  <a:gd name="T0" fmla="*/ 0 w 23"/>
                  <a:gd name="T1" fmla="*/ 12 h 12"/>
                  <a:gd name="T2" fmla="*/ 23 w 23"/>
                  <a:gd name="T3" fmla="*/ 6 h 12"/>
                  <a:gd name="T4" fmla="*/ 23 w 23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12"/>
                  <a:gd name="T11" fmla="*/ 23 w 23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12">
                    <a:moveTo>
                      <a:pt x="0" y="12"/>
                    </a:moveTo>
                    <a:lnTo>
                      <a:pt x="23" y="6"/>
                    </a:lnTo>
                    <a:lnTo>
                      <a:pt x="23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43" name="Freeform 1500"/>
              <p:cNvSpPr>
                <a:spLocks/>
              </p:cNvSpPr>
              <p:nvPr/>
            </p:nvSpPr>
            <p:spPr bwMode="auto">
              <a:xfrm>
                <a:off x="1292" y="3444"/>
                <a:ext cx="23" cy="7"/>
              </a:xfrm>
              <a:custGeom>
                <a:avLst/>
                <a:gdLst>
                  <a:gd name="T0" fmla="*/ 0 w 23"/>
                  <a:gd name="T1" fmla="*/ 7 h 7"/>
                  <a:gd name="T2" fmla="*/ 17 w 23"/>
                  <a:gd name="T3" fmla="*/ 0 h 7"/>
                  <a:gd name="T4" fmla="*/ 23 w 23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7"/>
                  <a:gd name="T11" fmla="*/ 23 w 23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7">
                    <a:moveTo>
                      <a:pt x="0" y="7"/>
                    </a:moveTo>
                    <a:lnTo>
                      <a:pt x="17" y="0"/>
                    </a:lnTo>
                    <a:lnTo>
                      <a:pt x="23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44" name="Line 1501"/>
              <p:cNvSpPr>
                <a:spLocks noChangeShapeType="1"/>
              </p:cNvSpPr>
              <p:nvPr/>
            </p:nvSpPr>
            <p:spPr bwMode="auto">
              <a:xfrm flipV="1">
                <a:off x="1321" y="3432"/>
                <a:ext cx="23" cy="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45" name="Line 1502"/>
              <p:cNvSpPr>
                <a:spLocks noChangeShapeType="1"/>
              </p:cNvSpPr>
              <p:nvPr/>
            </p:nvSpPr>
            <p:spPr bwMode="auto">
              <a:xfrm flipV="1">
                <a:off x="1350" y="3426"/>
                <a:ext cx="30" cy="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46" name="Line 1503"/>
              <p:cNvSpPr>
                <a:spLocks noChangeShapeType="1"/>
              </p:cNvSpPr>
              <p:nvPr/>
            </p:nvSpPr>
            <p:spPr bwMode="auto">
              <a:xfrm>
                <a:off x="1385" y="3426"/>
                <a:ext cx="24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47" name="Freeform 1504"/>
              <p:cNvSpPr>
                <a:spLocks/>
              </p:cNvSpPr>
              <p:nvPr/>
            </p:nvSpPr>
            <p:spPr bwMode="auto">
              <a:xfrm>
                <a:off x="1415" y="3420"/>
                <a:ext cx="23" cy="6"/>
              </a:xfrm>
              <a:custGeom>
                <a:avLst/>
                <a:gdLst>
                  <a:gd name="T0" fmla="*/ 0 w 23"/>
                  <a:gd name="T1" fmla="*/ 6 h 6"/>
                  <a:gd name="T2" fmla="*/ 6 w 23"/>
                  <a:gd name="T3" fmla="*/ 0 h 6"/>
                  <a:gd name="T4" fmla="*/ 23 w 23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6"/>
                  <a:gd name="T11" fmla="*/ 23 w 23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6">
                    <a:moveTo>
                      <a:pt x="0" y="6"/>
                    </a:moveTo>
                    <a:lnTo>
                      <a:pt x="6" y="0"/>
                    </a:lnTo>
                    <a:lnTo>
                      <a:pt x="23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48" name="Freeform 1505"/>
              <p:cNvSpPr>
                <a:spLocks/>
              </p:cNvSpPr>
              <p:nvPr/>
            </p:nvSpPr>
            <p:spPr bwMode="auto">
              <a:xfrm>
                <a:off x="1444" y="3420"/>
                <a:ext cx="29" cy="1"/>
              </a:xfrm>
              <a:custGeom>
                <a:avLst/>
                <a:gdLst>
                  <a:gd name="T0" fmla="*/ 0 w 29"/>
                  <a:gd name="T1" fmla="*/ 0 h 1"/>
                  <a:gd name="T2" fmla="*/ 17 w 29"/>
                  <a:gd name="T3" fmla="*/ 0 h 1"/>
                  <a:gd name="T4" fmla="*/ 29 w 2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1"/>
                  <a:gd name="T11" fmla="*/ 29 w 2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1">
                    <a:moveTo>
                      <a:pt x="0" y="0"/>
                    </a:moveTo>
                    <a:lnTo>
                      <a:pt x="17" y="0"/>
                    </a:lnTo>
                    <a:lnTo>
                      <a:pt x="29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49" name="Line 1506"/>
              <p:cNvSpPr>
                <a:spLocks noChangeShapeType="1"/>
              </p:cNvSpPr>
              <p:nvPr/>
            </p:nvSpPr>
            <p:spPr bwMode="auto">
              <a:xfrm>
                <a:off x="1479" y="3420"/>
                <a:ext cx="23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50" name="Line 1507"/>
              <p:cNvSpPr>
                <a:spLocks noChangeShapeType="1"/>
              </p:cNvSpPr>
              <p:nvPr/>
            </p:nvSpPr>
            <p:spPr bwMode="auto">
              <a:xfrm>
                <a:off x="1508" y="3420"/>
                <a:ext cx="24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51" name="Freeform 1508"/>
              <p:cNvSpPr>
                <a:spLocks/>
              </p:cNvSpPr>
              <p:nvPr/>
            </p:nvSpPr>
            <p:spPr bwMode="auto">
              <a:xfrm>
                <a:off x="1538" y="3420"/>
                <a:ext cx="29" cy="1"/>
              </a:xfrm>
              <a:custGeom>
                <a:avLst/>
                <a:gdLst>
                  <a:gd name="T0" fmla="*/ 0 w 29"/>
                  <a:gd name="T1" fmla="*/ 0 h 1"/>
                  <a:gd name="T2" fmla="*/ 11 w 29"/>
                  <a:gd name="T3" fmla="*/ 0 h 1"/>
                  <a:gd name="T4" fmla="*/ 29 w 2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1"/>
                  <a:gd name="T11" fmla="*/ 29 w 2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1">
                    <a:moveTo>
                      <a:pt x="0" y="0"/>
                    </a:moveTo>
                    <a:lnTo>
                      <a:pt x="11" y="0"/>
                    </a:lnTo>
                    <a:lnTo>
                      <a:pt x="29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52" name="Freeform 1509"/>
              <p:cNvSpPr>
                <a:spLocks/>
              </p:cNvSpPr>
              <p:nvPr/>
            </p:nvSpPr>
            <p:spPr bwMode="auto">
              <a:xfrm>
                <a:off x="1573" y="3420"/>
                <a:ext cx="23" cy="6"/>
              </a:xfrm>
              <a:custGeom>
                <a:avLst/>
                <a:gdLst>
                  <a:gd name="T0" fmla="*/ 0 w 23"/>
                  <a:gd name="T1" fmla="*/ 0 h 6"/>
                  <a:gd name="T2" fmla="*/ 17 w 23"/>
                  <a:gd name="T3" fmla="*/ 0 h 6"/>
                  <a:gd name="T4" fmla="*/ 23 w 23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6"/>
                  <a:gd name="T11" fmla="*/ 23 w 23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6">
                    <a:moveTo>
                      <a:pt x="0" y="0"/>
                    </a:moveTo>
                    <a:lnTo>
                      <a:pt x="17" y="0"/>
                    </a:lnTo>
                    <a:lnTo>
                      <a:pt x="23" y="6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53" name="Line 1510"/>
              <p:cNvSpPr>
                <a:spLocks noChangeShapeType="1"/>
              </p:cNvSpPr>
              <p:nvPr/>
            </p:nvSpPr>
            <p:spPr bwMode="auto">
              <a:xfrm>
                <a:off x="1602" y="3426"/>
                <a:ext cx="23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54" name="Line 1511"/>
              <p:cNvSpPr>
                <a:spLocks noChangeShapeType="1"/>
              </p:cNvSpPr>
              <p:nvPr/>
            </p:nvSpPr>
            <p:spPr bwMode="auto">
              <a:xfrm>
                <a:off x="1631" y="3426"/>
                <a:ext cx="29" cy="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55" name="Line 1512"/>
              <p:cNvSpPr>
                <a:spLocks noChangeShapeType="1"/>
              </p:cNvSpPr>
              <p:nvPr/>
            </p:nvSpPr>
            <p:spPr bwMode="auto">
              <a:xfrm>
                <a:off x="1666" y="3432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56" name="Line 1513"/>
              <p:cNvSpPr>
                <a:spLocks noChangeShapeType="1"/>
              </p:cNvSpPr>
              <p:nvPr/>
            </p:nvSpPr>
            <p:spPr bwMode="auto">
              <a:xfrm>
                <a:off x="1695" y="3444"/>
                <a:ext cx="24" cy="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57" name="Line 1514"/>
              <p:cNvSpPr>
                <a:spLocks noChangeShapeType="1"/>
              </p:cNvSpPr>
              <p:nvPr/>
            </p:nvSpPr>
            <p:spPr bwMode="auto">
              <a:xfrm>
                <a:off x="1725" y="3457"/>
                <a:ext cx="23" cy="1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58" name="Freeform 1515"/>
              <p:cNvSpPr>
                <a:spLocks/>
              </p:cNvSpPr>
              <p:nvPr/>
            </p:nvSpPr>
            <p:spPr bwMode="auto">
              <a:xfrm>
                <a:off x="1754" y="3469"/>
                <a:ext cx="18" cy="19"/>
              </a:xfrm>
              <a:custGeom>
                <a:avLst/>
                <a:gdLst>
                  <a:gd name="T0" fmla="*/ 0 w 18"/>
                  <a:gd name="T1" fmla="*/ 0 h 19"/>
                  <a:gd name="T2" fmla="*/ 12 w 18"/>
                  <a:gd name="T3" fmla="*/ 12 h 19"/>
                  <a:gd name="T4" fmla="*/ 18 w 18"/>
                  <a:gd name="T5" fmla="*/ 19 h 19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9"/>
                  <a:gd name="T11" fmla="*/ 18 w 18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9">
                    <a:moveTo>
                      <a:pt x="0" y="0"/>
                    </a:moveTo>
                    <a:lnTo>
                      <a:pt x="12" y="12"/>
                    </a:lnTo>
                    <a:lnTo>
                      <a:pt x="18" y="19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59" name="Freeform 1516"/>
              <p:cNvSpPr>
                <a:spLocks/>
              </p:cNvSpPr>
              <p:nvPr/>
            </p:nvSpPr>
            <p:spPr bwMode="auto">
              <a:xfrm>
                <a:off x="1772" y="3494"/>
                <a:ext cx="5" cy="25"/>
              </a:xfrm>
              <a:custGeom>
                <a:avLst/>
                <a:gdLst>
                  <a:gd name="T0" fmla="*/ 0 w 5"/>
                  <a:gd name="T1" fmla="*/ 0 h 25"/>
                  <a:gd name="T2" fmla="*/ 5 w 5"/>
                  <a:gd name="T3" fmla="*/ 12 h 25"/>
                  <a:gd name="T4" fmla="*/ 0 w 5"/>
                  <a:gd name="T5" fmla="*/ 25 h 25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25"/>
                  <a:gd name="T11" fmla="*/ 5 w 5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25">
                    <a:moveTo>
                      <a:pt x="0" y="0"/>
                    </a:moveTo>
                    <a:lnTo>
                      <a:pt x="5" y="12"/>
                    </a:lnTo>
                    <a:lnTo>
                      <a:pt x="0" y="25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60" name="Freeform 1517"/>
              <p:cNvSpPr>
                <a:spLocks/>
              </p:cNvSpPr>
              <p:nvPr/>
            </p:nvSpPr>
            <p:spPr bwMode="auto">
              <a:xfrm>
                <a:off x="1754" y="3525"/>
                <a:ext cx="18" cy="18"/>
              </a:xfrm>
              <a:custGeom>
                <a:avLst/>
                <a:gdLst>
                  <a:gd name="T0" fmla="*/ 18 w 18"/>
                  <a:gd name="T1" fmla="*/ 0 h 18"/>
                  <a:gd name="T2" fmla="*/ 12 w 18"/>
                  <a:gd name="T3" fmla="*/ 6 h 18"/>
                  <a:gd name="T4" fmla="*/ 0 w 18"/>
                  <a:gd name="T5" fmla="*/ 18 h 18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8"/>
                  <a:gd name="T11" fmla="*/ 18 w 18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8">
                    <a:moveTo>
                      <a:pt x="18" y="0"/>
                    </a:moveTo>
                    <a:lnTo>
                      <a:pt x="12" y="6"/>
                    </a:lnTo>
                    <a:lnTo>
                      <a:pt x="0" y="18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61" name="Freeform 1518"/>
              <p:cNvSpPr>
                <a:spLocks/>
              </p:cNvSpPr>
              <p:nvPr/>
            </p:nvSpPr>
            <p:spPr bwMode="auto">
              <a:xfrm>
                <a:off x="1725" y="3550"/>
                <a:ext cx="23" cy="12"/>
              </a:xfrm>
              <a:custGeom>
                <a:avLst/>
                <a:gdLst>
                  <a:gd name="T0" fmla="*/ 23 w 23"/>
                  <a:gd name="T1" fmla="*/ 0 h 12"/>
                  <a:gd name="T2" fmla="*/ 0 w 23"/>
                  <a:gd name="T3" fmla="*/ 6 h 12"/>
                  <a:gd name="T4" fmla="*/ 0 w 23"/>
                  <a:gd name="T5" fmla="*/ 12 h 12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12"/>
                  <a:gd name="T11" fmla="*/ 23 w 23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12">
                    <a:moveTo>
                      <a:pt x="23" y="0"/>
                    </a:move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62" name="Line 1519"/>
              <p:cNvSpPr>
                <a:spLocks noChangeShapeType="1"/>
              </p:cNvSpPr>
              <p:nvPr/>
            </p:nvSpPr>
            <p:spPr bwMode="auto">
              <a:xfrm flipH="1">
                <a:off x="1695" y="3562"/>
                <a:ext cx="24" cy="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63" name="Line 1520"/>
              <p:cNvSpPr>
                <a:spLocks noChangeShapeType="1"/>
              </p:cNvSpPr>
              <p:nvPr/>
            </p:nvSpPr>
            <p:spPr bwMode="auto">
              <a:xfrm flipH="1">
                <a:off x="1666" y="3574"/>
                <a:ext cx="24" cy="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64" name="Line 1521"/>
              <p:cNvSpPr>
                <a:spLocks noChangeShapeType="1"/>
              </p:cNvSpPr>
              <p:nvPr/>
            </p:nvSpPr>
            <p:spPr bwMode="auto">
              <a:xfrm flipH="1">
                <a:off x="1631" y="3581"/>
                <a:ext cx="29" cy="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65" name="Line 1522"/>
              <p:cNvSpPr>
                <a:spLocks noChangeShapeType="1"/>
              </p:cNvSpPr>
              <p:nvPr/>
            </p:nvSpPr>
            <p:spPr bwMode="auto">
              <a:xfrm flipH="1">
                <a:off x="1602" y="358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66" name="Freeform 1523"/>
              <p:cNvSpPr>
                <a:spLocks/>
              </p:cNvSpPr>
              <p:nvPr/>
            </p:nvSpPr>
            <p:spPr bwMode="auto">
              <a:xfrm>
                <a:off x="1573" y="3593"/>
                <a:ext cx="23" cy="1"/>
              </a:xfrm>
              <a:custGeom>
                <a:avLst/>
                <a:gdLst>
                  <a:gd name="T0" fmla="*/ 23 w 23"/>
                  <a:gd name="T1" fmla="*/ 0 h 1"/>
                  <a:gd name="T2" fmla="*/ 17 w 23"/>
                  <a:gd name="T3" fmla="*/ 0 h 1"/>
                  <a:gd name="T4" fmla="*/ 0 w 2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1"/>
                  <a:gd name="T11" fmla="*/ 23 w 2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1">
                    <a:moveTo>
                      <a:pt x="23" y="0"/>
                    </a:move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67" name="Freeform 1524"/>
              <p:cNvSpPr>
                <a:spLocks/>
              </p:cNvSpPr>
              <p:nvPr/>
            </p:nvSpPr>
            <p:spPr bwMode="auto">
              <a:xfrm>
                <a:off x="1538" y="3593"/>
                <a:ext cx="29" cy="1"/>
              </a:xfrm>
              <a:custGeom>
                <a:avLst/>
                <a:gdLst>
                  <a:gd name="T0" fmla="*/ 29 w 29"/>
                  <a:gd name="T1" fmla="*/ 0 h 1"/>
                  <a:gd name="T2" fmla="*/ 11 w 29"/>
                  <a:gd name="T3" fmla="*/ 0 h 1"/>
                  <a:gd name="T4" fmla="*/ 0 w 2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1"/>
                  <a:gd name="T11" fmla="*/ 29 w 2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1">
                    <a:moveTo>
                      <a:pt x="29" y="0"/>
                    </a:moveTo>
                    <a:lnTo>
                      <a:pt x="1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68" name="Line 1525"/>
              <p:cNvSpPr>
                <a:spLocks noChangeShapeType="1"/>
              </p:cNvSpPr>
              <p:nvPr/>
            </p:nvSpPr>
            <p:spPr bwMode="auto">
              <a:xfrm flipH="1">
                <a:off x="1508" y="3593"/>
                <a:ext cx="24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69" name="Line 1526"/>
              <p:cNvSpPr>
                <a:spLocks noChangeShapeType="1"/>
              </p:cNvSpPr>
              <p:nvPr/>
            </p:nvSpPr>
            <p:spPr bwMode="auto">
              <a:xfrm flipH="1">
                <a:off x="1479" y="35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70" name="Freeform 1527"/>
              <p:cNvSpPr>
                <a:spLocks/>
              </p:cNvSpPr>
              <p:nvPr/>
            </p:nvSpPr>
            <p:spPr bwMode="auto">
              <a:xfrm>
                <a:off x="1444" y="3593"/>
                <a:ext cx="29" cy="1"/>
              </a:xfrm>
              <a:custGeom>
                <a:avLst/>
                <a:gdLst>
                  <a:gd name="T0" fmla="*/ 29 w 29"/>
                  <a:gd name="T1" fmla="*/ 0 h 1"/>
                  <a:gd name="T2" fmla="*/ 17 w 29"/>
                  <a:gd name="T3" fmla="*/ 0 h 1"/>
                  <a:gd name="T4" fmla="*/ 0 w 2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1"/>
                  <a:gd name="T11" fmla="*/ 29 w 2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1">
                    <a:moveTo>
                      <a:pt x="29" y="0"/>
                    </a:move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71" name="Freeform 1528"/>
              <p:cNvSpPr>
                <a:spLocks/>
              </p:cNvSpPr>
              <p:nvPr/>
            </p:nvSpPr>
            <p:spPr bwMode="auto">
              <a:xfrm>
                <a:off x="1415" y="3593"/>
                <a:ext cx="23" cy="1"/>
              </a:xfrm>
              <a:custGeom>
                <a:avLst/>
                <a:gdLst>
                  <a:gd name="T0" fmla="*/ 23 w 23"/>
                  <a:gd name="T1" fmla="*/ 0 h 1"/>
                  <a:gd name="T2" fmla="*/ 6 w 23"/>
                  <a:gd name="T3" fmla="*/ 0 h 1"/>
                  <a:gd name="T4" fmla="*/ 0 w 2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1"/>
                  <a:gd name="T11" fmla="*/ 23 w 2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1">
                    <a:moveTo>
                      <a:pt x="23" y="0"/>
                    </a:move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72" name="Line 1529"/>
              <p:cNvSpPr>
                <a:spLocks noChangeShapeType="1"/>
              </p:cNvSpPr>
              <p:nvPr/>
            </p:nvSpPr>
            <p:spPr bwMode="auto">
              <a:xfrm flipH="1">
                <a:off x="1385" y="3587"/>
                <a:ext cx="24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73" name="Line 1530"/>
              <p:cNvSpPr>
                <a:spLocks noChangeShapeType="1"/>
              </p:cNvSpPr>
              <p:nvPr/>
            </p:nvSpPr>
            <p:spPr bwMode="auto">
              <a:xfrm flipH="1" flipV="1">
                <a:off x="1350" y="3581"/>
                <a:ext cx="30" cy="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74" name="Line 1531"/>
              <p:cNvSpPr>
                <a:spLocks noChangeShapeType="1"/>
              </p:cNvSpPr>
              <p:nvPr/>
            </p:nvSpPr>
            <p:spPr bwMode="auto">
              <a:xfrm flipH="1" flipV="1">
                <a:off x="1321" y="3574"/>
                <a:ext cx="23" cy="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75" name="Freeform 1532"/>
              <p:cNvSpPr>
                <a:spLocks/>
              </p:cNvSpPr>
              <p:nvPr/>
            </p:nvSpPr>
            <p:spPr bwMode="auto">
              <a:xfrm>
                <a:off x="1292" y="3562"/>
                <a:ext cx="23" cy="6"/>
              </a:xfrm>
              <a:custGeom>
                <a:avLst/>
                <a:gdLst>
                  <a:gd name="T0" fmla="*/ 23 w 23"/>
                  <a:gd name="T1" fmla="*/ 6 h 6"/>
                  <a:gd name="T2" fmla="*/ 17 w 23"/>
                  <a:gd name="T3" fmla="*/ 6 h 6"/>
                  <a:gd name="T4" fmla="*/ 0 w 23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6"/>
                  <a:gd name="T11" fmla="*/ 23 w 23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6">
                    <a:moveTo>
                      <a:pt x="23" y="6"/>
                    </a:moveTo>
                    <a:lnTo>
                      <a:pt x="17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76" name="Freeform 1533"/>
              <p:cNvSpPr>
                <a:spLocks/>
              </p:cNvSpPr>
              <p:nvPr/>
            </p:nvSpPr>
            <p:spPr bwMode="auto">
              <a:xfrm>
                <a:off x="1263" y="3550"/>
                <a:ext cx="23" cy="12"/>
              </a:xfrm>
              <a:custGeom>
                <a:avLst/>
                <a:gdLst>
                  <a:gd name="T0" fmla="*/ 23 w 23"/>
                  <a:gd name="T1" fmla="*/ 12 h 12"/>
                  <a:gd name="T2" fmla="*/ 23 w 23"/>
                  <a:gd name="T3" fmla="*/ 6 h 12"/>
                  <a:gd name="T4" fmla="*/ 0 w 23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12"/>
                  <a:gd name="T11" fmla="*/ 23 w 23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12">
                    <a:moveTo>
                      <a:pt x="23" y="12"/>
                    </a:moveTo>
                    <a:lnTo>
                      <a:pt x="23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77" name="Freeform 1534"/>
              <p:cNvSpPr>
                <a:spLocks/>
              </p:cNvSpPr>
              <p:nvPr/>
            </p:nvSpPr>
            <p:spPr bwMode="auto">
              <a:xfrm>
                <a:off x="1239" y="3525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6 w 18"/>
                  <a:gd name="T3" fmla="*/ 6 h 18"/>
                  <a:gd name="T4" fmla="*/ 0 w 18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8"/>
                  <a:gd name="T11" fmla="*/ 18 w 18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8">
                    <a:moveTo>
                      <a:pt x="18" y="18"/>
                    </a:move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78" name="Freeform 1535"/>
              <p:cNvSpPr>
                <a:spLocks/>
              </p:cNvSpPr>
              <p:nvPr/>
            </p:nvSpPr>
            <p:spPr bwMode="auto">
              <a:xfrm>
                <a:off x="1233" y="3506"/>
                <a:ext cx="6" cy="13"/>
              </a:xfrm>
              <a:custGeom>
                <a:avLst/>
                <a:gdLst>
                  <a:gd name="T0" fmla="*/ 6 w 6"/>
                  <a:gd name="T1" fmla="*/ 13 h 13"/>
                  <a:gd name="T2" fmla="*/ 0 w 6"/>
                  <a:gd name="T3" fmla="*/ 13 h 13"/>
                  <a:gd name="T4" fmla="*/ 0 w 6"/>
                  <a:gd name="T5" fmla="*/ 0 h 13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3"/>
                  <a:gd name="T11" fmla="*/ 6 w 6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3">
                    <a:moveTo>
                      <a:pt x="6" y="13"/>
                    </a:move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79" name="Freeform 1536"/>
              <p:cNvSpPr>
                <a:spLocks/>
              </p:cNvSpPr>
              <p:nvPr/>
            </p:nvSpPr>
            <p:spPr bwMode="auto">
              <a:xfrm>
                <a:off x="1210" y="3512"/>
                <a:ext cx="6" cy="7"/>
              </a:xfrm>
              <a:custGeom>
                <a:avLst/>
                <a:gdLst>
                  <a:gd name="T0" fmla="*/ 0 w 6"/>
                  <a:gd name="T1" fmla="*/ 0 h 7"/>
                  <a:gd name="T2" fmla="*/ 6 w 6"/>
                  <a:gd name="T3" fmla="*/ 7 h 7"/>
                  <a:gd name="T4" fmla="*/ 0 w 6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7"/>
                  <a:gd name="T11" fmla="*/ 6 w 6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7">
                    <a:moveTo>
                      <a:pt x="0" y="0"/>
                    </a:move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80" name="Freeform 1537"/>
              <p:cNvSpPr>
                <a:spLocks/>
              </p:cNvSpPr>
              <p:nvPr/>
            </p:nvSpPr>
            <p:spPr bwMode="auto">
              <a:xfrm>
                <a:off x="1210" y="3512"/>
                <a:ext cx="6" cy="7"/>
              </a:xfrm>
              <a:custGeom>
                <a:avLst/>
                <a:gdLst>
                  <a:gd name="T0" fmla="*/ 0 w 6"/>
                  <a:gd name="T1" fmla="*/ 0 h 7"/>
                  <a:gd name="T2" fmla="*/ 6 w 6"/>
                  <a:gd name="T3" fmla="*/ 7 h 7"/>
                  <a:gd name="T4" fmla="*/ 0 w 6"/>
                  <a:gd name="T5" fmla="*/ 0 h 7"/>
                  <a:gd name="T6" fmla="*/ 0 w 6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7"/>
                  <a:gd name="T14" fmla="*/ 6 w 6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7">
                    <a:moveTo>
                      <a:pt x="0" y="0"/>
                    </a:move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81" name="Freeform 1538"/>
              <p:cNvSpPr>
                <a:spLocks/>
              </p:cNvSpPr>
              <p:nvPr/>
            </p:nvSpPr>
            <p:spPr bwMode="auto">
              <a:xfrm>
                <a:off x="1134" y="3463"/>
                <a:ext cx="76" cy="49"/>
              </a:xfrm>
              <a:custGeom>
                <a:avLst/>
                <a:gdLst>
                  <a:gd name="T0" fmla="*/ 76 w 76"/>
                  <a:gd name="T1" fmla="*/ 49 h 49"/>
                  <a:gd name="T2" fmla="*/ 35 w 76"/>
                  <a:gd name="T3" fmla="*/ 0 h 49"/>
                  <a:gd name="T4" fmla="*/ 0 w 76"/>
                  <a:gd name="T5" fmla="*/ 0 h 49"/>
                  <a:gd name="T6" fmla="*/ 0 60000 65536"/>
                  <a:gd name="T7" fmla="*/ 0 60000 65536"/>
                  <a:gd name="T8" fmla="*/ 0 60000 65536"/>
                  <a:gd name="T9" fmla="*/ 0 w 76"/>
                  <a:gd name="T10" fmla="*/ 0 h 49"/>
                  <a:gd name="T11" fmla="*/ 76 w 76"/>
                  <a:gd name="T12" fmla="*/ 49 h 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" h="49">
                    <a:moveTo>
                      <a:pt x="76" y="49"/>
                    </a:moveTo>
                    <a:lnTo>
                      <a:pt x="3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82" name="Rectangle 1539"/>
              <p:cNvSpPr>
                <a:spLocks noChangeArrowheads="1"/>
              </p:cNvSpPr>
              <p:nvPr/>
            </p:nvSpPr>
            <p:spPr bwMode="auto">
              <a:xfrm>
                <a:off x="859" y="3444"/>
                <a:ext cx="269" cy="3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6983" name="Freeform 1540"/>
              <p:cNvSpPr>
                <a:spLocks/>
              </p:cNvSpPr>
              <p:nvPr/>
            </p:nvSpPr>
            <p:spPr bwMode="auto">
              <a:xfrm>
                <a:off x="1210" y="3067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0 w 6"/>
                  <a:gd name="T5" fmla="*/ 6 h 12"/>
                  <a:gd name="T6" fmla="*/ 0 w 6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2"/>
                  <a:gd name="T14" fmla="*/ 6 w 6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84" name="Freeform 1541"/>
              <p:cNvSpPr>
                <a:spLocks/>
              </p:cNvSpPr>
              <p:nvPr/>
            </p:nvSpPr>
            <p:spPr bwMode="auto">
              <a:xfrm>
                <a:off x="1210" y="3067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0 w 6"/>
                  <a:gd name="T5" fmla="*/ 6 h 12"/>
                  <a:gd name="T6" fmla="*/ 0 w 6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2"/>
                  <a:gd name="T14" fmla="*/ 6 w 6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85" name="Freeform 1542"/>
              <p:cNvSpPr>
                <a:spLocks/>
              </p:cNvSpPr>
              <p:nvPr/>
            </p:nvSpPr>
            <p:spPr bwMode="auto">
              <a:xfrm>
                <a:off x="1134" y="3023"/>
                <a:ext cx="76" cy="50"/>
              </a:xfrm>
              <a:custGeom>
                <a:avLst/>
                <a:gdLst>
                  <a:gd name="T0" fmla="*/ 76 w 76"/>
                  <a:gd name="T1" fmla="*/ 50 h 50"/>
                  <a:gd name="T2" fmla="*/ 35 w 76"/>
                  <a:gd name="T3" fmla="*/ 0 h 50"/>
                  <a:gd name="T4" fmla="*/ 0 w 76"/>
                  <a:gd name="T5" fmla="*/ 0 h 50"/>
                  <a:gd name="T6" fmla="*/ 0 60000 65536"/>
                  <a:gd name="T7" fmla="*/ 0 60000 65536"/>
                  <a:gd name="T8" fmla="*/ 0 60000 65536"/>
                  <a:gd name="T9" fmla="*/ 0 w 76"/>
                  <a:gd name="T10" fmla="*/ 0 h 50"/>
                  <a:gd name="T11" fmla="*/ 76 w 76"/>
                  <a:gd name="T12" fmla="*/ 50 h 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" h="50">
                    <a:moveTo>
                      <a:pt x="76" y="50"/>
                    </a:moveTo>
                    <a:lnTo>
                      <a:pt x="3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86" name="Rectangle 1543"/>
              <p:cNvSpPr>
                <a:spLocks noChangeArrowheads="1"/>
              </p:cNvSpPr>
              <p:nvPr/>
            </p:nvSpPr>
            <p:spPr bwMode="auto">
              <a:xfrm>
                <a:off x="982" y="3005"/>
                <a:ext cx="35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6987" name="Rectangle 1544"/>
              <p:cNvSpPr>
                <a:spLocks noChangeArrowheads="1"/>
              </p:cNvSpPr>
              <p:nvPr/>
            </p:nvSpPr>
            <p:spPr bwMode="auto">
              <a:xfrm>
                <a:off x="1029" y="3005"/>
                <a:ext cx="93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6988" name="Freeform 1545"/>
              <p:cNvSpPr>
                <a:spLocks/>
              </p:cNvSpPr>
              <p:nvPr/>
            </p:nvSpPr>
            <p:spPr bwMode="auto">
              <a:xfrm>
                <a:off x="1251" y="2577"/>
                <a:ext cx="6" cy="7"/>
              </a:xfrm>
              <a:custGeom>
                <a:avLst/>
                <a:gdLst>
                  <a:gd name="T0" fmla="*/ 0 w 6"/>
                  <a:gd name="T1" fmla="*/ 0 h 7"/>
                  <a:gd name="T2" fmla="*/ 6 w 6"/>
                  <a:gd name="T3" fmla="*/ 0 h 7"/>
                  <a:gd name="T4" fmla="*/ 6 w 6"/>
                  <a:gd name="T5" fmla="*/ 7 h 7"/>
                  <a:gd name="T6" fmla="*/ 0 w 6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7"/>
                  <a:gd name="T14" fmla="*/ 6 w 6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7">
                    <a:moveTo>
                      <a:pt x="0" y="0"/>
                    </a:moveTo>
                    <a:lnTo>
                      <a:pt x="6" y="0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89" name="Freeform 1546"/>
              <p:cNvSpPr>
                <a:spLocks/>
              </p:cNvSpPr>
              <p:nvPr/>
            </p:nvSpPr>
            <p:spPr bwMode="auto">
              <a:xfrm>
                <a:off x="1251" y="2577"/>
                <a:ext cx="6" cy="7"/>
              </a:xfrm>
              <a:custGeom>
                <a:avLst/>
                <a:gdLst>
                  <a:gd name="T0" fmla="*/ 0 w 6"/>
                  <a:gd name="T1" fmla="*/ 0 h 7"/>
                  <a:gd name="T2" fmla="*/ 6 w 6"/>
                  <a:gd name="T3" fmla="*/ 0 h 7"/>
                  <a:gd name="T4" fmla="*/ 6 w 6"/>
                  <a:gd name="T5" fmla="*/ 7 h 7"/>
                  <a:gd name="T6" fmla="*/ 0 w 6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7"/>
                  <a:gd name="T14" fmla="*/ 6 w 6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7">
                    <a:moveTo>
                      <a:pt x="0" y="0"/>
                    </a:moveTo>
                    <a:lnTo>
                      <a:pt x="6" y="0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90" name="Freeform 1547"/>
              <p:cNvSpPr>
                <a:spLocks/>
              </p:cNvSpPr>
              <p:nvPr/>
            </p:nvSpPr>
            <p:spPr bwMode="auto">
              <a:xfrm>
                <a:off x="1105" y="2584"/>
                <a:ext cx="146" cy="105"/>
              </a:xfrm>
              <a:custGeom>
                <a:avLst/>
                <a:gdLst>
                  <a:gd name="T0" fmla="*/ 146 w 146"/>
                  <a:gd name="T1" fmla="*/ 0 h 105"/>
                  <a:gd name="T2" fmla="*/ 41 w 146"/>
                  <a:gd name="T3" fmla="*/ 105 h 105"/>
                  <a:gd name="T4" fmla="*/ 0 w 146"/>
                  <a:gd name="T5" fmla="*/ 105 h 105"/>
                  <a:gd name="T6" fmla="*/ 0 60000 65536"/>
                  <a:gd name="T7" fmla="*/ 0 60000 65536"/>
                  <a:gd name="T8" fmla="*/ 0 60000 65536"/>
                  <a:gd name="T9" fmla="*/ 0 w 146"/>
                  <a:gd name="T10" fmla="*/ 0 h 105"/>
                  <a:gd name="T11" fmla="*/ 146 w 146"/>
                  <a:gd name="T12" fmla="*/ 105 h 1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6" h="105">
                    <a:moveTo>
                      <a:pt x="146" y="0"/>
                    </a:moveTo>
                    <a:lnTo>
                      <a:pt x="41" y="105"/>
                    </a:lnTo>
                    <a:lnTo>
                      <a:pt x="0" y="105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91" name="Rectangle 1548"/>
              <p:cNvSpPr>
                <a:spLocks noChangeArrowheads="1"/>
              </p:cNvSpPr>
              <p:nvPr/>
            </p:nvSpPr>
            <p:spPr bwMode="auto">
              <a:xfrm>
                <a:off x="836" y="2670"/>
                <a:ext cx="228" cy="3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6992" name="Freeform 1549"/>
              <p:cNvSpPr>
                <a:spLocks/>
              </p:cNvSpPr>
              <p:nvPr/>
            </p:nvSpPr>
            <p:spPr bwMode="auto">
              <a:xfrm>
                <a:off x="1239" y="2063"/>
                <a:ext cx="12" cy="7"/>
              </a:xfrm>
              <a:custGeom>
                <a:avLst/>
                <a:gdLst>
                  <a:gd name="T0" fmla="*/ 6 w 12"/>
                  <a:gd name="T1" fmla="*/ 0 h 7"/>
                  <a:gd name="T2" fmla="*/ 12 w 12"/>
                  <a:gd name="T3" fmla="*/ 7 h 7"/>
                  <a:gd name="T4" fmla="*/ 0 w 12"/>
                  <a:gd name="T5" fmla="*/ 7 h 7"/>
                  <a:gd name="T6" fmla="*/ 6 w 12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7"/>
                  <a:gd name="T14" fmla="*/ 12 w 12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7">
                    <a:moveTo>
                      <a:pt x="6" y="0"/>
                    </a:moveTo>
                    <a:lnTo>
                      <a:pt x="12" y="7"/>
                    </a:lnTo>
                    <a:lnTo>
                      <a:pt x="0" y="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93" name="Freeform 1550"/>
              <p:cNvSpPr>
                <a:spLocks/>
              </p:cNvSpPr>
              <p:nvPr/>
            </p:nvSpPr>
            <p:spPr bwMode="auto">
              <a:xfrm>
                <a:off x="1239" y="2063"/>
                <a:ext cx="12" cy="7"/>
              </a:xfrm>
              <a:custGeom>
                <a:avLst/>
                <a:gdLst>
                  <a:gd name="T0" fmla="*/ 6 w 12"/>
                  <a:gd name="T1" fmla="*/ 0 h 7"/>
                  <a:gd name="T2" fmla="*/ 12 w 12"/>
                  <a:gd name="T3" fmla="*/ 7 h 7"/>
                  <a:gd name="T4" fmla="*/ 0 w 12"/>
                  <a:gd name="T5" fmla="*/ 7 h 7"/>
                  <a:gd name="T6" fmla="*/ 6 w 12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7"/>
                  <a:gd name="T14" fmla="*/ 12 w 12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7">
                    <a:moveTo>
                      <a:pt x="6" y="0"/>
                    </a:moveTo>
                    <a:lnTo>
                      <a:pt x="12" y="7"/>
                    </a:lnTo>
                    <a:lnTo>
                      <a:pt x="0" y="7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94" name="Freeform 1551"/>
              <p:cNvSpPr>
                <a:spLocks/>
              </p:cNvSpPr>
              <p:nvPr/>
            </p:nvSpPr>
            <p:spPr bwMode="auto">
              <a:xfrm>
                <a:off x="1105" y="2014"/>
                <a:ext cx="140" cy="56"/>
              </a:xfrm>
              <a:custGeom>
                <a:avLst/>
                <a:gdLst>
                  <a:gd name="T0" fmla="*/ 140 w 140"/>
                  <a:gd name="T1" fmla="*/ 56 h 56"/>
                  <a:gd name="T2" fmla="*/ 41 w 140"/>
                  <a:gd name="T3" fmla="*/ 0 h 56"/>
                  <a:gd name="T4" fmla="*/ 0 w 140"/>
                  <a:gd name="T5" fmla="*/ 0 h 56"/>
                  <a:gd name="T6" fmla="*/ 0 60000 65536"/>
                  <a:gd name="T7" fmla="*/ 0 60000 65536"/>
                  <a:gd name="T8" fmla="*/ 0 60000 65536"/>
                  <a:gd name="T9" fmla="*/ 0 w 140"/>
                  <a:gd name="T10" fmla="*/ 0 h 56"/>
                  <a:gd name="T11" fmla="*/ 140 w 140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0" h="56">
                    <a:moveTo>
                      <a:pt x="140" y="56"/>
                    </a:move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95" name="Rectangle 1552"/>
              <p:cNvSpPr>
                <a:spLocks noChangeArrowheads="1"/>
              </p:cNvSpPr>
              <p:nvPr/>
            </p:nvSpPr>
            <p:spPr bwMode="auto">
              <a:xfrm>
                <a:off x="1029" y="1995"/>
                <a:ext cx="64" cy="3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6996" name="Freeform 1553"/>
              <p:cNvSpPr>
                <a:spLocks/>
              </p:cNvSpPr>
              <p:nvPr/>
            </p:nvSpPr>
            <p:spPr bwMode="auto">
              <a:xfrm>
                <a:off x="2029" y="2881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6 w 6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97" name="Freeform 1554"/>
              <p:cNvSpPr>
                <a:spLocks/>
              </p:cNvSpPr>
              <p:nvPr/>
            </p:nvSpPr>
            <p:spPr bwMode="auto">
              <a:xfrm>
                <a:off x="2029" y="2881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6 w 6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98" name="Freeform 1555"/>
              <p:cNvSpPr>
                <a:spLocks/>
              </p:cNvSpPr>
              <p:nvPr/>
            </p:nvSpPr>
            <p:spPr bwMode="auto">
              <a:xfrm>
                <a:off x="2035" y="2887"/>
                <a:ext cx="134" cy="74"/>
              </a:xfrm>
              <a:custGeom>
                <a:avLst/>
                <a:gdLst>
                  <a:gd name="T0" fmla="*/ 0 w 134"/>
                  <a:gd name="T1" fmla="*/ 0 h 74"/>
                  <a:gd name="T2" fmla="*/ 76 w 134"/>
                  <a:gd name="T3" fmla="*/ 74 h 74"/>
                  <a:gd name="T4" fmla="*/ 134 w 134"/>
                  <a:gd name="T5" fmla="*/ 74 h 74"/>
                  <a:gd name="T6" fmla="*/ 0 60000 65536"/>
                  <a:gd name="T7" fmla="*/ 0 60000 65536"/>
                  <a:gd name="T8" fmla="*/ 0 60000 65536"/>
                  <a:gd name="T9" fmla="*/ 0 w 134"/>
                  <a:gd name="T10" fmla="*/ 0 h 74"/>
                  <a:gd name="T11" fmla="*/ 134 w 134"/>
                  <a:gd name="T12" fmla="*/ 74 h 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4" h="74">
                    <a:moveTo>
                      <a:pt x="0" y="0"/>
                    </a:moveTo>
                    <a:lnTo>
                      <a:pt x="76" y="74"/>
                    </a:lnTo>
                    <a:lnTo>
                      <a:pt x="134" y="74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99" name="Rectangle 1556"/>
              <p:cNvSpPr>
                <a:spLocks noChangeArrowheads="1"/>
              </p:cNvSpPr>
              <p:nvPr/>
            </p:nvSpPr>
            <p:spPr bwMode="auto">
              <a:xfrm>
                <a:off x="2175" y="2943"/>
                <a:ext cx="94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7000" name="Freeform 1557"/>
              <p:cNvSpPr>
                <a:spLocks/>
              </p:cNvSpPr>
              <p:nvPr/>
            </p:nvSpPr>
            <p:spPr bwMode="auto">
              <a:xfrm>
                <a:off x="2403" y="2367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0 h 1"/>
                  <a:gd name="T4" fmla="*/ 0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001" name="Freeform 1558"/>
              <p:cNvSpPr>
                <a:spLocks/>
              </p:cNvSpPr>
              <p:nvPr/>
            </p:nvSpPr>
            <p:spPr bwMode="auto">
              <a:xfrm>
                <a:off x="2403" y="2367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0 h 1"/>
                  <a:gd name="T4" fmla="*/ 0 w 6"/>
                  <a:gd name="T5" fmla="*/ 0 h 1"/>
                  <a:gd name="T6" fmla="*/ 0 w 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"/>
                  <a:gd name="T14" fmla="*/ 6 w 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002" name="Freeform 1559"/>
              <p:cNvSpPr>
                <a:spLocks/>
              </p:cNvSpPr>
              <p:nvPr/>
            </p:nvSpPr>
            <p:spPr bwMode="auto">
              <a:xfrm>
                <a:off x="2052" y="2367"/>
                <a:ext cx="351" cy="93"/>
              </a:xfrm>
              <a:custGeom>
                <a:avLst/>
                <a:gdLst>
                  <a:gd name="T0" fmla="*/ 351 w 351"/>
                  <a:gd name="T1" fmla="*/ 0 h 93"/>
                  <a:gd name="T2" fmla="*/ 100 w 351"/>
                  <a:gd name="T3" fmla="*/ 80 h 93"/>
                  <a:gd name="T4" fmla="*/ 0 w 351"/>
                  <a:gd name="T5" fmla="*/ 93 h 93"/>
                  <a:gd name="T6" fmla="*/ 0 60000 65536"/>
                  <a:gd name="T7" fmla="*/ 0 60000 65536"/>
                  <a:gd name="T8" fmla="*/ 0 60000 65536"/>
                  <a:gd name="T9" fmla="*/ 0 w 351"/>
                  <a:gd name="T10" fmla="*/ 0 h 93"/>
                  <a:gd name="T11" fmla="*/ 351 w 351"/>
                  <a:gd name="T12" fmla="*/ 93 h 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1" h="93">
                    <a:moveTo>
                      <a:pt x="351" y="0"/>
                    </a:moveTo>
                    <a:lnTo>
                      <a:pt x="100" y="80"/>
                    </a:lnTo>
                    <a:lnTo>
                      <a:pt x="0" y="93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003" name="Rectangle 1560"/>
              <p:cNvSpPr>
                <a:spLocks noChangeArrowheads="1"/>
              </p:cNvSpPr>
              <p:nvPr/>
            </p:nvSpPr>
            <p:spPr bwMode="auto">
              <a:xfrm>
                <a:off x="1970" y="2441"/>
                <a:ext cx="71" cy="3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7004" name="Rectangle 1561"/>
              <p:cNvSpPr>
                <a:spLocks noChangeArrowheads="1"/>
              </p:cNvSpPr>
              <p:nvPr/>
            </p:nvSpPr>
            <p:spPr bwMode="auto">
              <a:xfrm>
                <a:off x="1245" y="1525"/>
                <a:ext cx="51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 b="1">
                    <a:solidFill>
                      <a:srgbClr val="000000"/>
                    </a:solidFill>
                    <a:latin typeface="Palatino Linotype" pitchFamily="18" charset="0"/>
                  </a:rPr>
                  <a:t>Structures of A Biogas Plant</a:t>
                </a:r>
                <a:endParaRPr lang="en-US" sz="1200">
                  <a:latin typeface="Calibri" pitchFamily="34" charset="0"/>
                </a:endParaRPr>
              </a:p>
            </p:txBody>
          </p:sp>
          <p:sp>
            <p:nvSpPr>
              <p:cNvPr id="17005" name="Line 1562"/>
              <p:cNvSpPr>
                <a:spLocks noChangeShapeType="1"/>
              </p:cNvSpPr>
              <p:nvPr/>
            </p:nvSpPr>
            <p:spPr bwMode="auto">
              <a:xfrm flipV="1">
                <a:off x="2433" y="2423"/>
                <a:ext cx="70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006" name="Line 1563"/>
              <p:cNvSpPr>
                <a:spLocks noChangeShapeType="1"/>
              </p:cNvSpPr>
              <p:nvPr/>
            </p:nvSpPr>
            <p:spPr bwMode="auto">
              <a:xfrm>
                <a:off x="1263" y="1568"/>
                <a:ext cx="46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007" name="Line 1564"/>
              <p:cNvSpPr>
                <a:spLocks noChangeShapeType="1"/>
              </p:cNvSpPr>
              <p:nvPr/>
            </p:nvSpPr>
            <p:spPr bwMode="auto">
              <a:xfrm>
                <a:off x="2573" y="2441"/>
                <a:ext cx="1" cy="1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008" name="Freeform 1565"/>
              <p:cNvSpPr>
                <a:spLocks/>
              </p:cNvSpPr>
              <p:nvPr/>
            </p:nvSpPr>
            <p:spPr bwMode="auto">
              <a:xfrm>
                <a:off x="1625" y="1983"/>
                <a:ext cx="41" cy="43"/>
              </a:xfrm>
              <a:custGeom>
                <a:avLst/>
                <a:gdLst>
                  <a:gd name="T0" fmla="*/ 41 w 41"/>
                  <a:gd name="T1" fmla="*/ 18 h 43"/>
                  <a:gd name="T2" fmla="*/ 41 w 41"/>
                  <a:gd name="T3" fmla="*/ 12 h 43"/>
                  <a:gd name="T4" fmla="*/ 35 w 41"/>
                  <a:gd name="T5" fmla="*/ 0 h 43"/>
                  <a:gd name="T6" fmla="*/ 24 w 41"/>
                  <a:gd name="T7" fmla="*/ 0 h 43"/>
                  <a:gd name="T8" fmla="*/ 12 w 41"/>
                  <a:gd name="T9" fmla="*/ 0 h 43"/>
                  <a:gd name="T10" fmla="*/ 6 w 41"/>
                  <a:gd name="T11" fmla="*/ 12 h 43"/>
                  <a:gd name="T12" fmla="*/ 0 w 41"/>
                  <a:gd name="T13" fmla="*/ 18 h 43"/>
                  <a:gd name="T14" fmla="*/ 6 w 41"/>
                  <a:gd name="T15" fmla="*/ 31 h 43"/>
                  <a:gd name="T16" fmla="*/ 12 w 41"/>
                  <a:gd name="T17" fmla="*/ 43 h 43"/>
                  <a:gd name="T18" fmla="*/ 24 w 41"/>
                  <a:gd name="T19" fmla="*/ 43 h 43"/>
                  <a:gd name="T20" fmla="*/ 35 w 41"/>
                  <a:gd name="T21" fmla="*/ 43 h 43"/>
                  <a:gd name="T22" fmla="*/ 41 w 41"/>
                  <a:gd name="T23" fmla="*/ 31 h 43"/>
                  <a:gd name="T24" fmla="*/ 41 w 41"/>
                  <a:gd name="T25" fmla="*/ 18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43"/>
                  <a:gd name="T41" fmla="*/ 41 w 41"/>
                  <a:gd name="T42" fmla="*/ 43 h 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43">
                    <a:moveTo>
                      <a:pt x="41" y="18"/>
                    </a:moveTo>
                    <a:lnTo>
                      <a:pt x="41" y="12"/>
                    </a:lnTo>
                    <a:lnTo>
                      <a:pt x="35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6" y="31"/>
                    </a:lnTo>
                    <a:lnTo>
                      <a:pt x="12" y="43"/>
                    </a:lnTo>
                    <a:lnTo>
                      <a:pt x="24" y="43"/>
                    </a:lnTo>
                    <a:lnTo>
                      <a:pt x="35" y="43"/>
                    </a:lnTo>
                    <a:lnTo>
                      <a:pt x="41" y="31"/>
                    </a:lnTo>
                    <a:lnTo>
                      <a:pt x="41" y="18"/>
                    </a:lnTo>
                    <a:close/>
                  </a:path>
                </a:pathLst>
              </a:custGeom>
              <a:noFill/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pic>
            <p:nvPicPr>
              <p:cNvPr id="17009" name="Picture 1566"/>
              <p:cNvPicPr>
                <a:picLocks noChangeAspect="1" noChangeArrowheads="1"/>
              </p:cNvPicPr>
              <p:nvPr/>
            </p:nvPicPr>
            <p:blipFill>
              <a:blip r:embed="rId97"/>
              <a:srcRect/>
              <a:stretch>
                <a:fillRect/>
              </a:stretch>
            </p:blipFill>
            <p:spPr bwMode="auto">
              <a:xfrm>
                <a:off x="1894" y="1624"/>
                <a:ext cx="12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10" name="Picture 1567"/>
              <p:cNvPicPr>
                <a:picLocks noChangeAspect="1" noChangeArrowheads="1"/>
              </p:cNvPicPr>
              <p:nvPr/>
            </p:nvPicPr>
            <p:blipFill>
              <a:blip r:embed="rId111"/>
              <a:srcRect/>
              <a:stretch>
                <a:fillRect/>
              </a:stretch>
            </p:blipFill>
            <p:spPr bwMode="auto">
              <a:xfrm>
                <a:off x="1889" y="1630"/>
                <a:ext cx="23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11" name="Picture 1568"/>
              <p:cNvPicPr>
                <a:picLocks noChangeAspect="1" noChangeArrowheads="1"/>
              </p:cNvPicPr>
              <p:nvPr/>
            </p:nvPicPr>
            <p:blipFill>
              <a:blip r:embed="rId112"/>
              <a:srcRect/>
              <a:stretch>
                <a:fillRect/>
              </a:stretch>
            </p:blipFill>
            <p:spPr bwMode="auto">
              <a:xfrm>
                <a:off x="1965" y="1748"/>
                <a:ext cx="17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12" name="Picture 1569"/>
              <p:cNvPicPr>
                <a:picLocks noChangeAspect="1" noChangeArrowheads="1"/>
              </p:cNvPicPr>
              <p:nvPr/>
            </p:nvPicPr>
            <p:blipFill>
              <a:blip r:embed="rId113"/>
              <a:srcRect/>
              <a:stretch>
                <a:fillRect/>
              </a:stretch>
            </p:blipFill>
            <p:spPr bwMode="auto">
              <a:xfrm>
                <a:off x="1959" y="1741"/>
                <a:ext cx="17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013" name="Picture 1570"/>
              <p:cNvSpPr>
                <a:spLocks noChangeAspect="1" noChangeArrowheads="1"/>
              </p:cNvSpPr>
              <p:nvPr/>
            </p:nvSpPr>
            <p:spPr bwMode="auto">
              <a:xfrm>
                <a:off x="1959" y="1735"/>
                <a:ext cx="11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014" name="Picture 1571"/>
              <p:cNvSpPr>
                <a:spLocks noChangeAspect="1" noChangeArrowheads="1"/>
              </p:cNvSpPr>
              <p:nvPr/>
            </p:nvSpPr>
            <p:spPr bwMode="auto">
              <a:xfrm>
                <a:off x="1953" y="1729"/>
                <a:ext cx="12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015" name="Picture 1572"/>
              <p:cNvSpPr>
                <a:spLocks noChangeAspect="1" noChangeArrowheads="1"/>
              </p:cNvSpPr>
              <p:nvPr/>
            </p:nvSpPr>
            <p:spPr bwMode="auto">
              <a:xfrm>
                <a:off x="1947" y="1723"/>
                <a:ext cx="18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pic>
            <p:nvPicPr>
              <p:cNvPr id="17016" name="Picture 1573"/>
              <p:cNvPicPr>
                <a:picLocks noChangeAspect="1" noChangeArrowheads="1"/>
              </p:cNvPicPr>
              <p:nvPr/>
            </p:nvPicPr>
            <p:blipFill>
              <a:blip r:embed="rId114"/>
              <a:srcRect/>
              <a:stretch>
                <a:fillRect/>
              </a:stretch>
            </p:blipFill>
            <p:spPr bwMode="auto">
              <a:xfrm>
                <a:off x="1947" y="1717"/>
                <a:ext cx="12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17" name="Picture 1574"/>
              <p:cNvPicPr>
                <a:picLocks noChangeAspect="1" noChangeArrowheads="1"/>
              </p:cNvPicPr>
              <p:nvPr/>
            </p:nvPicPr>
            <p:blipFill>
              <a:blip r:embed="rId115"/>
              <a:srcRect/>
              <a:stretch>
                <a:fillRect/>
              </a:stretch>
            </p:blipFill>
            <p:spPr bwMode="auto">
              <a:xfrm>
                <a:off x="1941" y="1710"/>
                <a:ext cx="12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018" name="Picture 1575"/>
              <p:cNvSpPr>
                <a:spLocks noChangeAspect="1" noChangeArrowheads="1"/>
              </p:cNvSpPr>
              <p:nvPr/>
            </p:nvSpPr>
            <p:spPr bwMode="auto">
              <a:xfrm>
                <a:off x="1935" y="1704"/>
                <a:ext cx="12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pic>
            <p:nvPicPr>
              <p:cNvPr id="17019" name="Picture 1576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1935" y="1698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20" name="Picture 1577"/>
              <p:cNvPicPr>
                <a:picLocks noChangeAspect="1" noChangeArrowheads="1"/>
              </p:cNvPicPr>
              <p:nvPr/>
            </p:nvPicPr>
            <p:blipFill>
              <a:blip r:embed="rId110"/>
              <a:srcRect/>
              <a:stretch>
                <a:fillRect/>
              </a:stretch>
            </p:blipFill>
            <p:spPr bwMode="auto">
              <a:xfrm>
                <a:off x="1929" y="1692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21" name="Picture 1578"/>
              <p:cNvPicPr>
                <a:picLocks noChangeAspect="1" noChangeArrowheads="1"/>
              </p:cNvPicPr>
              <p:nvPr/>
            </p:nvPicPr>
            <p:blipFill>
              <a:blip r:embed="rId116"/>
              <a:srcRect/>
              <a:stretch>
                <a:fillRect/>
              </a:stretch>
            </p:blipFill>
            <p:spPr bwMode="auto">
              <a:xfrm>
                <a:off x="1924" y="1686"/>
                <a:ext cx="11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22" name="Picture 1579"/>
              <p:cNvPicPr>
                <a:picLocks noChangeAspect="1" noChangeArrowheads="1"/>
              </p:cNvPicPr>
              <p:nvPr/>
            </p:nvPicPr>
            <p:blipFill>
              <a:blip r:embed="rId117"/>
              <a:srcRect/>
              <a:stretch>
                <a:fillRect/>
              </a:stretch>
            </p:blipFill>
            <p:spPr bwMode="auto">
              <a:xfrm>
                <a:off x="1918" y="1679"/>
                <a:ext cx="11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23" name="Picture 1580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1918" y="1673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24" name="Picture 1581"/>
              <p:cNvPicPr>
                <a:picLocks noChangeAspect="1" noChangeArrowheads="1"/>
              </p:cNvPicPr>
              <p:nvPr/>
            </p:nvPicPr>
            <p:blipFill>
              <a:blip r:embed="rId99"/>
              <a:srcRect/>
              <a:stretch>
                <a:fillRect/>
              </a:stretch>
            </p:blipFill>
            <p:spPr bwMode="auto">
              <a:xfrm>
                <a:off x="1912" y="1667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25" name="Picture 1582"/>
              <p:cNvPicPr>
                <a:picLocks noChangeAspect="1" noChangeArrowheads="1"/>
              </p:cNvPicPr>
              <p:nvPr/>
            </p:nvPicPr>
            <p:blipFill>
              <a:blip r:embed="rId99"/>
              <a:srcRect/>
              <a:stretch>
                <a:fillRect/>
              </a:stretch>
            </p:blipFill>
            <p:spPr bwMode="auto">
              <a:xfrm>
                <a:off x="1906" y="1661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26" name="Picture 1583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1900" y="1649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27" name="Picture 1584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1894" y="1642"/>
                <a:ext cx="6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28" name="Picture 1585"/>
              <p:cNvPicPr>
                <a:picLocks noChangeAspect="1" noChangeArrowheads="1"/>
              </p:cNvPicPr>
              <p:nvPr/>
            </p:nvPicPr>
            <p:blipFill>
              <a:blip r:embed="rId107"/>
              <a:srcRect/>
              <a:stretch>
                <a:fillRect/>
              </a:stretch>
            </p:blipFill>
            <p:spPr bwMode="auto">
              <a:xfrm>
                <a:off x="1970" y="1735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29" name="Picture 1586"/>
              <p:cNvPicPr>
                <a:picLocks noChangeAspect="1" noChangeArrowheads="1"/>
              </p:cNvPicPr>
              <p:nvPr/>
            </p:nvPicPr>
            <p:blipFill>
              <a:blip r:embed="rId108"/>
              <a:srcRect/>
              <a:stretch>
                <a:fillRect/>
              </a:stretch>
            </p:blipFill>
            <p:spPr bwMode="auto">
              <a:xfrm>
                <a:off x="1965" y="1729"/>
                <a:ext cx="5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30" name="Picture 1587"/>
              <p:cNvPicPr>
                <a:picLocks noChangeAspect="1" noChangeArrowheads="1"/>
              </p:cNvPicPr>
              <p:nvPr/>
            </p:nvPicPr>
            <p:blipFill>
              <a:blip r:embed="rId118"/>
              <a:srcRect/>
              <a:stretch>
                <a:fillRect/>
              </a:stretch>
            </p:blipFill>
            <p:spPr bwMode="auto">
              <a:xfrm>
                <a:off x="1959" y="1717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31" name="Picture 1588"/>
              <p:cNvPicPr>
                <a:picLocks noChangeAspect="1" noChangeArrowheads="1"/>
              </p:cNvPicPr>
              <p:nvPr/>
            </p:nvPicPr>
            <p:blipFill>
              <a:blip r:embed="rId88"/>
              <a:srcRect/>
              <a:stretch>
                <a:fillRect/>
              </a:stretch>
            </p:blipFill>
            <p:spPr bwMode="auto">
              <a:xfrm>
                <a:off x="1953" y="1710"/>
                <a:ext cx="6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32" name="Picture 1589"/>
              <p:cNvPicPr>
                <a:picLocks noChangeAspect="1" noChangeArrowheads="1"/>
              </p:cNvPicPr>
              <p:nvPr/>
            </p:nvPicPr>
            <p:blipFill>
              <a:blip r:embed="rId119"/>
              <a:srcRect/>
              <a:stretch>
                <a:fillRect/>
              </a:stretch>
            </p:blipFill>
            <p:spPr bwMode="auto">
              <a:xfrm>
                <a:off x="1947" y="1704"/>
                <a:ext cx="12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033" name="Picture 1590"/>
              <p:cNvSpPr>
                <a:spLocks noChangeAspect="1" noChangeArrowheads="1"/>
              </p:cNvSpPr>
              <p:nvPr/>
            </p:nvSpPr>
            <p:spPr bwMode="auto">
              <a:xfrm>
                <a:off x="1941" y="1698"/>
                <a:ext cx="12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pic>
            <p:nvPicPr>
              <p:cNvPr id="17034" name="Picture 1591"/>
              <p:cNvPicPr>
                <a:picLocks noChangeAspect="1" noChangeArrowheads="1"/>
              </p:cNvPicPr>
              <p:nvPr/>
            </p:nvPicPr>
            <p:blipFill>
              <a:blip r:embed="rId120"/>
              <a:srcRect/>
              <a:stretch>
                <a:fillRect/>
              </a:stretch>
            </p:blipFill>
            <p:spPr bwMode="auto">
              <a:xfrm>
                <a:off x="1935" y="1692"/>
                <a:ext cx="12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035" name="Picture 1592"/>
              <p:cNvSpPr>
                <a:spLocks noChangeAspect="1" noChangeArrowheads="1"/>
              </p:cNvSpPr>
              <p:nvPr/>
            </p:nvSpPr>
            <p:spPr bwMode="auto">
              <a:xfrm>
                <a:off x="1935" y="1686"/>
                <a:ext cx="12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036" name="Picture 1593"/>
              <p:cNvSpPr>
                <a:spLocks noChangeAspect="1" noChangeArrowheads="1"/>
              </p:cNvSpPr>
              <p:nvPr/>
            </p:nvSpPr>
            <p:spPr bwMode="auto">
              <a:xfrm>
                <a:off x="1929" y="1679"/>
                <a:ext cx="12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pic>
            <p:nvPicPr>
              <p:cNvPr id="17037" name="Picture 1594"/>
              <p:cNvPicPr>
                <a:picLocks noChangeAspect="1" noChangeArrowheads="1"/>
              </p:cNvPicPr>
              <p:nvPr/>
            </p:nvPicPr>
            <p:blipFill>
              <a:blip r:embed="rId116"/>
              <a:srcRect/>
              <a:stretch>
                <a:fillRect/>
              </a:stretch>
            </p:blipFill>
            <p:spPr bwMode="auto">
              <a:xfrm>
                <a:off x="1924" y="1673"/>
                <a:ext cx="11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038" name="Picture 1595"/>
              <p:cNvSpPr>
                <a:spLocks noChangeAspect="1" noChangeArrowheads="1"/>
              </p:cNvSpPr>
              <p:nvPr/>
            </p:nvSpPr>
            <p:spPr bwMode="auto">
              <a:xfrm>
                <a:off x="1918" y="1667"/>
                <a:ext cx="17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pic>
            <p:nvPicPr>
              <p:cNvPr id="17039" name="Picture 1596"/>
              <p:cNvPicPr>
                <a:picLocks noChangeAspect="1" noChangeArrowheads="1"/>
              </p:cNvPicPr>
              <p:nvPr/>
            </p:nvPicPr>
            <p:blipFill>
              <a:blip r:embed="rId121"/>
              <a:srcRect/>
              <a:stretch>
                <a:fillRect/>
              </a:stretch>
            </p:blipFill>
            <p:spPr bwMode="auto">
              <a:xfrm>
                <a:off x="1912" y="1661"/>
                <a:ext cx="17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040" name="Picture 1597"/>
              <p:cNvSpPr>
                <a:spLocks noChangeAspect="1" noChangeArrowheads="1"/>
              </p:cNvSpPr>
              <p:nvPr/>
            </p:nvSpPr>
            <p:spPr bwMode="auto">
              <a:xfrm>
                <a:off x="1906" y="1655"/>
                <a:ext cx="23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pic>
            <p:nvPicPr>
              <p:cNvPr id="17041" name="Picture 1598"/>
              <p:cNvPicPr>
                <a:picLocks noChangeAspect="1" noChangeArrowheads="1"/>
              </p:cNvPicPr>
              <p:nvPr/>
            </p:nvPicPr>
            <p:blipFill>
              <a:blip r:embed="rId122"/>
              <a:srcRect/>
              <a:stretch>
                <a:fillRect/>
              </a:stretch>
            </p:blipFill>
            <p:spPr bwMode="auto">
              <a:xfrm>
                <a:off x="1906" y="1649"/>
                <a:ext cx="18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42" name="Picture 1599"/>
              <p:cNvPicPr>
                <a:picLocks noChangeAspect="1" noChangeArrowheads="1"/>
              </p:cNvPicPr>
              <p:nvPr/>
            </p:nvPicPr>
            <p:blipFill>
              <a:blip r:embed="rId123"/>
              <a:srcRect/>
              <a:stretch>
                <a:fillRect/>
              </a:stretch>
            </p:blipFill>
            <p:spPr bwMode="auto">
              <a:xfrm>
                <a:off x="1900" y="1642"/>
                <a:ext cx="18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43" name="Picture 1600"/>
              <p:cNvPicPr>
                <a:picLocks noChangeAspect="1" noChangeArrowheads="1"/>
              </p:cNvPicPr>
              <p:nvPr/>
            </p:nvPicPr>
            <p:blipFill>
              <a:blip r:embed="rId124"/>
              <a:srcRect/>
              <a:stretch>
                <a:fillRect/>
              </a:stretch>
            </p:blipFill>
            <p:spPr bwMode="auto">
              <a:xfrm>
                <a:off x="1894" y="1636"/>
                <a:ext cx="24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44" name="Picture 1601"/>
              <p:cNvPicPr>
                <a:picLocks noChangeAspect="1" noChangeArrowheads="1"/>
              </p:cNvPicPr>
              <p:nvPr/>
            </p:nvPicPr>
            <p:blipFill>
              <a:blip r:embed="rId125"/>
              <a:srcRect/>
              <a:stretch>
                <a:fillRect/>
              </a:stretch>
            </p:blipFill>
            <p:spPr bwMode="auto">
              <a:xfrm>
                <a:off x="1970" y="1760"/>
                <a:ext cx="18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45" name="Picture 1602"/>
              <p:cNvPicPr>
                <a:picLocks noChangeAspect="1" noChangeArrowheads="1"/>
              </p:cNvPicPr>
              <p:nvPr/>
            </p:nvPicPr>
            <p:blipFill>
              <a:blip r:embed="rId87"/>
              <a:srcRect/>
              <a:stretch>
                <a:fillRect/>
              </a:stretch>
            </p:blipFill>
            <p:spPr bwMode="auto">
              <a:xfrm>
                <a:off x="1970" y="1754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46" name="Picture 1603"/>
              <p:cNvPicPr>
                <a:picLocks noChangeAspect="1" noChangeArrowheads="1"/>
              </p:cNvPicPr>
              <p:nvPr/>
            </p:nvPicPr>
            <p:blipFill>
              <a:blip r:embed="rId126"/>
              <a:srcRect/>
              <a:stretch>
                <a:fillRect/>
              </a:stretch>
            </p:blipFill>
            <p:spPr bwMode="auto">
              <a:xfrm>
                <a:off x="1976" y="1754"/>
                <a:ext cx="12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47" name="Picture 1604"/>
              <p:cNvPicPr>
                <a:picLocks noChangeAspect="1" noChangeArrowheads="1"/>
              </p:cNvPicPr>
              <p:nvPr/>
            </p:nvPicPr>
            <p:blipFill>
              <a:blip r:embed="rId127"/>
              <a:srcRect/>
              <a:stretch>
                <a:fillRect/>
              </a:stretch>
            </p:blipFill>
            <p:spPr bwMode="auto">
              <a:xfrm>
                <a:off x="2041" y="1884"/>
                <a:ext cx="17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048" name="Picture 1605"/>
              <p:cNvSpPr>
                <a:spLocks noChangeAspect="1" noChangeArrowheads="1"/>
              </p:cNvSpPr>
              <p:nvPr/>
            </p:nvSpPr>
            <p:spPr bwMode="auto">
              <a:xfrm>
                <a:off x="2035" y="1878"/>
                <a:ext cx="17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049" name="Picture 1606"/>
              <p:cNvSpPr>
                <a:spLocks noChangeAspect="1" noChangeArrowheads="1"/>
              </p:cNvSpPr>
              <p:nvPr/>
            </p:nvSpPr>
            <p:spPr bwMode="auto">
              <a:xfrm>
                <a:off x="2035" y="1871"/>
                <a:ext cx="17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050" name="Picture 1607"/>
              <p:cNvSpPr>
                <a:spLocks noChangeAspect="1" noChangeArrowheads="1"/>
              </p:cNvSpPr>
              <p:nvPr/>
            </p:nvSpPr>
            <p:spPr bwMode="auto">
              <a:xfrm>
                <a:off x="2029" y="1865"/>
                <a:ext cx="17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pic>
            <p:nvPicPr>
              <p:cNvPr id="17051" name="Picture 1608"/>
              <p:cNvPicPr>
                <a:picLocks noChangeAspect="1" noChangeArrowheads="1"/>
              </p:cNvPicPr>
              <p:nvPr/>
            </p:nvPicPr>
            <p:blipFill>
              <a:blip r:embed="rId128"/>
              <a:srcRect/>
              <a:stretch>
                <a:fillRect/>
              </a:stretch>
            </p:blipFill>
            <p:spPr bwMode="auto">
              <a:xfrm>
                <a:off x="2029" y="1859"/>
                <a:ext cx="12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52" name="Picture 1609"/>
              <p:cNvPicPr>
                <a:picLocks noChangeAspect="1" noChangeArrowheads="1"/>
              </p:cNvPicPr>
              <p:nvPr/>
            </p:nvPicPr>
            <p:blipFill>
              <a:blip r:embed="rId128"/>
              <a:srcRect/>
              <a:stretch>
                <a:fillRect/>
              </a:stretch>
            </p:blipFill>
            <p:spPr bwMode="auto">
              <a:xfrm>
                <a:off x="2023" y="1853"/>
                <a:ext cx="12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053" name="Picture 1610"/>
              <p:cNvSpPr>
                <a:spLocks noChangeAspect="1" noChangeArrowheads="1"/>
              </p:cNvSpPr>
              <p:nvPr/>
            </p:nvSpPr>
            <p:spPr bwMode="auto">
              <a:xfrm>
                <a:off x="2017" y="1847"/>
                <a:ext cx="18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054" name="Picture 1611"/>
              <p:cNvSpPr>
                <a:spLocks noChangeAspect="1" noChangeArrowheads="1"/>
              </p:cNvSpPr>
              <p:nvPr/>
            </p:nvSpPr>
            <p:spPr bwMode="auto">
              <a:xfrm>
                <a:off x="2017" y="1840"/>
                <a:ext cx="12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pic>
            <p:nvPicPr>
              <p:cNvPr id="17055" name="Picture 1612"/>
              <p:cNvPicPr>
                <a:picLocks noChangeAspect="1" noChangeArrowheads="1"/>
              </p:cNvPicPr>
              <p:nvPr/>
            </p:nvPicPr>
            <p:blipFill>
              <a:blip r:embed="rId129"/>
              <a:srcRect/>
              <a:stretch>
                <a:fillRect/>
              </a:stretch>
            </p:blipFill>
            <p:spPr bwMode="auto">
              <a:xfrm>
                <a:off x="2011" y="1834"/>
                <a:ext cx="12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56" name="Picture 1613"/>
              <p:cNvPicPr>
                <a:picLocks noChangeAspect="1" noChangeArrowheads="1"/>
              </p:cNvPicPr>
              <p:nvPr/>
            </p:nvPicPr>
            <p:blipFill>
              <a:blip r:embed="rId91"/>
              <a:srcRect/>
              <a:stretch>
                <a:fillRect/>
              </a:stretch>
            </p:blipFill>
            <p:spPr bwMode="auto">
              <a:xfrm>
                <a:off x="2011" y="1828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Group 1614"/>
            <p:cNvGrpSpPr>
              <a:grpSpLocks/>
            </p:cNvGrpSpPr>
            <p:nvPr/>
          </p:nvGrpSpPr>
          <p:grpSpPr bwMode="auto">
            <a:xfrm>
              <a:off x="923" y="1593"/>
              <a:ext cx="2001" cy="1913"/>
              <a:chOff x="923" y="1593"/>
              <a:chExt cx="2001" cy="1913"/>
            </a:xfrm>
          </p:grpSpPr>
          <p:pic>
            <p:nvPicPr>
              <p:cNvPr id="16657" name="Picture 1615"/>
              <p:cNvPicPr>
                <a:picLocks noChangeAspect="1" noChangeArrowheads="1"/>
              </p:cNvPicPr>
              <p:nvPr/>
            </p:nvPicPr>
            <p:blipFill>
              <a:blip r:embed="rId130"/>
              <a:srcRect/>
              <a:stretch>
                <a:fillRect/>
              </a:stretch>
            </p:blipFill>
            <p:spPr bwMode="auto">
              <a:xfrm>
                <a:off x="2006" y="1822"/>
                <a:ext cx="11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658" name="Picture 1616"/>
              <p:cNvPicPr>
                <a:picLocks noChangeAspect="1" noChangeArrowheads="1"/>
              </p:cNvPicPr>
              <p:nvPr/>
            </p:nvPicPr>
            <p:blipFill>
              <a:blip r:embed="rId131"/>
              <a:srcRect/>
              <a:stretch>
                <a:fillRect/>
              </a:stretch>
            </p:blipFill>
            <p:spPr bwMode="auto">
              <a:xfrm>
                <a:off x="2000" y="1816"/>
                <a:ext cx="11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659" name="Picture 1617"/>
              <p:cNvPicPr>
                <a:picLocks noChangeAspect="1" noChangeArrowheads="1"/>
              </p:cNvPicPr>
              <p:nvPr/>
            </p:nvPicPr>
            <p:blipFill>
              <a:blip r:embed="rId102"/>
              <a:srcRect/>
              <a:stretch>
                <a:fillRect/>
              </a:stretch>
            </p:blipFill>
            <p:spPr bwMode="auto">
              <a:xfrm>
                <a:off x="2000" y="1810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660" name="Picture 1618"/>
              <p:cNvPicPr>
                <a:picLocks noChangeAspect="1" noChangeArrowheads="1"/>
              </p:cNvPicPr>
              <p:nvPr/>
            </p:nvPicPr>
            <p:blipFill>
              <a:blip r:embed="rId132"/>
              <a:srcRect/>
              <a:stretch>
                <a:fillRect/>
              </a:stretch>
            </p:blipFill>
            <p:spPr bwMode="auto">
              <a:xfrm>
                <a:off x="1994" y="1803"/>
                <a:ext cx="6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661" name="Picture 1619"/>
              <p:cNvPicPr>
                <a:picLocks noChangeAspect="1" noChangeArrowheads="1"/>
              </p:cNvPicPr>
              <p:nvPr/>
            </p:nvPicPr>
            <p:blipFill>
              <a:blip r:embed="rId85"/>
              <a:srcRect/>
              <a:stretch>
                <a:fillRect/>
              </a:stretch>
            </p:blipFill>
            <p:spPr bwMode="auto">
              <a:xfrm>
                <a:off x="1994" y="1797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662" name="Picture 1620"/>
              <p:cNvPicPr>
                <a:picLocks noChangeAspect="1" noChangeArrowheads="1"/>
              </p:cNvPicPr>
              <p:nvPr/>
            </p:nvPicPr>
            <p:blipFill>
              <a:blip r:embed="rId85"/>
              <a:srcRect/>
              <a:stretch>
                <a:fillRect/>
              </a:stretch>
            </p:blipFill>
            <p:spPr bwMode="auto">
              <a:xfrm>
                <a:off x="1988" y="1791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663" name="Picture 1621"/>
              <p:cNvPicPr>
                <a:picLocks noChangeAspect="1" noChangeArrowheads="1"/>
              </p:cNvPicPr>
              <p:nvPr/>
            </p:nvPicPr>
            <p:blipFill>
              <a:blip r:embed="rId133"/>
              <a:srcRect/>
              <a:stretch>
                <a:fillRect/>
              </a:stretch>
            </p:blipFill>
            <p:spPr bwMode="auto">
              <a:xfrm>
                <a:off x="1982" y="1785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664" name="Picture 1622"/>
              <p:cNvPicPr>
                <a:picLocks noChangeAspect="1" noChangeArrowheads="1"/>
              </p:cNvPicPr>
              <p:nvPr/>
            </p:nvPicPr>
            <p:blipFill>
              <a:blip r:embed="rId90"/>
              <a:srcRect/>
              <a:stretch>
                <a:fillRect/>
              </a:stretch>
            </p:blipFill>
            <p:spPr bwMode="auto">
              <a:xfrm>
                <a:off x="1976" y="1772"/>
                <a:ext cx="6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665" name="Picture 1623"/>
              <p:cNvPicPr>
                <a:picLocks noChangeAspect="1" noChangeArrowheads="1"/>
              </p:cNvPicPr>
              <p:nvPr/>
            </p:nvPicPr>
            <p:blipFill>
              <a:blip r:embed="rId134"/>
              <a:srcRect/>
              <a:stretch>
                <a:fillRect/>
              </a:stretch>
            </p:blipFill>
            <p:spPr bwMode="auto">
              <a:xfrm>
                <a:off x="2041" y="1859"/>
                <a:ext cx="5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666" name="Picture 1624"/>
              <p:cNvPicPr>
                <a:picLocks noChangeAspect="1" noChangeArrowheads="1"/>
              </p:cNvPicPr>
              <p:nvPr/>
            </p:nvPicPr>
            <p:blipFill>
              <a:blip r:embed="rId135"/>
              <a:srcRect/>
              <a:stretch>
                <a:fillRect/>
              </a:stretch>
            </p:blipFill>
            <p:spPr bwMode="auto">
              <a:xfrm>
                <a:off x="2035" y="1853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667" name="Picture 1625"/>
              <p:cNvPicPr>
                <a:picLocks noChangeAspect="1" noChangeArrowheads="1"/>
              </p:cNvPicPr>
              <p:nvPr/>
            </p:nvPicPr>
            <p:blipFill>
              <a:blip r:embed="rId136"/>
              <a:srcRect/>
              <a:stretch>
                <a:fillRect/>
              </a:stretch>
            </p:blipFill>
            <p:spPr bwMode="auto">
              <a:xfrm>
                <a:off x="2029" y="1840"/>
                <a:ext cx="6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668" name="Picture 1626"/>
              <p:cNvPicPr>
                <a:picLocks noChangeAspect="1" noChangeArrowheads="1"/>
              </p:cNvPicPr>
              <p:nvPr/>
            </p:nvPicPr>
            <p:blipFill>
              <a:blip r:embed="rId137"/>
              <a:srcRect/>
              <a:stretch>
                <a:fillRect/>
              </a:stretch>
            </p:blipFill>
            <p:spPr bwMode="auto">
              <a:xfrm>
                <a:off x="2023" y="1834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669" name="Picture 1627"/>
              <p:cNvPicPr>
                <a:picLocks noChangeAspect="1" noChangeArrowheads="1"/>
              </p:cNvPicPr>
              <p:nvPr/>
            </p:nvPicPr>
            <p:blipFill>
              <a:blip r:embed="rId138"/>
              <a:srcRect/>
              <a:stretch>
                <a:fillRect/>
              </a:stretch>
            </p:blipFill>
            <p:spPr bwMode="auto">
              <a:xfrm>
                <a:off x="2017" y="1828"/>
                <a:ext cx="12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670" name="Picture 1628"/>
              <p:cNvPicPr>
                <a:picLocks noChangeAspect="1" noChangeArrowheads="1"/>
              </p:cNvPicPr>
              <p:nvPr/>
            </p:nvPicPr>
            <p:blipFill>
              <a:blip r:embed="rId139"/>
              <a:srcRect/>
              <a:stretch>
                <a:fillRect/>
              </a:stretch>
            </p:blipFill>
            <p:spPr bwMode="auto">
              <a:xfrm>
                <a:off x="2017" y="1822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671" name="Picture 1629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011" y="1816"/>
                <a:ext cx="6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672" name="Picture 1630"/>
              <p:cNvPicPr>
                <a:picLocks noChangeAspect="1" noChangeArrowheads="1"/>
              </p:cNvPicPr>
              <p:nvPr/>
            </p:nvPicPr>
            <p:blipFill>
              <a:blip r:embed="rId140"/>
              <a:srcRect/>
              <a:stretch>
                <a:fillRect/>
              </a:stretch>
            </p:blipFill>
            <p:spPr bwMode="auto">
              <a:xfrm>
                <a:off x="2006" y="1810"/>
                <a:ext cx="11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673" name="Picture 1631"/>
              <p:cNvPicPr>
                <a:picLocks noChangeAspect="1" noChangeArrowheads="1"/>
              </p:cNvPicPr>
              <p:nvPr/>
            </p:nvPicPr>
            <p:blipFill>
              <a:blip r:embed="rId84"/>
              <a:srcRect/>
              <a:stretch>
                <a:fillRect/>
              </a:stretch>
            </p:blipFill>
            <p:spPr bwMode="auto">
              <a:xfrm>
                <a:off x="2000" y="1803"/>
                <a:ext cx="11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674" name="Picture 1632"/>
              <p:cNvPicPr>
                <a:picLocks noChangeAspect="1" noChangeArrowheads="1"/>
              </p:cNvPicPr>
              <p:nvPr/>
            </p:nvPicPr>
            <p:blipFill>
              <a:blip r:embed="rId131"/>
              <a:srcRect/>
              <a:stretch>
                <a:fillRect/>
              </a:stretch>
            </p:blipFill>
            <p:spPr bwMode="auto">
              <a:xfrm>
                <a:off x="2000" y="1797"/>
                <a:ext cx="11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675" name="Picture 1633"/>
              <p:cNvPicPr>
                <a:picLocks noChangeAspect="1" noChangeArrowheads="1"/>
              </p:cNvPicPr>
              <p:nvPr/>
            </p:nvPicPr>
            <p:blipFill>
              <a:blip r:embed="rId141"/>
              <a:srcRect/>
              <a:stretch>
                <a:fillRect/>
              </a:stretch>
            </p:blipFill>
            <p:spPr bwMode="auto">
              <a:xfrm>
                <a:off x="1994" y="1791"/>
                <a:ext cx="12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676" name="Picture 1634"/>
              <p:cNvPicPr>
                <a:picLocks noChangeAspect="1" noChangeArrowheads="1"/>
              </p:cNvPicPr>
              <p:nvPr/>
            </p:nvPicPr>
            <p:blipFill>
              <a:blip r:embed="rId142"/>
              <a:srcRect/>
              <a:stretch>
                <a:fillRect/>
              </a:stretch>
            </p:blipFill>
            <p:spPr bwMode="auto">
              <a:xfrm>
                <a:off x="1988" y="1785"/>
                <a:ext cx="12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677" name="Picture 1635"/>
              <p:cNvPicPr>
                <a:picLocks noChangeAspect="1" noChangeArrowheads="1"/>
              </p:cNvPicPr>
              <p:nvPr/>
            </p:nvPicPr>
            <p:blipFill>
              <a:blip r:embed="rId143"/>
              <a:srcRect/>
              <a:stretch>
                <a:fillRect/>
              </a:stretch>
            </p:blipFill>
            <p:spPr bwMode="auto">
              <a:xfrm>
                <a:off x="1982" y="1779"/>
                <a:ext cx="18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678" name="Picture 1636"/>
              <p:cNvPicPr>
                <a:picLocks noChangeAspect="1" noChangeArrowheads="1"/>
              </p:cNvPicPr>
              <p:nvPr/>
            </p:nvPicPr>
            <p:blipFill>
              <a:blip r:embed="rId144"/>
              <a:srcRect/>
              <a:stretch>
                <a:fillRect/>
              </a:stretch>
            </p:blipFill>
            <p:spPr bwMode="auto">
              <a:xfrm>
                <a:off x="1982" y="1772"/>
                <a:ext cx="12" cy="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679" name="Picture 1637"/>
              <p:cNvPicPr>
                <a:picLocks noChangeAspect="1" noChangeArrowheads="1"/>
              </p:cNvPicPr>
              <p:nvPr/>
            </p:nvPicPr>
            <p:blipFill>
              <a:blip r:embed="rId145"/>
              <a:srcRect/>
              <a:stretch>
                <a:fillRect/>
              </a:stretch>
            </p:blipFill>
            <p:spPr bwMode="auto">
              <a:xfrm>
                <a:off x="1976" y="1766"/>
                <a:ext cx="18" cy="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680" name="Freeform 1638"/>
              <p:cNvSpPr>
                <a:spLocks/>
              </p:cNvSpPr>
              <p:nvPr/>
            </p:nvSpPr>
            <p:spPr bwMode="auto">
              <a:xfrm>
                <a:off x="1889" y="1630"/>
                <a:ext cx="152" cy="260"/>
              </a:xfrm>
              <a:custGeom>
                <a:avLst/>
                <a:gdLst>
                  <a:gd name="T0" fmla="*/ 152 w 152"/>
                  <a:gd name="T1" fmla="*/ 260 h 260"/>
                  <a:gd name="T2" fmla="*/ 81 w 152"/>
                  <a:gd name="T3" fmla="*/ 130 h 260"/>
                  <a:gd name="T4" fmla="*/ 0 w 152"/>
                  <a:gd name="T5" fmla="*/ 0 h 260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260"/>
                  <a:gd name="T11" fmla="*/ 152 w 152"/>
                  <a:gd name="T12" fmla="*/ 260 h 2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260">
                    <a:moveTo>
                      <a:pt x="152" y="260"/>
                    </a:moveTo>
                    <a:lnTo>
                      <a:pt x="81" y="13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81" name="Freeform 1639"/>
              <p:cNvSpPr>
                <a:spLocks/>
              </p:cNvSpPr>
              <p:nvPr/>
            </p:nvSpPr>
            <p:spPr bwMode="auto">
              <a:xfrm>
                <a:off x="1894" y="1630"/>
                <a:ext cx="152" cy="260"/>
              </a:xfrm>
              <a:custGeom>
                <a:avLst/>
                <a:gdLst>
                  <a:gd name="T0" fmla="*/ 152 w 152"/>
                  <a:gd name="T1" fmla="*/ 260 h 260"/>
                  <a:gd name="T2" fmla="*/ 82 w 152"/>
                  <a:gd name="T3" fmla="*/ 124 h 260"/>
                  <a:gd name="T4" fmla="*/ 0 w 152"/>
                  <a:gd name="T5" fmla="*/ 0 h 260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260"/>
                  <a:gd name="T11" fmla="*/ 152 w 152"/>
                  <a:gd name="T12" fmla="*/ 260 h 2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260">
                    <a:moveTo>
                      <a:pt x="152" y="260"/>
                    </a:moveTo>
                    <a:lnTo>
                      <a:pt x="82" y="12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82" name="Freeform 1640"/>
              <p:cNvSpPr>
                <a:spLocks/>
              </p:cNvSpPr>
              <p:nvPr/>
            </p:nvSpPr>
            <p:spPr bwMode="auto">
              <a:xfrm>
                <a:off x="1906" y="1618"/>
                <a:ext cx="152" cy="266"/>
              </a:xfrm>
              <a:custGeom>
                <a:avLst/>
                <a:gdLst>
                  <a:gd name="T0" fmla="*/ 152 w 152"/>
                  <a:gd name="T1" fmla="*/ 266 h 266"/>
                  <a:gd name="T2" fmla="*/ 76 w 152"/>
                  <a:gd name="T3" fmla="*/ 130 h 266"/>
                  <a:gd name="T4" fmla="*/ 0 w 152"/>
                  <a:gd name="T5" fmla="*/ 0 h 266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266"/>
                  <a:gd name="T11" fmla="*/ 152 w 152"/>
                  <a:gd name="T12" fmla="*/ 266 h 2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266">
                    <a:moveTo>
                      <a:pt x="152" y="266"/>
                    </a:moveTo>
                    <a:lnTo>
                      <a:pt x="76" y="13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83" name="Line 1641"/>
              <p:cNvSpPr>
                <a:spLocks noChangeShapeType="1"/>
              </p:cNvSpPr>
              <p:nvPr/>
            </p:nvSpPr>
            <p:spPr bwMode="auto">
              <a:xfrm flipV="1">
                <a:off x="2070" y="1686"/>
                <a:ext cx="12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84" name="Line 1642"/>
              <p:cNvSpPr>
                <a:spLocks noChangeShapeType="1"/>
              </p:cNvSpPr>
              <p:nvPr/>
            </p:nvSpPr>
            <p:spPr bwMode="auto">
              <a:xfrm flipH="1" flipV="1">
                <a:off x="2082" y="1686"/>
                <a:ext cx="1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85" name="Line 1643"/>
              <p:cNvSpPr>
                <a:spLocks noChangeShapeType="1"/>
              </p:cNvSpPr>
              <p:nvPr/>
            </p:nvSpPr>
            <p:spPr bwMode="auto">
              <a:xfrm flipV="1">
                <a:off x="2070" y="1710"/>
                <a:ext cx="23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86" name="Freeform 1644"/>
              <p:cNvSpPr>
                <a:spLocks/>
              </p:cNvSpPr>
              <p:nvPr/>
            </p:nvSpPr>
            <p:spPr bwMode="auto">
              <a:xfrm>
                <a:off x="1935" y="1605"/>
                <a:ext cx="152" cy="254"/>
              </a:xfrm>
              <a:custGeom>
                <a:avLst/>
                <a:gdLst>
                  <a:gd name="T0" fmla="*/ 152 w 152"/>
                  <a:gd name="T1" fmla="*/ 254 h 254"/>
                  <a:gd name="T2" fmla="*/ 76 w 152"/>
                  <a:gd name="T3" fmla="*/ 124 h 254"/>
                  <a:gd name="T4" fmla="*/ 0 w 152"/>
                  <a:gd name="T5" fmla="*/ 0 h 25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254"/>
                  <a:gd name="T11" fmla="*/ 152 w 152"/>
                  <a:gd name="T12" fmla="*/ 254 h 2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254">
                    <a:moveTo>
                      <a:pt x="152" y="254"/>
                    </a:moveTo>
                    <a:lnTo>
                      <a:pt x="76" y="12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87" name="Freeform 1645"/>
              <p:cNvSpPr>
                <a:spLocks/>
              </p:cNvSpPr>
              <p:nvPr/>
            </p:nvSpPr>
            <p:spPr bwMode="auto">
              <a:xfrm>
                <a:off x="1836" y="1593"/>
                <a:ext cx="292" cy="309"/>
              </a:xfrm>
              <a:custGeom>
                <a:avLst/>
                <a:gdLst>
                  <a:gd name="T0" fmla="*/ 292 w 292"/>
                  <a:gd name="T1" fmla="*/ 155 h 309"/>
                  <a:gd name="T2" fmla="*/ 292 w 292"/>
                  <a:gd name="T3" fmla="*/ 124 h 309"/>
                  <a:gd name="T4" fmla="*/ 281 w 292"/>
                  <a:gd name="T5" fmla="*/ 93 h 309"/>
                  <a:gd name="T6" fmla="*/ 263 w 292"/>
                  <a:gd name="T7" fmla="*/ 62 h 309"/>
                  <a:gd name="T8" fmla="*/ 240 w 292"/>
                  <a:gd name="T9" fmla="*/ 37 h 309"/>
                  <a:gd name="T10" fmla="*/ 210 w 292"/>
                  <a:gd name="T11" fmla="*/ 18 h 309"/>
                  <a:gd name="T12" fmla="*/ 181 w 292"/>
                  <a:gd name="T13" fmla="*/ 6 h 309"/>
                  <a:gd name="T14" fmla="*/ 146 w 292"/>
                  <a:gd name="T15" fmla="*/ 0 h 309"/>
                  <a:gd name="T16" fmla="*/ 117 w 292"/>
                  <a:gd name="T17" fmla="*/ 6 h 309"/>
                  <a:gd name="T18" fmla="*/ 82 w 292"/>
                  <a:gd name="T19" fmla="*/ 18 h 309"/>
                  <a:gd name="T20" fmla="*/ 58 w 292"/>
                  <a:gd name="T21" fmla="*/ 37 h 309"/>
                  <a:gd name="T22" fmla="*/ 35 w 292"/>
                  <a:gd name="T23" fmla="*/ 62 h 309"/>
                  <a:gd name="T24" fmla="*/ 17 w 292"/>
                  <a:gd name="T25" fmla="*/ 93 h 309"/>
                  <a:gd name="T26" fmla="*/ 6 w 292"/>
                  <a:gd name="T27" fmla="*/ 124 h 309"/>
                  <a:gd name="T28" fmla="*/ 0 w 292"/>
                  <a:gd name="T29" fmla="*/ 155 h 309"/>
                  <a:gd name="T30" fmla="*/ 6 w 292"/>
                  <a:gd name="T31" fmla="*/ 192 h 309"/>
                  <a:gd name="T32" fmla="*/ 17 w 292"/>
                  <a:gd name="T33" fmla="*/ 223 h 309"/>
                  <a:gd name="T34" fmla="*/ 35 w 292"/>
                  <a:gd name="T35" fmla="*/ 254 h 309"/>
                  <a:gd name="T36" fmla="*/ 58 w 292"/>
                  <a:gd name="T37" fmla="*/ 278 h 309"/>
                  <a:gd name="T38" fmla="*/ 82 w 292"/>
                  <a:gd name="T39" fmla="*/ 297 h 309"/>
                  <a:gd name="T40" fmla="*/ 117 w 292"/>
                  <a:gd name="T41" fmla="*/ 309 h 309"/>
                  <a:gd name="T42" fmla="*/ 146 w 292"/>
                  <a:gd name="T43" fmla="*/ 309 h 309"/>
                  <a:gd name="T44" fmla="*/ 181 w 292"/>
                  <a:gd name="T45" fmla="*/ 309 h 309"/>
                  <a:gd name="T46" fmla="*/ 210 w 292"/>
                  <a:gd name="T47" fmla="*/ 297 h 309"/>
                  <a:gd name="T48" fmla="*/ 240 w 292"/>
                  <a:gd name="T49" fmla="*/ 278 h 309"/>
                  <a:gd name="T50" fmla="*/ 263 w 292"/>
                  <a:gd name="T51" fmla="*/ 254 h 309"/>
                  <a:gd name="T52" fmla="*/ 281 w 292"/>
                  <a:gd name="T53" fmla="*/ 223 h 309"/>
                  <a:gd name="T54" fmla="*/ 292 w 292"/>
                  <a:gd name="T55" fmla="*/ 192 h 309"/>
                  <a:gd name="T56" fmla="*/ 292 w 292"/>
                  <a:gd name="T57" fmla="*/ 155 h 30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2"/>
                  <a:gd name="T88" fmla="*/ 0 h 309"/>
                  <a:gd name="T89" fmla="*/ 292 w 292"/>
                  <a:gd name="T90" fmla="*/ 309 h 30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2" h="309">
                    <a:moveTo>
                      <a:pt x="292" y="155"/>
                    </a:moveTo>
                    <a:lnTo>
                      <a:pt x="292" y="124"/>
                    </a:lnTo>
                    <a:lnTo>
                      <a:pt x="281" y="93"/>
                    </a:lnTo>
                    <a:lnTo>
                      <a:pt x="263" y="62"/>
                    </a:lnTo>
                    <a:lnTo>
                      <a:pt x="240" y="37"/>
                    </a:lnTo>
                    <a:lnTo>
                      <a:pt x="210" y="18"/>
                    </a:lnTo>
                    <a:lnTo>
                      <a:pt x="181" y="6"/>
                    </a:lnTo>
                    <a:lnTo>
                      <a:pt x="146" y="0"/>
                    </a:lnTo>
                    <a:lnTo>
                      <a:pt x="117" y="6"/>
                    </a:lnTo>
                    <a:lnTo>
                      <a:pt x="82" y="18"/>
                    </a:lnTo>
                    <a:lnTo>
                      <a:pt x="58" y="37"/>
                    </a:lnTo>
                    <a:lnTo>
                      <a:pt x="35" y="62"/>
                    </a:lnTo>
                    <a:lnTo>
                      <a:pt x="17" y="93"/>
                    </a:lnTo>
                    <a:lnTo>
                      <a:pt x="6" y="124"/>
                    </a:lnTo>
                    <a:lnTo>
                      <a:pt x="0" y="155"/>
                    </a:lnTo>
                    <a:lnTo>
                      <a:pt x="6" y="192"/>
                    </a:lnTo>
                    <a:lnTo>
                      <a:pt x="17" y="223"/>
                    </a:lnTo>
                    <a:lnTo>
                      <a:pt x="35" y="254"/>
                    </a:lnTo>
                    <a:lnTo>
                      <a:pt x="58" y="278"/>
                    </a:lnTo>
                    <a:lnTo>
                      <a:pt x="82" y="297"/>
                    </a:lnTo>
                    <a:lnTo>
                      <a:pt x="117" y="309"/>
                    </a:lnTo>
                    <a:lnTo>
                      <a:pt x="146" y="309"/>
                    </a:lnTo>
                    <a:lnTo>
                      <a:pt x="181" y="309"/>
                    </a:lnTo>
                    <a:lnTo>
                      <a:pt x="210" y="297"/>
                    </a:lnTo>
                    <a:lnTo>
                      <a:pt x="240" y="278"/>
                    </a:lnTo>
                    <a:lnTo>
                      <a:pt x="263" y="254"/>
                    </a:lnTo>
                    <a:lnTo>
                      <a:pt x="281" y="223"/>
                    </a:lnTo>
                    <a:lnTo>
                      <a:pt x="292" y="192"/>
                    </a:lnTo>
                    <a:lnTo>
                      <a:pt x="292" y="155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88" name="Line 1646"/>
              <p:cNvSpPr>
                <a:spLocks noChangeShapeType="1"/>
              </p:cNvSpPr>
              <p:nvPr/>
            </p:nvSpPr>
            <p:spPr bwMode="auto">
              <a:xfrm flipV="1">
                <a:off x="1637" y="1630"/>
                <a:ext cx="252" cy="35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89" name="Line 1647"/>
              <p:cNvSpPr>
                <a:spLocks noChangeShapeType="1"/>
              </p:cNvSpPr>
              <p:nvPr/>
            </p:nvSpPr>
            <p:spPr bwMode="auto">
              <a:xfrm flipV="1">
                <a:off x="1660" y="1890"/>
                <a:ext cx="381" cy="1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90" name="Freeform 1648"/>
              <p:cNvSpPr>
                <a:spLocks/>
              </p:cNvSpPr>
              <p:nvPr/>
            </p:nvSpPr>
            <p:spPr bwMode="auto">
              <a:xfrm>
                <a:off x="1596" y="2076"/>
                <a:ext cx="82" cy="6"/>
              </a:xfrm>
              <a:custGeom>
                <a:avLst/>
                <a:gdLst>
                  <a:gd name="T0" fmla="*/ 82 w 82"/>
                  <a:gd name="T1" fmla="*/ 6 h 6"/>
                  <a:gd name="T2" fmla="*/ 41 w 82"/>
                  <a:gd name="T3" fmla="*/ 0 h 6"/>
                  <a:gd name="T4" fmla="*/ 0 w 82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82"/>
                  <a:gd name="T10" fmla="*/ 0 h 6"/>
                  <a:gd name="T11" fmla="*/ 82 w 82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2" h="6">
                    <a:moveTo>
                      <a:pt x="82" y="6"/>
                    </a:move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91" name="Line 1649"/>
              <p:cNvSpPr>
                <a:spLocks noChangeShapeType="1"/>
              </p:cNvSpPr>
              <p:nvPr/>
            </p:nvSpPr>
            <p:spPr bwMode="auto">
              <a:xfrm flipV="1">
                <a:off x="2877" y="2361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92" name="Line 1650"/>
              <p:cNvSpPr>
                <a:spLocks noChangeShapeType="1"/>
              </p:cNvSpPr>
              <p:nvPr/>
            </p:nvSpPr>
            <p:spPr bwMode="auto">
              <a:xfrm flipH="1">
                <a:off x="2708" y="2429"/>
                <a:ext cx="5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93" name="Line 1651"/>
              <p:cNvSpPr>
                <a:spLocks noChangeShapeType="1"/>
              </p:cNvSpPr>
              <p:nvPr/>
            </p:nvSpPr>
            <p:spPr bwMode="auto">
              <a:xfrm>
                <a:off x="2877" y="2361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94" name="Line 1652"/>
              <p:cNvSpPr>
                <a:spLocks noChangeShapeType="1"/>
              </p:cNvSpPr>
              <p:nvPr/>
            </p:nvSpPr>
            <p:spPr bwMode="auto">
              <a:xfrm>
                <a:off x="2877" y="2515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95" name="Line 1653"/>
              <p:cNvSpPr>
                <a:spLocks noChangeShapeType="1"/>
              </p:cNvSpPr>
              <p:nvPr/>
            </p:nvSpPr>
            <p:spPr bwMode="auto">
              <a:xfrm>
                <a:off x="2912" y="2373"/>
                <a:ext cx="1" cy="6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96" name="Line 1654"/>
              <p:cNvSpPr>
                <a:spLocks noChangeShapeType="1"/>
              </p:cNvSpPr>
              <p:nvPr/>
            </p:nvSpPr>
            <p:spPr bwMode="auto">
              <a:xfrm flipV="1">
                <a:off x="2912" y="2447"/>
                <a:ext cx="1" cy="6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97" name="Freeform 1655"/>
              <p:cNvSpPr>
                <a:spLocks/>
              </p:cNvSpPr>
              <p:nvPr/>
            </p:nvSpPr>
            <p:spPr bwMode="auto">
              <a:xfrm>
                <a:off x="2912" y="2361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12 h 12"/>
                  <a:gd name="T4" fmla="*/ 0 w 6"/>
                  <a:gd name="T5" fmla="*/ 0 h 12"/>
                  <a:gd name="T6" fmla="*/ 0 w 6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2"/>
                  <a:gd name="T14" fmla="*/ 6 w 6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2">
                    <a:moveTo>
                      <a:pt x="0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98" name="Freeform 1656"/>
              <p:cNvSpPr>
                <a:spLocks/>
              </p:cNvSpPr>
              <p:nvPr/>
            </p:nvSpPr>
            <p:spPr bwMode="auto">
              <a:xfrm>
                <a:off x="2912" y="2361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12 h 12"/>
                  <a:gd name="T4" fmla="*/ 0 w 6"/>
                  <a:gd name="T5" fmla="*/ 0 h 12"/>
                  <a:gd name="T6" fmla="*/ 0 w 6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2"/>
                  <a:gd name="T14" fmla="*/ 6 w 6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2">
                    <a:moveTo>
                      <a:pt x="0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99" name="Freeform 1657"/>
              <p:cNvSpPr>
                <a:spLocks/>
              </p:cNvSpPr>
              <p:nvPr/>
            </p:nvSpPr>
            <p:spPr bwMode="auto">
              <a:xfrm>
                <a:off x="2912" y="2509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0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00" name="Freeform 1658"/>
              <p:cNvSpPr>
                <a:spLocks/>
              </p:cNvSpPr>
              <p:nvPr/>
            </p:nvSpPr>
            <p:spPr bwMode="auto">
              <a:xfrm>
                <a:off x="2912" y="2509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0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01" name="Rectangle 1659"/>
              <p:cNvSpPr>
                <a:spLocks noChangeArrowheads="1"/>
              </p:cNvSpPr>
              <p:nvPr/>
            </p:nvSpPr>
            <p:spPr bwMode="auto">
              <a:xfrm>
                <a:off x="2906" y="2429"/>
                <a:ext cx="18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6702" name="Line 1660"/>
              <p:cNvSpPr>
                <a:spLocks noChangeShapeType="1"/>
              </p:cNvSpPr>
              <p:nvPr/>
            </p:nvSpPr>
            <p:spPr bwMode="auto">
              <a:xfrm flipH="1" flipV="1">
                <a:off x="2234" y="2317"/>
                <a:ext cx="6" cy="31"/>
              </a:xfrm>
              <a:prstGeom prst="line">
                <a:avLst/>
              </a:prstGeom>
              <a:noFill/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03" name="Line 1661"/>
              <p:cNvSpPr>
                <a:spLocks noChangeShapeType="1"/>
              </p:cNvSpPr>
              <p:nvPr/>
            </p:nvSpPr>
            <p:spPr bwMode="auto">
              <a:xfrm flipH="1" flipV="1">
                <a:off x="2497" y="2237"/>
                <a:ext cx="6" cy="31"/>
              </a:xfrm>
              <a:prstGeom prst="line">
                <a:avLst/>
              </a:prstGeom>
              <a:noFill/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04" name="Line 1662"/>
              <p:cNvSpPr>
                <a:spLocks noChangeShapeType="1"/>
              </p:cNvSpPr>
              <p:nvPr/>
            </p:nvSpPr>
            <p:spPr bwMode="auto">
              <a:xfrm flipV="1">
                <a:off x="2240" y="2280"/>
                <a:ext cx="117" cy="3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05" name="Line 1663"/>
              <p:cNvSpPr>
                <a:spLocks noChangeShapeType="1"/>
              </p:cNvSpPr>
              <p:nvPr/>
            </p:nvSpPr>
            <p:spPr bwMode="auto">
              <a:xfrm flipH="1">
                <a:off x="2380" y="2237"/>
                <a:ext cx="105" cy="3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06" name="Freeform 1664"/>
              <p:cNvSpPr>
                <a:spLocks/>
              </p:cNvSpPr>
              <p:nvPr/>
            </p:nvSpPr>
            <p:spPr bwMode="auto">
              <a:xfrm>
                <a:off x="2234" y="2311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07" name="Freeform 1665"/>
              <p:cNvSpPr>
                <a:spLocks/>
              </p:cNvSpPr>
              <p:nvPr/>
            </p:nvSpPr>
            <p:spPr bwMode="auto">
              <a:xfrm>
                <a:off x="2234" y="2311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08" name="Freeform 1666"/>
              <p:cNvSpPr>
                <a:spLocks/>
              </p:cNvSpPr>
              <p:nvPr/>
            </p:nvSpPr>
            <p:spPr bwMode="auto">
              <a:xfrm>
                <a:off x="2485" y="2237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12 w 12"/>
                  <a:gd name="T5" fmla="*/ 0 h 1"/>
                  <a:gd name="T6" fmla="*/ 0 w 1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"/>
                  <a:gd name="T14" fmla="*/ 12 w 1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09" name="Freeform 1667"/>
              <p:cNvSpPr>
                <a:spLocks/>
              </p:cNvSpPr>
              <p:nvPr/>
            </p:nvSpPr>
            <p:spPr bwMode="auto">
              <a:xfrm>
                <a:off x="2485" y="2237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12 w 12"/>
                  <a:gd name="T5" fmla="*/ 0 h 1"/>
                  <a:gd name="T6" fmla="*/ 0 w 1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"/>
                  <a:gd name="T14" fmla="*/ 12 w 1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10" name="Rectangle 1668"/>
              <p:cNvSpPr>
                <a:spLocks noChangeArrowheads="1"/>
              </p:cNvSpPr>
              <p:nvPr/>
            </p:nvSpPr>
            <p:spPr bwMode="auto">
              <a:xfrm>
                <a:off x="2351" y="2262"/>
                <a:ext cx="29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6711" name="Line 1669"/>
              <p:cNvSpPr>
                <a:spLocks noChangeShapeType="1"/>
              </p:cNvSpPr>
              <p:nvPr/>
            </p:nvSpPr>
            <p:spPr bwMode="auto">
              <a:xfrm flipV="1">
                <a:off x="2503" y="2231"/>
                <a:ext cx="11" cy="37"/>
              </a:xfrm>
              <a:prstGeom prst="line">
                <a:avLst/>
              </a:prstGeom>
              <a:noFill/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12" name="Line 1670"/>
              <p:cNvSpPr>
                <a:spLocks noChangeShapeType="1"/>
              </p:cNvSpPr>
              <p:nvPr/>
            </p:nvSpPr>
            <p:spPr bwMode="auto">
              <a:xfrm flipV="1">
                <a:off x="2825" y="2330"/>
                <a:ext cx="11" cy="31"/>
              </a:xfrm>
              <a:prstGeom prst="line">
                <a:avLst/>
              </a:prstGeom>
              <a:noFill/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13" name="Line 1671"/>
              <p:cNvSpPr>
                <a:spLocks noChangeShapeType="1"/>
              </p:cNvSpPr>
              <p:nvPr/>
            </p:nvSpPr>
            <p:spPr bwMode="auto">
              <a:xfrm>
                <a:off x="2520" y="2237"/>
                <a:ext cx="141" cy="4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14" name="Line 1672"/>
              <p:cNvSpPr>
                <a:spLocks noChangeShapeType="1"/>
              </p:cNvSpPr>
              <p:nvPr/>
            </p:nvSpPr>
            <p:spPr bwMode="auto">
              <a:xfrm flipH="1" flipV="1">
                <a:off x="2684" y="2286"/>
                <a:ext cx="141" cy="4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15" name="Freeform 1673"/>
              <p:cNvSpPr>
                <a:spLocks/>
              </p:cNvSpPr>
              <p:nvPr/>
            </p:nvSpPr>
            <p:spPr bwMode="auto">
              <a:xfrm>
                <a:off x="2514" y="2237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"/>
                  <a:gd name="T14" fmla="*/ 6 w 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16" name="Freeform 1674"/>
              <p:cNvSpPr>
                <a:spLocks/>
              </p:cNvSpPr>
              <p:nvPr/>
            </p:nvSpPr>
            <p:spPr bwMode="auto">
              <a:xfrm>
                <a:off x="2514" y="2237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"/>
                  <a:gd name="T14" fmla="*/ 6 w 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17" name="Freeform 1675"/>
              <p:cNvSpPr>
                <a:spLocks/>
              </p:cNvSpPr>
              <p:nvPr/>
            </p:nvSpPr>
            <p:spPr bwMode="auto">
              <a:xfrm>
                <a:off x="2825" y="2324"/>
                <a:ext cx="11" cy="6"/>
              </a:xfrm>
              <a:custGeom>
                <a:avLst/>
                <a:gdLst>
                  <a:gd name="T0" fmla="*/ 0 w 11"/>
                  <a:gd name="T1" fmla="*/ 0 h 6"/>
                  <a:gd name="T2" fmla="*/ 0 w 11"/>
                  <a:gd name="T3" fmla="*/ 6 h 6"/>
                  <a:gd name="T4" fmla="*/ 11 w 11"/>
                  <a:gd name="T5" fmla="*/ 6 h 6"/>
                  <a:gd name="T6" fmla="*/ 0 w 1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6"/>
                  <a:gd name="T14" fmla="*/ 11 w 11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6">
                    <a:moveTo>
                      <a:pt x="0" y="0"/>
                    </a:moveTo>
                    <a:lnTo>
                      <a:pt x="0" y="6"/>
                    </a:lnTo>
                    <a:lnTo>
                      <a:pt x="1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18" name="Freeform 1676"/>
              <p:cNvSpPr>
                <a:spLocks/>
              </p:cNvSpPr>
              <p:nvPr/>
            </p:nvSpPr>
            <p:spPr bwMode="auto">
              <a:xfrm>
                <a:off x="2825" y="2324"/>
                <a:ext cx="11" cy="6"/>
              </a:xfrm>
              <a:custGeom>
                <a:avLst/>
                <a:gdLst>
                  <a:gd name="T0" fmla="*/ 0 w 11"/>
                  <a:gd name="T1" fmla="*/ 0 h 6"/>
                  <a:gd name="T2" fmla="*/ 0 w 11"/>
                  <a:gd name="T3" fmla="*/ 6 h 6"/>
                  <a:gd name="T4" fmla="*/ 11 w 11"/>
                  <a:gd name="T5" fmla="*/ 6 h 6"/>
                  <a:gd name="T6" fmla="*/ 0 w 1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6"/>
                  <a:gd name="T14" fmla="*/ 11 w 11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6">
                    <a:moveTo>
                      <a:pt x="0" y="0"/>
                    </a:moveTo>
                    <a:lnTo>
                      <a:pt x="0" y="6"/>
                    </a:lnTo>
                    <a:lnTo>
                      <a:pt x="11" y="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19" name="Rectangle 1677"/>
              <p:cNvSpPr>
                <a:spLocks noChangeArrowheads="1"/>
              </p:cNvSpPr>
              <p:nvPr/>
            </p:nvSpPr>
            <p:spPr bwMode="auto">
              <a:xfrm>
                <a:off x="2661" y="2268"/>
                <a:ext cx="23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6720" name="Line 1678"/>
              <p:cNvSpPr>
                <a:spLocks noChangeShapeType="1"/>
              </p:cNvSpPr>
              <p:nvPr/>
            </p:nvSpPr>
            <p:spPr bwMode="auto">
              <a:xfrm>
                <a:off x="2737" y="240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21" name="Line 1679"/>
              <p:cNvSpPr>
                <a:spLocks noChangeShapeType="1"/>
              </p:cNvSpPr>
              <p:nvPr/>
            </p:nvSpPr>
            <p:spPr bwMode="auto">
              <a:xfrm>
                <a:off x="2737" y="2441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22" name="Freeform 1680"/>
              <p:cNvSpPr>
                <a:spLocks/>
              </p:cNvSpPr>
              <p:nvPr/>
            </p:nvSpPr>
            <p:spPr bwMode="auto">
              <a:xfrm>
                <a:off x="2748" y="2404"/>
                <a:ext cx="1" cy="12"/>
              </a:xfrm>
              <a:custGeom>
                <a:avLst/>
                <a:gdLst>
                  <a:gd name="T0" fmla="*/ 0 w 1"/>
                  <a:gd name="T1" fmla="*/ 12 h 12"/>
                  <a:gd name="T2" fmla="*/ 0 w 1"/>
                  <a:gd name="T3" fmla="*/ 12 h 12"/>
                  <a:gd name="T4" fmla="*/ 0 w 1"/>
                  <a:gd name="T5" fmla="*/ 0 h 12"/>
                  <a:gd name="T6" fmla="*/ 0 w 1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2"/>
                  <a:gd name="T14" fmla="*/ 1 w 1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23" name="Freeform 1681"/>
              <p:cNvSpPr>
                <a:spLocks/>
              </p:cNvSpPr>
              <p:nvPr/>
            </p:nvSpPr>
            <p:spPr bwMode="auto">
              <a:xfrm>
                <a:off x="2748" y="2404"/>
                <a:ext cx="1" cy="12"/>
              </a:xfrm>
              <a:custGeom>
                <a:avLst/>
                <a:gdLst>
                  <a:gd name="T0" fmla="*/ 0 w 1"/>
                  <a:gd name="T1" fmla="*/ 12 h 12"/>
                  <a:gd name="T2" fmla="*/ 0 w 1"/>
                  <a:gd name="T3" fmla="*/ 12 h 12"/>
                  <a:gd name="T4" fmla="*/ 0 w 1"/>
                  <a:gd name="T5" fmla="*/ 0 h 12"/>
                  <a:gd name="T6" fmla="*/ 0 w 1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2"/>
                  <a:gd name="T14" fmla="*/ 1 w 1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24" name="Freeform 1682"/>
              <p:cNvSpPr>
                <a:spLocks/>
              </p:cNvSpPr>
              <p:nvPr/>
            </p:nvSpPr>
            <p:spPr bwMode="auto">
              <a:xfrm>
                <a:off x="2748" y="2429"/>
                <a:ext cx="1" cy="12"/>
              </a:xfrm>
              <a:custGeom>
                <a:avLst/>
                <a:gdLst>
                  <a:gd name="T0" fmla="*/ 0 w 1"/>
                  <a:gd name="T1" fmla="*/ 0 h 12"/>
                  <a:gd name="T2" fmla="*/ 0 w 1"/>
                  <a:gd name="T3" fmla="*/ 0 h 12"/>
                  <a:gd name="T4" fmla="*/ 0 w 1"/>
                  <a:gd name="T5" fmla="*/ 12 h 12"/>
                  <a:gd name="T6" fmla="*/ 0 w 1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2"/>
                  <a:gd name="T14" fmla="*/ 1 w 1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25" name="Freeform 1683"/>
              <p:cNvSpPr>
                <a:spLocks/>
              </p:cNvSpPr>
              <p:nvPr/>
            </p:nvSpPr>
            <p:spPr bwMode="auto">
              <a:xfrm>
                <a:off x="2748" y="2429"/>
                <a:ext cx="1" cy="12"/>
              </a:xfrm>
              <a:custGeom>
                <a:avLst/>
                <a:gdLst>
                  <a:gd name="T0" fmla="*/ 0 w 1"/>
                  <a:gd name="T1" fmla="*/ 0 h 12"/>
                  <a:gd name="T2" fmla="*/ 0 w 1"/>
                  <a:gd name="T3" fmla="*/ 0 h 12"/>
                  <a:gd name="T4" fmla="*/ 0 w 1"/>
                  <a:gd name="T5" fmla="*/ 12 h 12"/>
                  <a:gd name="T6" fmla="*/ 0 w 1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2"/>
                  <a:gd name="T14" fmla="*/ 1 w 1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26" name="Rectangle 1684"/>
              <p:cNvSpPr>
                <a:spLocks noChangeArrowheads="1"/>
              </p:cNvSpPr>
              <p:nvPr/>
            </p:nvSpPr>
            <p:spPr bwMode="auto">
              <a:xfrm>
                <a:off x="2737" y="2410"/>
                <a:ext cx="17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6727" name="Line 1685"/>
              <p:cNvSpPr>
                <a:spLocks noChangeShapeType="1"/>
              </p:cNvSpPr>
              <p:nvPr/>
            </p:nvSpPr>
            <p:spPr bwMode="auto">
              <a:xfrm flipH="1" flipV="1">
                <a:off x="2690" y="2379"/>
                <a:ext cx="18" cy="68"/>
              </a:xfrm>
              <a:prstGeom prst="line">
                <a:avLst/>
              </a:prstGeom>
              <a:noFill/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28" name="Line 1686"/>
              <p:cNvSpPr>
                <a:spLocks noChangeShapeType="1"/>
              </p:cNvSpPr>
              <p:nvPr/>
            </p:nvSpPr>
            <p:spPr bwMode="auto">
              <a:xfrm flipH="1" flipV="1">
                <a:off x="2719" y="2367"/>
                <a:ext cx="18" cy="74"/>
              </a:xfrm>
              <a:prstGeom prst="line">
                <a:avLst/>
              </a:prstGeom>
              <a:noFill/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29" name="Line 1687"/>
              <p:cNvSpPr>
                <a:spLocks noChangeShapeType="1"/>
              </p:cNvSpPr>
              <p:nvPr/>
            </p:nvSpPr>
            <p:spPr bwMode="auto">
              <a:xfrm flipH="1">
                <a:off x="2672" y="2379"/>
                <a:ext cx="6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30" name="Line 1688"/>
              <p:cNvSpPr>
                <a:spLocks noChangeShapeType="1"/>
              </p:cNvSpPr>
              <p:nvPr/>
            </p:nvSpPr>
            <p:spPr bwMode="auto">
              <a:xfrm flipV="1">
                <a:off x="2725" y="2361"/>
                <a:ext cx="12" cy="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31" name="Freeform 1689"/>
              <p:cNvSpPr>
                <a:spLocks/>
              </p:cNvSpPr>
              <p:nvPr/>
            </p:nvSpPr>
            <p:spPr bwMode="auto">
              <a:xfrm>
                <a:off x="2678" y="2379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12 w 12"/>
                  <a:gd name="T5" fmla="*/ 0 h 1"/>
                  <a:gd name="T6" fmla="*/ 0 w 1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"/>
                  <a:gd name="T14" fmla="*/ 12 w 1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32" name="Freeform 1690"/>
              <p:cNvSpPr>
                <a:spLocks/>
              </p:cNvSpPr>
              <p:nvPr/>
            </p:nvSpPr>
            <p:spPr bwMode="auto">
              <a:xfrm>
                <a:off x="2678" y="2379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12 w 12"/>
                  <a:gd name="T5" fmla="*/ 0 h 1"/>
                  <a:gd name="T6" fmla="*/ 0 w 1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"/>
                  <a:gd name="T14" fmla="*/ 12 w 1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33" name="Freeform 1691"/>
              <p:cNvSpPr>
                <a:spLocks/>
              </p:cNvSpPr>
              <p:nvPr/>
            </p:nvSpPr>
            <p:spPr bwMode="auto">
              <a:xfrm>
                <a:off x="2719" y="2367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"/>
                  <a:gd name="T14" fmla="*/ 6 w 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34" name="Freeform 1692"/>
              <p:cNvSpPr>
                <a:spLocks/>
              </p:cNvSpPr>
              <p:nvPr/>
            </p:nvSpPr>
            <p:spPr bwMode="auto">
              <a:xfrm>
                <a:off x="2719" y="2367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"/>
                  <a:gd name="T14" fmla="*/ 6 w 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35" name="Rectangle 1693"/>
              <p:cNvSpPr>
                <a:spLocks noChangeArrowheads="1"/>
              </p:cNvSpPr>
              <p:nvPr/>
            </p:nvSpPr>
            <p:spPr bwMode="auto">
              <a:xfrm>
                <a:off x="2702" y="2354"/>
                <a:ext cx="17" cy="3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6736" name="Line 1694"/>
              <p:cNvSpPr>
                <a:spLocks noChangeShapeType="1"/>
              </p:cNvSpPr>
              <p:nvPr/>
            </p:nvSpPr>
            <p:spPr bwMode="auto">
              <a:xfrm>
                <a:off x="2708" y="2447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37" name="Line 1695"/>
              <p:cNvSpPr>
                <a:spLocks noChangeShapeType="1"/>
              </p:cNvSpPr>
              <p:nvPr/>
            </p:nvSpPr>
            <p:spPr bwMode="auto">
              <a:xfrm>
                <a:off x="2708" y="2571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38" name="Line 1696"/>
              <p:cNvSpPr>
                <a:spLocks noChangeShapeType="1"/>
              </p:cNvSpPr>
              <p:nvPr/>
            </p:nvSpPr>
            <p:spPr bwMode="auto">
              <a:xfrm>
                <a:off x="2713" y="2460"/>
                <a:ext cx="1" cy="4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39" name="Line 1697"/>
              <p:cNvSpPr>
                <a:spLocks noChangeShapeType="1"/>
              </p:cNvSpPr>
              <p:nvPr/>
            </p:nvSpPr>
            <p:spPr bwMode="auto">
              <a:xfrm flipV="1">
                <a:off x="2713" y="2515"/>
                <a:ext cx="1" cy="4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40" name="Freeform 1698"/>
              <p:cNvSpPr>
                <a:spLocks/>
              </p:cNvSpPr>
              <p:nvPr/>
            </p:nvSpPr>
            <p:spPr bwMode="auto">
              <a:xfrm>
                <a:off x="2713" y="2447"/>
                <a:ext cx="6" cy="13"/>
              </a:xfrm>
              <a:custGeom>
                <a:avLst/>
                <a:gdLst>
                  <a:gd name="T0" fmla="*/ 0 w 6"/>
                  <a:gd name="T1" fmla="*/ 13 h 13"/>
                  <a:gd name="T2" fmla="*/ 6 w 6"/>
                  <a:gd name="T3" fmla="*/ 13 h 13"/>
                  <a:gd name="T4" fmla="*/ 0 w 6"/>
                  <a:gd name="T5" fmla="*/ 0 h 13"/>
                  <a:gd name="T6" fmla="*/ 0 w 6"/>
                  <a:gd name="T7" fmla="*/ 13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3"/>
                  <a:gd name="T14" fmla="*/ 6 w 6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3">
                    <a:moveTo>
                      <a:pt x="0" y="13"/>
                    </a:moveTo>
                    <a:lnTo>
                      <a:pt x="6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41" name="Freeform 1699"/>
              <p:cNvSpPr>
                <a:spLocks/>
              </p:cNvSpPr>
              <p:nvPr/>
            </p:nvSpPr>
            <p:spPr bwMode="auto">
              <a:xfrm>
                <a:off x="2713" y="2447"/>
                <a:ext cx="6" cy="13"/>
              </a:xfrm>
              <a:custGeom>
                <a:avLst/>
                <a:gdLst>
                  <a:gd name="T0" fmla="*/ 0 w 6"/>
                  <a:gd name="T1" fmla="*/ 13 h 13"/>
                  <a:gd name="T2" fmla="*/ 6 w 6"/>
                  <a:gd name="T3" fmla="*/ 13 h 13"/>
                  <a:gd name="T4" fmla="*/ 0 w 6"/>
                  <a:gd name="T5" fmla="*/ 0 h 13"/>
                  <a:gd name="T6" fmla="*/ 0 w 6"/>
                  <a:gd name="T7" fmla="*/ 13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3"/>
                  <a:gd name="T14" fmla="*/ 6 w 6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3">
                    <a:moveTo>
                      <a:pt x="0" y="13"/>
                    </a:moveTo>
                    <a:lnTo>
                      <a:pt x="6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42" name="Freeform 1700"/>
              <p:cNvSpPr>
                <a:spLocks/>
              </p:cNvSpPr>
              <p:nvPr/>
            </p:nvSpPr>
            <p:spPr bwMode="auto">
              <a:xfrm>
                <a:off x="2713" y="2559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0 h 12"/>
                  <a:gd name="T4" fmla="*/ 0 w 6"/>
                  <a:gd name="T5" fmla="*/ 12 h 12"/>
                  <a:gd name="T6" fmla="*/ 0 w 6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2"/>
                  <a:gd name="T14" fmla="*/ 6 w 6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2">
                    <a:moveTo>
                      <a:pt x="0" y="0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43" name="Freeform 1701"/>
              <p:cNvSpPr>
                <a:spLocks/>
              </p:cNvSpPr>
              <p:nvPr/>
            </p:nvSpPr>
            <p:spPr bwMode="auto">
              <a:xfrm>
                <a:off x="2713" y="2559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0 h 12"/>
                  <a:gd name="T4" fmla="*/ 0 w 6"/>
                  <a:gd name="T5" fmla="*/ 12 h 12"/>
                  <a:gd name="T6" fmla="*/ 0 w 6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2"/>
                  <a:gd name="T14" fmla="*/ 6 w 6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2">
                    <a:moveTo>
                      <a:pt x="0" y="0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44" name="Rectangle 1702"/>
              <p:cNvSpPr>
                <a:spLocks noChangeArrowheads="1"/>
              </p:cNvSpPr>
              <p:nvPr/>
            </p:nvSpPr>
            <p:spPr bwMode="auto">
              <a:xfrm>
                <a:off x="2708" y="2497"/>
                <a:ext cx="17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6745" name="Line 1703"/>
              <p:cNvSpPr>
                <a:spLocks noChangeShapeType="1"/>
              </p:cNvSpPr>
              <p:nvPr/>
            </p:nvSpPr>
            <p:spPr bwMode="auto">
              <a:xfrm>
                <a:off x="2433" y="2515"/>
                <a:ext cx="5" cy="25"/>
              </a:xfrm>
              <a:prstGeom prst="line">
                <a:avLst/>
              </a:prstGeom>
              <a:noFill/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46" name="Line 1704"/>
              <p:cNvSpPr>
                <a:spLocks noChangeShapeType="1"/>
              </p:cNvSpPr>
              <p:nvPr/>
            </p:nvSpPr>
            <p:spPr bwMode="auto">
              <a:xfrm>
                <a:off x="2555" y="2478"/>
                <a:ext cx="6" cy="25"/>
              </a:xfrm>
              <a:prstGeom prst="line">
                <a:avLst/>
              </a:prstGeom>
              <a:noFill/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47" name="Line 1705"/>
              <p:cNvSpPr>
                <a:spLocks noChangeShapeType="1"/>
              </p:cNvSpPr>
              <p:nvPr/>
            </p:nvSpPr>
            <p:spPr bwMode="auto">
              <a:xfrm flipV="1">
                <a:off x="2450" y="2522"/>
                <a:ext cx="41" cy="1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48" name="Line 1706"/>
              <p:cNvSpPr>
                <a:spLocks noChangeShapeType="1"/>
              </p:cNvSpPr>
              <p:nvPr/>
            </p:nvSpPr>
            <p:spPr bwMode="auto">
              <a:xfrm flipH="1">
                <a:off x="2509" y="2503"/>
                <a:ext cx="41" cy="1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49" name="Freeform 1707"/>
              <p:cNvSpPr>
                <a:spLocks/>
              </p:cNvSpPr>
              <p:nvPr/>
            </p:nvSpPr>
            <p:spPr bwMode="auto">
              <a:xfrm>
                <a:off x="2438" y="2534"/>
                <a:ext cx="12" cy="1"/>
              </a:xfrm>
              <a:custGeom>
                <a:avLst/>
                <a:gdLst>
                  <a:gd name="T0" fmla="*/ 12 w 12"/>
                  <a:gd name="T1" fmla="*/ 0 h 1"/>
                  <a:gd name="T2" fmla="*/ 12 w 12"/>
                  <a:gd name="T3" fmla="*/ 0 h 1"/>
                  <a:gd name="T4" fmla="*/ 0 w 12"/>
                  <a:gd name="T5" fmla="*/ 0 h 1"/>
                  <a:gd name="T6" fmla="*/ 12 w 1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"/>
                  <a:gd name="T14" fmla="*/ 12 w 1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50" name="Freeform 1708"/>
              <p:cNvSpPr>
                <a:spLocks/>
              </p:cNvSpPr>
              <p:nvPr/>
            </p:nvSpPr>
            <p:spPr bwMode="auto">
              <a:xfrm>
                <a:off x="2438" y="2534"/>
                <a:ext cx="12" cy="1"/>
              </a:xfrm>
              <a:custGeom>
                <a:avLst/>
                <a:gdLst>
                  <a:gd name="T0" fmla="*/ 12 w 12"/>
                  <a:gd name="T1" fmla="*/ 0 h 1"/>
                  <a:gd name="T2" fmla="*/ 12 w 12"/>
                  <a:gd name="T3" fmla="*/ 0 h 1"/>
                  <a:gd name="T4" fmla="*/ 0 w 12"/>
                  <a:gd name="T5" fmla="*/ 0 h 1"/>
                  <a:gd name="T6" fmla="*/ 12 w 1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"/>
                  <a:gd name="T14" fmla="*/ 12 w 1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51" name="Freeform 1709"/>
              <p:cNvSpPr>
                <a:spLocks/>
              </p:cNvSpPr>
              <p:nvPr/>
            </p:nvSpPr>
            <p:spPr bwMode="auto">
              <a:xfrm>
                <a:off x="2550" y="2503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0 w 11"/>
                  <a:gd name="T3" fmla="*/ 0 h 1"/>
                  <a:gd name="T4" fmla="*/ 11 w 11"/>
                  <a:gd name="T5" fmla="*/ 0 h 1"/>
                  <a:gd name="T6" fmla="*/ 0 w 1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"/>
                  <a:gd name="T14" fmla="*/ 11 w 1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52" name="Freeform 1710"/>
              <p:cNvSpPr>
                <a:spLocks/>
              </p:cNvSpPr>
              <p:nvPr/>
            </p:nvSpPr>
            <p:spPr bwMode="auto">
              <a:xfrm>
                <a:off x="2550" y="2503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0 w 11"/>
                  <a:gd name="T3" fmla="*/ 0 h 1"/>
                  <a:gd name="T4" fmla="*/ 11 w 11"/>
                  <a:gd name="T5" fmla="*/ 0 h 1"/>
                  <a:gd name="T6" fmla="*/ 0 w 1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"/>
                  <a:gd name="T14" fmla="*/ 11 w 1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53" name="Rectangle 1711"/>
              <p:cNvSpPr>
                <a:spLocks noChangeArrowheads="1"/>
              </p:cNvSpPr>
              <p:nvPr/>
            </p:nvSpPr>
            <p:spPr bwMode="auto">
              <a:xfrm>
                <a:off x="2491" y="2503"/>
                <a:ext cx="18" cy="3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6754" name="Line 1712"/>
              <p:cNvSpPr>
                <a:spLocks noChangeShapeType="1"/>
              </p:cNvSpPr>
              <p:nvPr/>
            </p:nvSpPr>
            <p:spPr bwMode="auto">
              <a:xfrm flipV="1">
                <a:off x="2433" y="2429"/>
                <a:ext cx="5" cy="12"/>
              </a:xfrm>
              <a:prstGeom prst="line">
                <a:avLst/>
              </a:prstGeom>
              <a:noFill/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55" name="Line 1713"/>
              <p:cNvSpPr>
                <a:spLocks noChangeShapeType="1"/>
              </p:cNvSpPr>
              <p:nvPr/>
            </p:nvSpPr>
            <p:spPr bwMode="auto">
              <a:xfrm flipV="1">
                <a:off x="2555" y="2466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56" name="Line 1714"/>
              <p:cNvSpPr>
                <a:spLocks noChangeShapeType="1"/>
              </p:cNvSpPr>
              <p:nvPr/>
            </p:nvSpPr>
            <p:spPr bwMode="auto">
              <a:xfrm>
                <a:off x="2444" y="2429"/>
                <a:ext cx="47" cy="1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57" name="Line 1715"/>
              <p:cNvSpPr>
                <a:spLocks noChangeShapeType="1"/>
              </p:cNvSpPr>
              <p:nvPr/>
            </p:nvSpPr>
            <p:spPr bwMode="auto">
              <a:xfrm flipH="1" flipV="1">
                <a:off x="2509" y="2447"/>
                <a:ext cx="41" cy="1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58" name="Freeform 1716"/>
              <p:cNvSpPr>
                <a:spLocks/>
              </p:cNvSpPr>
              <p:nvPr/>
            </p:nvSpPr>
            <p:spPr bwMode="auto">
              <a:xfrm>
                <a:off x="2438" y="2429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6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59" name="Freeform 1717"/>
              <p:cNvSpPr>
                <a:spLocks/>
              </p:cNvSpPr>
              <p:nvPr/>
            </p:nvSpPr>
            <p:spPr bwMode="auto">
              <a:xfrm>
                <a:off x="2438" y="2429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6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60" name="Freeform 1718"/>
              <p:cNvSpPr>
                <a:spLocks/>
              </p:cNvSpPr>
              <p:nvPr/>
            </p:nvSpPr>
            <p:spPr bwMode="auto">
              <a:xfrm>
                <a:off x="2550" y="2460"/>
                <a:ext cx="5" cy="6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6 h 6"/>
                  <a:gd name="T4" fmla="*/ 5 w 5"/>
                  <a:gd name="T5" fmla="*/ 6 h 6"/>
                  <a:gd name="T6" fmla="*/ 0 w 5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6"/>
                  <a:gd name="T14" fmla="*/ 5 w 5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6">
                    <a:moveTo>
                      <a:pt x="0" y="0"/>
                    </a:moveTo>
                    <a:lnTo>
                      <a:pt x="0" y="6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61" name="Freeform 1719"/>
              <p:cNvSpPr>
                <a:spLocks/>
              </p:cNvSpPr>
              <p:nvPr/>
            </p:nvSpPr>
            <p:spPr bwMode="auto">
              <a:xfrm>
                <a:off x="2550" y="2460"/>
                <a:ext cx="5" cy="6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6 h 6"/>
                  <a:gd name="T4" fmla="*/ 5 w 5"/>
                  <a:gd name="T5" fmla="*/ 6 h 6"/>
                  <a:gd name="T6" fmla="*/ 0 w 5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6"/>
                  <a:gd name="T14" fmla="*/ 5 w 5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6">
                    <a:moveTo>
                      <a:pt x="0" y="0"/>
                    </a:moveTo>
                    <a:lnTo>
                      <a:pt x="0" y="6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62" name="Rectangle 1720"/>
              <p:cNvSpPr>
                <a:spLocks noChangeArrowheads="1"/>
              </p:cNvSpPr>
              <p:nvPr/>
            </p:nvSpPr>
            <p:spPr bwMode="auto">
              <a:xfrm>
                <a:off x="2491" y="2435"/>
                <a:ext cx="18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6763" name="Line 1721"/>
              <p:cNvSpPr>
                <a:spLocks noChangeShapeType="1"/>
              </p:cNvSpPr>
              <p:nvPr/>
            </p:nvSpPr>
            <p:spPr bwMode="auto">
              <a:xfrm>
                <a:off x="2403" y="2509"/>
                <a:ext cx="1" cy="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64" name="Freeform 1722"/>
              <p:cNvSpPr>
                <a:spLocks/>
              </p:cNvSpPr>
              <p:nvPr/>
            </p:nvSpPr>
            <p:spPr bwMode="auto">
              <a:xfrm>
                <a:off x="2076" y="1871"/>
                <a:ext cx="6" cy="7"/>
              </a:xfrm>
              <a:custGeom>
                <a:avLst/>
                <a:gdLst>
                  <a:gd name="T0" fmla="*/ 6 w 6"/>
                  <a:gd name="T1" fmla="*/ 7 h 7"/>
                  <a:gd name="T2" fmla="*/ 0 w 6"/>
                  <a:gd name="T3" fmla="*/ 0 h 7"/>
                  <a:gd name="T4" fmla="*/ 6 w 6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7"/>
                  <a:gd name="T11" fmla="*/ 6 w 6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7">
                    <a:moveTo>
                      <a:pt x="6" y="7"/>
                    </a:moveTo>
                    <a:lnTo>
                      <a:pt x="0" y="0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65" name="Freeform 1723"/>
              <p:cNvSpPr>
                <a:spLocks/>
              </p:cNvSpPr>
              <p:nvPr/>
            </p:nvSpPr>
            <p:spPr bwMode="auto">
              <a:xfrm>
                <a:off x="2076" y="1871"/>
                <a:ext cx="6" cy="7"/>
              </a:xfrm>
              <a:custGeom>
                <a:avLst/>
                <a:gdLst>
                  <a:gd name="T0" fmla="*/ 6 w 6"/>
                  <a:gd name="T1" fmla="*/ 7 h 7"/>
                  <a:gd name="T2" fmla="*/ 0 w 6"/>
                  <a:gd name="T3" fmla="*/ 0 h 7"/>
                  <a:gd name="T4" fmla="*/ 6 w 6"/>
                  <a:gd name="T5" fmla="*/ 7 h 7"/>
                  <a:gd name="T6" fmla="*/ 6 w 6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7"/>
                  <a:gd name="T14" fmla="*/ 6 w 6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7">
                    <a:moveTo>
                      <a:pt x="6" y="7"/>
                    </a:moveTo>
                    <a:lnTo>
                      <a:pt x="0" y="0"/>
                    </a:lnTo>
                    <a:lnTo>
                      <a:pt x="6" y="7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66" name="Freeform 1724"/>
              <p:cNvSpPr>
                <a:spLocks/>
              </p:cNvSpPr>
              <p:nvPr/>
            </p:nvSpPr>
            <p:spPr bwMode="auto">
              <a:xfrm>
                <a:off x="2082" y="1878"/>
                <a:ext cx="41" cy="18"/>
              </a:xfrm>
              <a:custGeom>
                <a:avLst/>
                <a:gdLst>
                  <a:gd name="T0" fmla="*/ 0 w 41"/>
                  <a:gd name="T1" fmla="*/ 0 h 18"/>
                  <a:gd name="T2" fmla="*/ 17 w 41"/>
                  <a:gd name="T3" fmla="*/ 18 h 18"/>
                  <a:gd name="T4" fmla="*/ 41 w 41"/>
                  <a:gd name="T5" fmla="*/ 18 h 18"/>
                  <a:gd name="T6" fmla="*/ 0 60000 65536"/>
                  <a:gd name="T7" fmla="*/ 0 60000 65536"/>
                  <a:gd name="T8" fmla="*/ 0 60000 65536"/>
                  <a:gd name="T9" fmla="*/ 0 w 41"/>
                  <a:gd name="T10" fmla="*/ 0 h 18"/>
                  <a:gd name="T11" fmla="*/ 41 w 41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" h="18">
                    <a:moveTo>
                      <a:pt x="0" y="0"/>
                    </a:moveTo>
                    <a:lnTo>
                      <a:pt x="17" y="18"/>
                    </a:lnTo>
                    <a:lnTo>
                      <a:pt x="41" y="18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67" name="Freeform 1725"/>
              <p:cNvSpPr>
                <a:spLocks/>
              </p:cNvSpPr>
              <p:nvPr/>
            </p:nvSpPr>
            <p:spPr bwMode="auto">
              <a:xfrm>
                <a:off x="2052" y="1884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6 h 12"/>
                  <a:gd name="T6" fmla="*/ 6 w 6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2"/>
                  <a:gd name="T14" fmla="*/ 6 w 6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68" name="Freeform 1726"/>
              <p:cNvSpPr>
                <a:spLocks/>
              </p:cNvSpPr>
              <p:nvPr/>
            </p:nvSpPr>
            <p:spPr bwMode="auto">
              <a:xfrm>
                <a:off x="2052" y="1884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6 h 12"/>
                  <a:gd name="T6" fmla="*/ 6 w 6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2"/>
                  <a:gd name="T14" fmla="*/ 6 w 6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2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69" name="Freeform 1727"/>
              <p:cNvSpPr>
                <a:spLocks/>
              </p:cNvSpPr>
              <p:nvPr/>
            </p:nvSpPr>
            <p:spPr bwMode="auto">
              <a:xfrm>
                <a:off x="2058" y="1896"/>
                <a:ext cx="59" cy="31"/>
              </a:xfrm>
              <a:custGeom>
                <a:avLst/>
                <a:gdLst>
                  <a:gd name="T0" fmla="*/ 0 w 59"/>
                  <a:gd name="T1" fmla="*/ 0 h 31"/>
                  <a:gd name="T2" fmla="*/ 35 w 59"/>
                  <a:gd name="T3" fmla="*/ 31 h 31"/>
                  <a:gd name="T4" fmla="*/ 59 w 59"/>
                  <a:gd name="T5" fmla="*/ 31 h 31"/>
                  <a:gd name="T6" fmla="*/ 0 60000 65536"/>
                  <a:gd name="T7" fmla="*/ 0 60000 65536"/>
                  <a:gd name="T8" fmla="*/ 0 60000 65536"/>
                  <a:gd name="T9" fmla="*/ 0 w 59"/>
                  <a:gd name="T10" fmla="*/ 0 h 31"/>
                  <a:gd name="T11" fmla="*/ 59 w 59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" h="31">
                    <a:moveTo>
                      <a:pt x="0" y="0"/>
                    </a:moveTo>
                    <a:lnTo>
                      <a:pt x="35" y="31"/>
                    </a:lnTo>
                    <a:lnTo>
                      <a:pt x="59" y="31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70" name="Line 1728"/>
              <p:cNvSpPr>
                <a:spLocks noChangeShapeType="1"/>
              </p:cNvSpPr>
              <p:nvPr/>
            </p:nvSpPr>
            <p:spPr bwMode="auto">
              <a:xfrm flipV="1">
                <a:off x="1233" y="3345"/>
                <a:ext cx="1" cy="161"/>
              </a:xfrm>
              <a:prstGeom prst="line">
                <a:avLst/>
              </a:prstGeom>
              <a:noFill/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71" name="Line 1729"/>
              <p:cNvSpPr>
                <a:spLocks noChangeShapeType="1"/>
              </p:cNvSpPr>
              <p:nvPr/>
            </p:nvSpPr>
            <p:spPr bwMode="auto">
              <a:xfrm flipV="1">
                <a:off x="1777" y="3345"/>
                <a:ext cx="1" cy="161"/>
              </a:xfrm>
              <a:prstGeom prst="line">
                <a:avLst/>
              </a:prstGeom>
              <a:noFill/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72" name="Line 1730"/>
              <p:cNvSpPr>
                <a:spLocks noChangeShapeType="1"/>
              </p:cNvSpPr>
              <p:nvPr/>
            </p:nvSpPr>
            <p:spPr bwMode="auto">
              <a:xfrm>
                <a:off x="1239" y="3345"/>
                <a:ext cx="25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73" name="Line 1731"/>
              <p:cNvSpPr>
                <a:spLocks noChangeShapeType="1"/>
              </p:cNvSpPr>
              <p:nvPr/>
            </p:nvSpPr>
            <p:spPr bwMode="auto">
              <a:xfrm flipH="1">
                <a:off x="1520" y="3345"/>
                <a:ext cx="246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74" name="Freeform 1732"/>
              <p:cNvSpPr>
                <a:spLocks/>
              </p:cNvSpPr>
              <p:nvPr/>
            </p:nvSpPr>
            <p:spPr bwMode="auto">
              <a:xfrm>
                <a:off x="1233" y="3345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6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75" name="Freeform 1733"/>
              <p:cNvSpPr>
                <a:spLocks/>
              </p:cNvSpPr>
              <p:nvPr/>
            </p:nvSpPr>
            <p:spPr bwMode="auto">
              <a:xfrm>
                <a:off x="1233" y="3345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6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76" name="Freeform 1734"/>
              <p:cNvSpPr>
                <a:spLocks/>
              </p:cNvSpPr>
              <p:nvPr/>
            </p:nvSpPr>
            <p:spPr bwMode="auto">
              <a:xfrm>
                <a:off x="1766" y="3345"/>
                <a:ext cx="11" cy="6"/>
              </a:xfrm>
              <a:custGeom>
                <a:avLst/>
                <a:gdLst>
                  <a:gd name="T0" fmla="*/ 0 w 11"/>
                  <a:gd name="T1" fmla="*/ 0 h 6"/>
                  <a:gd name="T2" fmla="*/ 0 w 11"/>
                  <a:gd name="T3" fmla="*/ 6 h 6"/>
                  <a:gd name="T4" fmla="*/ 11 w 11"/>
                  <a:gd name="T5" fmla="*/ 0 h 6"/>
                  <a:gd name="T6" fmla="*/ 0 w 1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6"/>
                  <a:gd name="T14" fmla="*/ 11 w 11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6">
                    <a:moveTo>
                      <a:pt x="0" y="0"/>
                    </a:moveTo>
                    <a:lnTo>
                      <a:pt x="0" y="6"/>
                    </a:lnTo>
                    <a:lnTo>
                      <a:pt x="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77" name="Freeform 1735"/>
              <p:cNvSpPr>
                <a:spLocks/>
              </p:cNvSpPr>
              <p:nvPr/>
            </p:nvSpPr>
            <p:spPr bwMode="auto">
              <a:xfrm>
                <a:off x="1766" y="3345"/>
                <a:ext cx="11" cy="6"/>
              </a:xfrm>
              <a:custGeom>
                <a:avLst/>
                <a:gdLst>
                  <a:gd name="T0" fmla="*/ 0 w 11"/>
                  <a:gd name="T1" fmla="*/ 0 h 6"/>
                  <a:gd name="T2" fmla="*/ 0 w 11"/>
                  <a:gd name="T3" fmla="*/ 6 h 6"/>
                  <a:gd name="T4" fmla="*/ 11 w 11"/>
                  <a:gd name="T5" fmla="*/ 0 h 6"/>
                  <a:gd name="T6" fmla="*/ 0 w 1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6"/>
                  <a:gd name="T14" fmla="*/ 11 w 11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6">
                    <a:moveTo>
                      <a:pt x="0" y="0"/>
                    </a:moveTo>
                    <a:lnTo>
                      <a:pt x="0" y="6"/>
                    </a:lnTo>
                    <a:lnTo>
                      <a:pt x="11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78" name="Rectangle 1736"/>
              <p:cNvSpPr>
                <a:spLocks noChangeArrowheads="1"/>
              </p:cNvSpPr>
              <p:nvPr/>
            </p:nvSpPr>
            <p:spPr bwMode="auto">
              <a:xfrm>
                <a:off x="1491" y="3333"/>
                <a:ext cx="29" cy="25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6779" name="Line 1737"/>
              <p:cNvSpPr>
                <a:spLocks noChangeShapeType="1"/>
              </p:cNvSpPr>
              <p:nvPr/>
            </p:nvSpPr>
            <p:spPr bwMode="auto">
              <a:xfrm flipV="1">
                <a:off x="2708" y="243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80" name="Line 1738"/>
              <p:cNvSpPr>
                <a:spLocks noChangeShapeType="1"/>
              </p:cNvSpPr>
              <p:nvPr/>
            </p:nvSpPr>
            <p:spPr bwMode="auto">
              <a:xfrm flipV="1">
                <a:off x="2708" y="2416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81" name="Line 1739"/>
              <p:cNvSpPr>
                <a:spLocks noChangeShapeType="1"/>
              </p:cNvSpPr>
              <p:nvPr/>
            </p:nvSpPr>
            <p:spPr bwMode="auto">
              <a:xfrm flipV="1">
                <a:off x="1502" y="1741"/>
                <a:ext cx="1" cy="1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82" name="Line 1740"/>
              <p:cNvSpPr>
                <a:spLocks noChangeShapeType="1"/>
              </p:cNvSpPr>
              <p:nvPr/>
            </p:nvSpPr>
            <p:spPr bwMode="auto">
              <a:xfrm flipV="1">
                <a:off x="1502" y="1748"/>
                <a:ext cx="1" cy="1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83" name="Line 1741"/>
              <p:cNvSpPr>
                <a:spLocks noChangeShapeType="1"/>
              </p:cNvSpPr>
              <p:nvPr/>
            </p:nvSpPr>
            <p:spPr bwMode="auto">
              <a:xfrm>
                <a:off x="1508" y="1741"/>
                <a:ext cx="1" cy="1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84" name="Line 1742"/>
              <p:cNvSpPr>
                <a:spLocks noChangeShapeType="1"/>
              </p:cNvSpPr>
              <p:nvPr/>
            </p:nvSpPr>
            <p:spPr bwMode="auto">
              <a:xfrm>
                <a:off x="1508" y="1748"/>
                <a:ext cx="1" cy="1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85" name="Line 1743"/>
              <p:cNvSpPr>
                <a:spLocks noChangeShapeType="1"/>
              </p:cNvSpPr>
              <p:nvPr/>
            </p:nvSpPr>
            <p:spPr bwMode="auto">
              <a:xfrm flipV="1">
                <a:off x="1502" y="1840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86" name="Line 1744"/>
              <p:cNvSpPr>
                <a:spLocks noChangeShapeType="1"/>
              </p:cNvSpPr>
              <p:nvPr/>
            </p:nvSpPr>
            <p:spPr bwMode="auto">
              <a:xfrm flipH="1">
                <a:off x="1479" y="1840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87" name="Line 1745"/>
              <p:cNvSpPr>
                <a:spLocks noChangeShapeType="1"/>
              </p:cNvSpPr>
              <p:nvPr/>
            </p:nvSpPr>
            <p:spPr bwMode="auto">
              <a:xfrm>
                <a:off x="1479" y="1840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88" name="Line 1746"/>
              <p:cNvSpPr>
                <a:spLocks noChangeShapeType="1"/>
              </p:cNvSpPr>
              <p:nvPr/>
            </p:nvSpPr>
            <p:spPr bwMode="auto">
              <a:xfrm flipH="1">
                <a:off x="1502" y="185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89" name="Freeform 1747"/>
              <p:cNvSpPr>
                <a:spLocks/>
              </p:cNvSpPr>
              <p:nvPr/>
            </p:nvSpPr>
            <p:spPr bwMode="auto">
              <a:xfrm>
                <a:off x="2087" y="1859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90" name="Freeform 1748"/>
              <p:cNvSpPr>
                <a:spLocks/>
              </p:cNvSpPr>
              <p:nvPr/>
            </p:nvSpPr>
            <p:spPr bwMode="auto">
              <a:xfrm>
                <a:off x="2087" y="1859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91" name="Freeform 1749"/>
              <p:cNvSpPr>
                <a:spLocks/>
              </p:cNvSpPr>
              <p:nvPr/>
            </p:nvSpPr>
            <p:spPr bwMode="auto">
              <a:xfrm>
                <a:off x="2093" y="1865"/>
                <a:ext cx="30" cy="6"/>
              </a:xfrm>
              <a:custGeom>
                <a:avLst/>
                <a:gdLst>
                  <a:gd name="T0" fmla="*/ 0 w 30"/>
                  <a:gd name="T1" fmla="*/ 0 h 6"/>
                  <a:gd name="T2" fmla="*/ 12 w 30"/>
                  <a:gd name="T3" fmla="*/ 6 h 6"/>
                  <a:gd name="T4" fmla="*/ 30 w 30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6"/>
                  <a:gd name="T11" fmla="*/ 30 w 30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6">
                    <a:moveTo>
                      <a:pt x="0" y="0"/>
                    </a:moveTo>
                    <a:lnTo>
                      <a:pt x="12" y="6"/>
                    </a:lnTo>
                    <a:lnTo>
                      <a:pt x="30" y="6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92" name="Rectangle 1750"/>
              <p:cNvSpPr>
                <a:spLocks noChangeArrowheads="1"/>
              </p:cNvSpPr>
              <p:nvPr/>
            </p:nvSpPr>
            <p:spPr bwMode="auto">
              <a:xfrm>
                <a:off x="2134" y="1847"/>
                <a:ext cx="626" cy="3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6793" name="Rectangle 1751"/>
              <p:cNvSpPr>
                <a:spLocks noChangeArrowheads="1"/>
              </p:cNvSpPr>
              <p:nvPr/>
            </p:nvSpPr>
            <p:spPr bwMode="auto">
              <a:xfrm>
                <a:off x="2134" y="1878"/>
                <a:ext cx="509" cy="3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6794" name="Rectangle 1752"/>
              <p:cNvSpPr>
                <a:spLocks noChangeArrowheads="1"/>
              </p:cNvSpPr>
              <p:nvPr/>
            </p:nvSpPr>
            <p:spPr bwMode="auto">
              <a:xfrm>
                <a:off x="2140" y="1909"/>
                <a:ext cx="562" cy="3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6795" name="Rectangle 1753"/>
              <p:cNvSpPr>
                <a:spLocks noChangeArrowheads="1"/>
              </p:cNvSpPr>
              <p:nvPr/>
            </p:nvSpPr>
            <p:spPr bwMode="auto">
              <a:xfrm>
                <a:off x="2140" y="1946"/>
                <a:ext cx="47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6796" name="Rectangle 1754"/>
              <p:cNvSpPr>
                <a:spLocks noChangeArrowheads="1"/>
              </p:cNvSpPr>
              <p:nvPr/>
            </p:nvSpPr>
            <p:spPr bwMode="auto">
              <a:xfrm>
                <a:off x="2199" y="1946"/>
                <a:ext cx="23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6797" name="Rectangle 1755"/>
              <p:cNvSpPr>
                <a:spLocks noChangeArrowheads="1"/>
              </p:cNvSpPr>
              <p:nvPr/>
            </p:nvSpPr>
            <p:spPr bwMode="auto">
              <a:xfrm>
                <a:off x="2234" y="1946"/>
                <a:ext cx="17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6798" name="Rectangle 1756"/>
              <p:cNvSpPr>
                <a:spLocks noChangeArrowheads="1"/>
              </p:cNvSpPr>
              <p:nvPr/>
            </p:nvSpPr>
            <p:spPr bwMode="auto">
              <a:xfrm>
                <a:off x="2263" y="1946"/>
                <a:ext cx="17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6799" name="Rectangle 1757"/>
              <p:cNvSpPr>
                <a:spLocks noChangeArrowheads="1"/>
              </p:cNvSpPr>
              <p:nvPr/>
            </p:nvSpPr>
            <p:spPr bwMode="auto">
              <a:xfrm>
                <a:off x="2292" y="1946"/>
                <a:ext cx="53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6800" name="Rectangle 1758"/>
              <p:cNvSpPr>
                <a:spLocks noChangeArrowheads="1"/>
              </p:cNvSpPr>
              <p:nvPr/>
            </p:nvSpPr>
            <p:spPr bwMode="auto">
              <a:xfrm>
                <a:off x="2357" y="1946"/>
                <a:ext cx="70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6801" name="Rectangle 1759"/>
              <p:cNvSpPr>
                <a:spLocks noChangeArrowheads="1"/>
              </p:cNvSpPr>
              <p:nvPr/>
            </p:nvSpPr>
            <p:spPr bwMode="auto">
              <a:xfrm>
                <a:off x="2438" y="1946"/>
                <a:ext cx="24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6802" name="Rectangle 1760"/>
              <p:cNvSpPr>
                <a:spLocks noChangeArrowheads="1"/>
              </p:cNvSpPr>
              <p:nvPr/>
            </p:nvSpPr>
            <p:spPr bwMode="auto">
              <a:xfrm>
                <a:off x="2468" y="1946"/>
                <a:ext cx="23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6803" name="Rectangle 1761"/>
              <p:cNvSpPr>
                <a:spLocks noChangeArrowheads="1"/>
              </p:cNvSpPr>
              <p:nvPr/>
            </p:nvSpPr>
            <p:spPr bwMode="auto">
              <a:xfrm>
                <a:off x="2503" y="1946"/>
                <a:ext cx="6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6804" name="Rectangle 1762"/>
              <p:cNvSpPr>
                <a:spLocks noChangeArrowheads="1"/>
              </p:cNvSpPr>
              <p:nvPr/>
            </p:nvSpPr>
            <p:spPr bwMode="auto">
              <a:xfrm>
                <a:off x="2520" y="1946"/>
                <a:ext cx="65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6805" name="Rectangle 1763"/>
              <p:cNvSpPr>
                <a:spLocks noChangeArrowheads="1"/>
              </p:cNvSpPr>
              <p:nvPr/>
            </p:nvSpPr>
            <p:spPr bwMode="auto">
              <a:xfrm>
                <a:off x="2596" y="1946"/>
                <a:ext cx="47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6806" name="Rectangle 1764"/>
              <p:cNvSpPr>
                <a:spLocks noChangeArrowheads="1"/>
              </p:cNvSpPr>
              <p:nvPr/>
            </p:nvSpPr>
            <p:spPr bwMode="auto">
              <a:xfrm>
                <a:off x="2140" y="1977"/>
                <a:ext cx="53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6807" name="Rectangle 1765"/>
              <p:cNvSpPr>
                <a:spLocks noChangeArrowheads="1"/>
              </p:cNvSpPr>
              <p:nvPr/>
            </p:nvSpPr>
            <p:spPr bwMode="auto">
              <a:xfrm>
                <a:off x="2204" y="1977"/>
                <a:ext cx="18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6808" name="Rectangle 1766"/>
              <p:cNvSpPr>
                <a:spLocks noChangeArrowheads="1"/>
              </p:cNvSpPr>
              <p:nvPr/>
            </p:nvSpPr>
            <p:spPr bwMode="auto">
              <a:xfrm>
                <a:off x="2234" y="1977"/>
                <a:ext cx="17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6809" name="Rectangle 1767"/>
              <p:cNvSpPr>
                <a:spLocks noChangeArrowheads="1"/>
              </p:cNvSpPr>
              <p:nvPr/>
            </p:nvSpPr>
            <p:spPr bwMode="auto">
              <a:xfrm>
                <a:off x="2263" y="1977"/>
                <a:ext cx="23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6810" name="Rectangle 1768"/>
              <p:cNvSpPr>
                <a:spLocks noChangeArrowheads="1"/>
              </p:cNvSpPr>
              <p:nvPr/>
            </p:nvSpPr>
            <p:spPr bwMode="auto">
              <a:xfrm>
                <a:off x="2298" y="1977"/>
                <a:ext cx="47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6811" name="Rectangle 1769"/>
              <p:cNvSpPr>
                <a:spLocks noChangeArrowheads="1"/>
              </p:cNvSpPr>
              <p:nvPr/>
            </p:nvSpPr>
            <p:spPr bwMode="auto">
              <a:xfrm>
                <a:off x="2357" y="1977"/>
                <a:ext cx="76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6812" name="Rectangle 1770"/>
              <p:cNvSpPr>
                <a:spLocks noChangeArrowheads="1"/>
              </p:cNvSpPr>
              <p:nvPr/>
            </p:nvSpPr>
            <p:spPr bwMode="auto">
              <a:xfrm>
                <a:off x="2438" y="1977"/>
                <a:ext cx="24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6813" name="Rectangle 1771"/>
              <p:cNvSpPr>
                <a:spLocks noChangeArrowheads="1"/>
              </p:cNvSpPr>
              <p:nvPr/>
            </p:nvSpPr>
            <p:spPr bwMode="auto">
              <a:xfrm>
                <a:off x="2474" y="1977"/>
                <a:ext cx="17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6814" name="Rectangle 1772"/>
              <p:cNvSpPr>
                <a:spLocks noChangeArrowheads="1"/>
              </p:cNvSpPr>
              <p:nvPr/>
            </p:nvSpPr>
            <p:spPr bwMode="auto">
              <a:xfrm>
                <a:off x="2503" y="1977"/>
                <a:ext cx="11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6815" name="Rectangle 1773"/>
              <p:cNvSpPr>
                <a:spLocks noChangeArrowheads="1"/>
              </p:cNvSpPr>
              <p:nvPr/>
            </p:nvSpPr>
            <p:spPr bwMode="auto">
              <a:xfrm>
                <a:off x="2520" y="1977"/>
                <a:ext cx="65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6816" name="Rectangle 1774"/>
              <p:cNvSpPr>
                <a:spLocks noChangeArrowheads="1"/>
              </p:cNvSpPr>
              <p:nvPr/>
            </p:nvSpPr>
            <p:spPr bwMode="auto">
              <a:xfrm>
                <a:off x="2596" y="1977"/>
                <a:ext cx="53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6817" name="Line 1775"/>
              <p:cNvSpPr>
                <a:spLocks noChangeShapeType="1"/>
              </p:cNvSpPr>
              <p:nvPr/>
            </p:nvSpPr>
            <p:spPr bwMode="auto">
              <a:xfrm flipH="1">
                <a:off x="1502" y="174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18" name="Line 1776"/>
              <p:cNvSpPr>
                <a:spLocks noChangeShapeType="1"/>
              </p:cNvSpPr>
              <p:nvPr/>
            </p:nvSpPr>
            <p:spPr bwMode="auto">
              <a:xfrm flipH="1">
                <a:off x="1502" y="174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19" name="Line 1777"/>
              <p:cNvSpPr>
                <a:spLocks noChangeShapeType="1"/>
              </p:cNvSpPr>
              <p:nvPr/>
            </p:nvSpPr>
            <p:spPr bwMode="auto">
              <a:xfrm>
                <a:off x="1508" y="1840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20" name="Line 1778"/>
              <p:cNvSpPr>
                <a:spLocks noChangeShapeType="1"/>
              </p:cNvSpPr>
              <p:nvPr/>
            </p:nvSpPr>
            <p:spPr bwMode="auto">
              <a:xfrm flipH="1">
                <a:off x="1508" y="1840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21" name="Line 1779"/>
              <p:cNvSpPr>
                <a:spLocks noChangeShapeType="1"/>
              </p:cNvSpPr>
              <p:nvPr/>
            </p:nvSpPr>
            <p:spPr bwMode="auto">
              <a:xfrm>
                <a:off x="1502" y="1741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22" name="Line 1780"/>
              <p:cNvSpPr>
                <a:spLocks noChangeShapeType="1"/>
              </p:cNvSpPr>
              <p:nvPr/>
            </p:nvSpPr>
            <p:spPr bwMode="auto">
              <a:xfrm>
                <a:off x="1508" y="1741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23" name="Line 1781"/>
              <p:cNvSpPr>
                <a:spLocks noChangeShapeType="1"/>
              </p:cNvSpPr>
              <p:nvPr/>
            </p:nvSpPr>
            <p:spPr bwMode="auto">
              <a:xfrm>
                <a:off x="1093" y="166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24" name="Line 1782"/>
              <p:cNvSpPr>
                <a:spLocks noChangeShapeType="1"/>
              </p:cNvSpPr>
              <p:nvPr/>
            </p:nvSpPr>
            <p:spPr bwMode="auto">
              <a:xfrm>
                <a:off x="1110" y="1698"/>
                <a:ext cx="135" cy="29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25" name="Line 1783"/>
              <p:cNvSpPr>
                <a:spLocks noChangeShapeType="1"/>
              </p:cNvSpPr>
              <p:nvPr/>
            </p:nvSpPr>
            <p:spPr bwMode="auto">
              <a:xfrm>
                <a:off x="1315" y="2150"/>
                <a:ext cx="47" cy="1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26" name="Line 1784"/>
              <p:cNvSpPr>
                <a:spLocks noChangeShapeType="1"/>
              </p:cNvSpPr>
              <p:nvPr/>
            </p:nvSpPr>
            <p:spPr bwMode="auto">
              <a:xfrm>
                <a:off x="1415" y="237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27" name="Line 1785"/>
              <p:cNvSpPr>
                <a:spLocks noChangeShapeType="1"/>
              </p:cNvSpPr>
              <p:nvPr/>
            </p:nvSpPr>
            <p:spPr bwMode="auto">
              <a:xfrm>
                <a:off x="1070" y="1667"/>
                <a:ext cx="5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28" name="Line 1786"/>
              <p:cNvSpPr>
                <a:spLocks noChangeShapeType="1"/>
              </p:cNvSpPr>
              <p:nvPr/>
            </p:nvSpPr>
            <p:spPr bwMode="auto">
              <a:xfrm>
                <a:off x="1087" y="1704"/>
                <a:ext cx="140" cy="3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29" name="Line 1787"/>
              <p:cNvSpPr>
                <a:spLocks noChangeShapeType="1"/>
              </p:cNvSpPr>
              <p:nvPr/>
            </p:nvSpPr>
            <p:spPr bwMode="auto">
              <a:xfrm>
                <a:off x="1286" y="2144"/>
                <a:ext cx="53" cy="1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30" name="Line 1788"/>
              <p:cNvSpPr>
                <a:spLocks noChangeShapeType="1"/>
              </p:cNvSpPr>
              <p:nvPr/>
            </p:nvSpPr>
            <p:spPr bwMode="auto">
              <a:xfrm>
                <a:off x="1397" y="238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31" name="Line 1789"/>
              <p:cNvSpPr>
                <a:spLocks noChangeShapeType="1"/>
              </p:cNvSpPr>
              <p:nvPr/>
            </p:nvSpPr>
            <p:spPr bwMode="auto">
              <a:xfrm>
                <a:off x="1058" y="1618"/>
                <a:ext cx="12" cy="2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32" name="Line 1790"/>
              <p:cNvSpPr>
                <a:spLocks noChangeShapeType="1"/>
              </p:cNvSpPr>
              <p:nvPr/>
            </p:nvSpPr>
            <p:spPr bwMode="auto">
              <a:xfrm>
                <a:off x="1075" y="1649"/>
                <a:ext cx="12" cy="1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33" name="Line 1791"/>
              <p:cNvSpPr>
                <a:spLocks noChangeShapeType="1"/>
              </p:cNvSpPr>
              <p:nvPr/>
            </p:nvSpPr>
            <p:spPr bwMode="auto">
              <a:xfrm>
                <a:off x="1093" y="1679"/>
                <a:ext cx="1" cy="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34" name="Line 1792"/>
              <p:cNvSpPr>
                <a:spLocks noChangeShapeType="1"/>
              </p:cNvSpPr>
              <p:nvPr/>
            </p:nvSpPr>
            <p:spPr bwMode="auto">
              <a:xfrm>
                <a:off x="1099" y="1704"/>
                <a:ext cx="1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35" name="Line 1793"/>
              <p:cNvSpPr>
                <a:spLocks noChangeShapeType="1"/>
              </p:cNvSpPr>
              <p:nvPr/>
            </p:nvSpPr>
            <p:spPr bwMode="auto">
              <a:xfrm>
                <a:off x="1116" y="1735"/>
                <a:ext cx="6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36" name="Line 1794"/>
              <p:cNvSpPr>
                <a:spLocks noChangeShapeType="1"/>
              </p:cNvSpPr>
              <p:nvPr/>
            </p:nvSpPr>
            <p:spPr bwMode="auto">
              <a:xfrm>
                <a:off x="1128" y="1766"/>
                <a:ext cx="12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37" name="Line 1795"/>
              <p:cNvSpPr>
                <a:spLocks noChangeShapeType="1"/>
              </p:cNvSpPr>
              <p:nvPr/>
            </p:nvSpPr>
            <p:spPr bwMode="auto">
              <a:xfrm>
                <a:off x="1140" y="1797"/>
                <a:ext cx="11" cy="19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38" name="Line 1796"/>
              <p:cNvSpPr>
                <a:spLocks noChangeShapeType="1"/>
              </p:cNvSpPr>
              <p:nvPr/>
            </p:nvSpPr>
            <p:spPr bwMode="auto">
              <a:xfrm>
                <a:off x="1157" y="1822"/>
                <a:ext cx="6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39" name="Line 1797"/>
              <p:cNvSpPr>
                <a:spLocks noChangeShapeType="1"/>
              </p:cNvSpPr>
              <p:nvPr/>
            </p:nvSpPr>
            <p:spPr bwMode="auto">
              <a:xfrm>
                <a:off x="1169" y="1853"/>
                <a:ext cx="12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40" name="Line 1798"/>
              <p:cNvSpPr>
                <a:spLocks noChangeShapeType="1"/>
              </p:cNvSpPr>
              <p:nvPr/>
            </p:nvSpPr>
            <p:spPr bwMode="auto">
              <a:xfrm>
                <a:off x="1181" y="1884"/>
                <a:ext cx="1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41" name="Line 1799"/>
              <p:cNvSpPr>
                <a:spLocks noChangeShapeType="1"/>
              </p:cNvSpPr>
              <p:nvPr/>
            </p:nvSpPr>
            <p:spPr bwMode="auto">
              <a:xfrm>
                <a:off x="1192" y="1915"/>
                <a:ext cx="12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42" name="Line 1800"/>
              <p:cNvSpPr>
                <a:spLocks noChangeShapeType="1"/>
              </p:cNvSpPr>
              <p:nvPr/>
            </p:nvSpPr>
            <p:spPr bwMode="auto">
              <a:xfrm>
                <a:off x="1210" y="1946"/>
                <a:ext cx="12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43" name="Line 1801"/>
              <p:cNvSpPr>
                <a:spLocks noChangeShapeType="1"/>
              </p:cNvSpPr>
              <p:nvPr/>
            </p:nvSpPr>
            <p:spPr bwMode="auto">
              <a:xfrm>
                <a:off x="1222" y="1977"/>
                <a:ext cx="11" cy="2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44" name="Line 1802"/>
              <p:cNvSpPr>
                <a:spLocks noChangeShapeType="1"/>
              </p:cNvSpPr>
              <p:nvPr/>
            </p:nvSpPr>
            <p:spPr bwMode="auto">
              <a:xfrm>
                <a:off x="1298" y="2144"/>
                <a:ext cx="1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45" name="Line 1803"/>
              <p:cNvSpPr>
                <a:spLocks noChangeShapeType="1"/>
              </p:cNvSpPr>
              <p:nvPr/>
            </p:nvSpPr>
            <p:spPr bwMode="auto">
              <a:xfrm>
                <a:off x="1315" y="2175"/>
                <a:ext cx="12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46" name="Line 1804"/>
              <p:cNvSpPr>
                <a:spLocks noChangeShapeType="1"/>
              </p:cNvSpPr>
              <p:nvPr/>
            </p:nvSpPr>
            <p:spPr bwMode="auto">
              <a:xfrm>
                <a:off x="1327" y="2206"/>
                <a:ext cx="12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47" name="Line 1805"/>
              <p:cNvSpPr>
                <a:spLocks noChangeShapeType="1"/>
              </p:cNvSpPr>
              <p:nvPr/>
            </p:nvSpPr>
            <p:spPr bwMode="auto">
              <a:xfrm>
                <a:off x="1339" y="2237"/>
                <a:ext cx="1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48" name="Line 1806"/>
              <p:cNvSpPr>
                <a:spLocks noChangeShapeType="1"/>
              </p:cNvSpPr>
              <p:nvPr/>
            </p:nvSpPr>
            <p:spPr bwMode="auto">
              <a:xfrm>
                <a:off x="1409" y="2379"/>
                <a:ext cx="12" cy="3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49" name="Freeform 1807"/>
              <p:cNvSpPr>
                <a:spLocks/>
              </p:cNvSpPr>
              <p:nvPr/>
            </p:nvSpPr>
            <p:spPr bwMode="auto">
              <a:xfrm>
                <a:off x="1397" y="2379"/>
                <a:ext cx="24" cy="13"/>
              </a:xfrm>
              <a:custGeom>
                <a:avLst/>
                <a:gdLst>
                  <a:gd name="T0" fmla="*/ 0 w 24"/>
                  <a:gd name="T1" fmla="*/ 13 h 13"/>
                  <a:gd name="T2" fmla="*/ 6 w 24"/>
                  <a:gd name="T3" fmla="*/ 13 h 13"/>
                  <a:gd name="T4" fmla="*/ 12 w 24"/>
                  <a:gd name="T5" fmla="*/ 13 h 13"/>
                  <a:gd name="T6" fmla="*/ 18 w 24"/>
                  <a:gd name="T7" fmla="*/ 13 h 13"/>
                  <a:gd name="T8" fmla="*/ 18 w 24"/>
                  <a:gd name="T9" fmla="*/ 6 h 13"/>
                  <a:gd name="T10" fmla="*/ 24 w 24"/>
                  <a:gd name="T11" fmla="*/ 6 h 13"/>
                  <a:gd name="T12" fmla="*/ 18 w 24"/>
                  <a:gd name="T13" fmla="*/ 0 h 13"/>
                  <a:gd name="T14" fmla="*/ 12 w 24"/>
                  <a:gd name="T15" fmla="*/ 0 h 13"/>
                  <a:gd name="T16" fmla="*/ 6 w 24"/>
                  <a:gd name="T17" fmla="*/ 0 h 13"/>
                  <a:gd name="T18" fmla="*/ 6 w 24"/>
                  <a:gd name="T19" fmla="*/ 6 h 13"/>
                  <a:gd name="T20" fmla="*/ 0 w 24"/>
                  <a:gd name="T21" fmla="*/ 6 h 13"/>
                  <a:gd name="T22" fmla="*/ 0 w 24"/>
                  <a:gd name="T23" fmla="*/ 13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13"/>
                  <a:gd name="T38" fmla="*/ 24 w 24"/>
                  <a:gd name="T39" fmla="*/ 13 h 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13">
                    <a:moveTo>
                      <a:pt x="0" y="13"/>
                    </a:moveTo>
                    <a:lnTo>
                      <a:pt x="6" y="13"/>
                    </a:lnTo>
                    <a:lnTo>
                      <a:pt x="12" y="13"/>
                    </a:lnTo>
                    <a:lnTo>
                      <a:pt x="18" y="13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50" name="Freeform 1808"/>
              <p:cNvSpPr>
                <a:spLocks/>
              </p:cNvSpPr>
              <p:nvPr/>
            </p:nvSpPr>
            <p:spPr bwMode="auto">
              <a:xfrm>
                <a:off x="1397" y="2373"/>
                <a:ext cx="18" cy="12"/>
              </a:xfrm>
              <a:custGeom>
                <a:avLst/>
                <a:gdLst>
                  <a:gd name="T0" fmla="*/ 18 w 18"/>
                  <a:gd name="T1" fmla="*/ 6 h 12"/>
                  <a:gd name="T2" fmla="*/ 12 w 18"/>
                  <a:gd name="T3" fmla="*/ 0 h 12"/>
                  <a:gd name="T4" fmla="*/ 0 w 18"/>
                  <a:gd name="T5" fmla="*/ 6 h 12"/>
                  <a:gd name="T6" fmla="*/ 0 w 18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12"/>
                  <a:gd name="T14" fmla="*/ 18 w 18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12">
                    <a:moveTo>
                      <a:pt x="18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51" name="Line 1809"/>
              <p:cNvSpPr>
                <a:spLocks noChangeShapeType="1"/>
              </p:cNvSpPr>
              <p:nvPr/>
            </p:nvSpPr>
            <p:spPr bwMode="auto">
              <a:xfrm flipV="1">
                <a:off x="1034" y="1667"/>
                <a:ext cx="112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52" name="Line 1810"/>
              <p:cNvSpPr>
                <a:spLocks noChangeShapeType="1"/>
              </p:cNvSpPr>
              <p:nvPr/>
            </p:nvSpPr>
            <p:spPr bwMode="auto">
              <a:xfrm flipH="1" flipV="1">
                <a:off x="923" y="1667"/>
                <a:ext cx="111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53" name="Line 1811"/>
              <p:cNvSpPr>
                <a:spLocks noChangeShapeType="1"/>
              </p:cNvSpPr>
              <p:nvPr/>
            </p:nvSpPr>
            <p:spPr bwMode="auto">
              <a:xfrm flipV="1">
                <a:off x="923" y="1661"/>
                <a:ext cx="24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54" name="Line 1812"/>
              <p:cNvSpPr>
                <a:spLocks noChangeShapeType="1"/>
              </p:cNvSpPr>
              <p:nvPr/>
            </p:nvSpPr>
            <p:spPr bwMode="auto">
              <a:xfrm flipH="1" flipV="1">
                <a:off x="1122" y="1661"/>
                <a:ext cx="24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55" name="Line 1813"/>
              <p:cNvSpPr>
                <a:spLocks noChangeShapeType="1"/>
              </p:cNvSpPr>
              <p:nvPr/>
            </p:nvSpPr>
            <p:spPr bwMode="auto">
              <a:xfrm flipV="1">
                <a:off x="1099" y="1599"/>
                <a:ext cx="1" cy="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56" name="Line 1814"/>
              <p:cNvSpPr>
                <a:spLocks noChangeShapeType="1"/>
              </p:cNvSpPr>
              <p:nvPr/>
            </p:nvSpPr>
            <p:spPr bwMode="auto">
              <a:xfrm flipV="1">
                <a:off x="947" y="1599"/>
                <a:ext cx="1" cy="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2" name="Group 1815"/>
            <p:cNvGrpSpPr>
              <a:grpSpLocks/>
            </p:cNvGrpSpPr>
            <p:nvPr/>
          </p:nvGrpSpPr>
          <p:grpSpPr bwMode="auto">
            <a:xfrm>
              <a:off x="859" y="1296"/>
              <a:ext cx="633" cy="1207"/>
              <a:chOff x="859" y="1296"/>
              <a:chExt cx="633" cy="1207"/>
            </a:xfrm>
          </p:grpSpPr>
          <p:sp>
            <p:nvSpPr>
              <p:cNvPr id="16457" name="Line 1816"/>
              <p:cNvSpPr>
                <a:spLocks noChangeShapeType="1"/>
              </p:cNvSpPr>
              <p:nvPr/>
            </p:nvSpPr>
            <p:spPr bwMode="auto">
              <a:xfrm flipV="1">
                <a:off x="1099" y="1599"/>
                <a:ext cx="1" cy="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58" name="Line 1817"/>
              <p:cNvSpPr>
                <a:spLocks noChangeShapeType="1"/>
              </p:cNvSpPr>
              <p:nvPr/>
            </p:nvSpPr>
            <p:spPr bwMode="auto">
              <a:xfrm flipV="1">
                <a:off x="1122" y="1599"/>
                <a:ext cx="1" cy="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59" name="Freeform 1818"/>
              <p:cNvSpPr>
                <a:spLocks/>
              </p:cNvSpPr>
              <p:nvPr/>
            </p:nvSpPr>
            <p:spPr bwMode="auto">
              <a:xfrm>
                <a:off x="1011" y="1642"/>
                <a:ext cx="88" cy="31"/>
              </a:xfrm>
              <a:custGeom>
                <a:avLst/>
                <a:gdLst>
                  <a:gd name="T0" fmla="*/ 0 w 88"/>
                  <a:gd name="T1" fmla="*/ 31 h 31"/>
                  <a:gd name="T2" fmla="*/ 12 w 88"/>
                  <a:gd name="T3" fmla="*/ 31 h 31"/>
                  <a:gd name="T4" fmla="*/ 23 w 88"/>
                  <a:gd name="T5" fmla="*/ 31 h 31"/>
                  <a:gd name="T6" fmla="*/ 35 w 88"/>
                  <a:gd name="T7" fmla="*/ 31 h 31"/>
                  <a:gd name="T8" fmla="*/ 47 w 88"/>
                  <a:gd name="T9" fmla="*/ 31 h 31"/>
                  <a:gd name="T10" fmla="*/ 59 w 88"/>
                  <a:gd name="T11" fmla="*/ 31 h 31"/>
                  <a:gd name="T12" fmla="*/ 70 w 88"/>
                  <a:gd name="T13" fmla="*/ 25 h 31"/>
                  <a:gd name="T14" fmla="*/ 76 w 88"/>
                  <a:gd name="T15" fmla="*/ 25 h 31"/>
                  <a:gd name="T16" fmla="*/ 82 w 88"/>
                  <a:gd name="T17" fmla="*/ 25 h 31"/>
                  <a:gd name="T18" fmla="*/ 88 w 88"/>
                  <a:gd name="T19" fmla="*/ 19 h 31"/>
                  <a:gd name="T20" fmla="*/ 88 w 88"/>
                  <a:gd name="T21" fmla="*/ 13 h 31"/>
                  <a:gd name="T22" fmla="*/ 82 w 88"/>
                  <a:gd name="T23" fmla="*/ 13 h 31"/>
                  <a:gd name="T24" fmla="*/ 76 w 88"/>
                  <a:gd name="T25" fmla="*/ 7 h 31"/>
                  <a:gd name="T26" fmla="*/ 70 w 88"/>
                  <a:gd name="T27" fmla="*/ 7 h 31"/>
                  <a:gd name="T28" fmla="*/ 59 w 88"/>
                  <a:gd name="T29" fmla="*/ 7 h 31"/>
                  <a:gd name="T30" fmla="*/ 47 w 88"/>
                  <a:gd name="T31" fmla="*/ 0 h 31"/>
                  <a:gd name="T32" fmla="*/ 35 w 88"/>
                  <a:gd name="T33" fmla="*/ 0 h 31"/>
                  <a:gd name="T34" fmla="*/ 23 w 88"/>
                  <a:gd name="T35" fmla="*/ 0 h 31"/>
                  <a:gd name="T36" fmla="*/ 12 w 88"/>
                  <a:gd name="T37" fmla="*/ 0 h 31"/>
                  <a:gd name="T38" fmla="*/ 0 w 88"/>
                  <a:gd name="T39" fmla="*/ 0 h 3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8"/>
                  <a:gd name="T61" fmla="*/ 0 h 31"/>
                  <a:gd name="T62" fmla="*/ 88 w 88"/>
                  <a:gd name="T63" fmla="*/ 31 h 3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8" h="31">
                    <a:moveTo>
                      <a:pt x="0" y="31"/>
                    </a:moveTo>
                    <a:lnTo>
                      <a:pt x="12" y="31"/>
                    </a:lnTo>
                    <a:lnTo>
                      <a:pt x="23" y="31"/>
                    </a:lnTo>
                    <a:lnTo>
                      <a:pt x="35" y="31"/>
                    </a:lnTo>
                    <a:lnTo>
                      <a:pt x="47" y="31"/>
                    </a:lnTo>
                    <a:lnTo>
                      <a:pt x="59" y="31"/>
                    </a:lnTo>
                    <a:lnTo>
                      <a:pt x="70" y="25"/>
                    </a:lnTo>
                    <a:lnTo>
                      <a:pt x="76" y="25"/>
                    </a:lnTo>
                    <a:lnTo>
                      <a:pt x="82" y="25"/>
                    </a:lnTo>
                    <a:lnTo>
                      <a:pt x="88" y="19"/>
                    </a:lnTo>
                    <a:lnTo>
                      <a:pt x="88" y="13"/>
                    </a:lnTo>
                    <a:lnTo>
                      <a:pt x="82" y="13"/>
                    </a:lnTo>
                    <a:lnTo>
                      <a:pt x="76" y="7"/>
                    </a:lnTo>
                    <a:lnTo>
                      <a:pt x="70" y="7"/>
                    </a:lnTo>
                    <a:lnTo>
                      <a:pt x="59" y="7"/>
                    </a:lnTo>
                    <a:lnTo>
                      <a:pt x="47" y="0"/>
                    </a:lnTo>
                    <a:lnTo>
                      <a:pt x="35" y="0"/>
                    </a:lnTo>
                    <a:lnTo>
                      <a:pt x="23" y="0"/>
                    </a:lnTo>
                    <a:lnTo>
                      <a:pt x="1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60" name="Freeform 1819"/>
              <p:cNvSpPr>
                <a:spLocks/>
              </p:cNvSpPr>
              <p:nvPr/>
            </p:nvSpPr>
            <p:spPr bwMode="auto">
              <a:xfrm>
                <a:off x="947" y="1661"/>
                <a:ext cx="175" cy="31"/>
              </a:xfrm>
              <a:custGeom>
                <a:avLst/>
                <a:gdLst>
                  <a:gd name="T0" fmla="*/ 0 w 175"/>
                  <a:gd name="T1" fmla="*/ 0 h 31"/>
                  <a:gd name="T2" fmla="*/ 0 w 175"/>
                  <a:gd name="T3" fmla="*/ 6 h 31"/>
                  <a:gd name="T4" fmla="*/ 6 w 175"/>
                  <a:gd name="T5" fmla="*/ 6 h 31"/>
                  <a:gd name="T6" fmla="*/ 11 w 175"/>
                  <a:gd name="T7" fmla="*/ 12 h 31"/>
                  <a:gd name="T8" fmla="*/ 23 w 175"/>
                  <a:gd name="T9" fmla="*/ 18 h 31"/>
                  <a:gd name="T10" fmla="*/ 35 w 175"/>
                  <a:gd name="T11" fmla="*/ 25 h 31"/>
                  <a:gd name="T12" fmla="*/ 46 w 175"/>
                  <a:gd name="T13" fmla="*/ 25 h 31"/>
                  <a:gd name="T14" fmla="*/ 64 w 175"/>
                  <a:gd name="T15" fmla="*/ 25 h 31"/>
                  <a:gd name="T16" fmla="*/ 82 w 175"/>
                  <a:gd name="T17" fmla="*/ 31 h 31"/>
                  <a:gd name="T18" fmla="*/ 93 w 175"/>
                  <a:gd name="T19" fmla="*/ 31 h 31"/>
                  <a:gd name="T20" fmla="*/ 111 w 175"/>
                  <a:gd name="T21" fmla="*/ 25 h 31"/>
                  <a:gd name="T22" fmla="*/ 128 w 175"/>
                  <a:gd name="T23" fmla="*/ 25 h 31"/>
                  <a:gd name="T24" fmla="*/ 140 w 175"/>
                  <a:gd name="T25" fmla="*/ 25 h 31"/>
                  <a:gd name="T26" fmla="*/ 152 w 175"/>
                  <a:gd name="T27" fmla="*/ 18 h 31"/>
                  <a:gd name="T28" fmla="*/ 163 w 175"/>
                  <a:gd name="T29" fmla="*/ 12 h 31"/>
                  <a:gd name="T30" fmla="*/ 169 w 175"/>
                  <a:gd name="T31" fmla="*/ 6 h 31"/>
                  <a:gd name="T32" fmla="*/ 175 w 175"/>
                  <a:gd name="T33" fmla="*/ 6 h 31"/>
                  <a:gd name="T34" fmla="*/ 175 w 175"/>
                  <a:gd name="T35" fmla="*/ 0 h 3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5"/>
                  <a:gd name="T55" fmla="*/ 0 h 31"/>
                  <a:gd name="T56" fmla="*/ 175 w 175"/>
                  <a:gd name="T57" fmla="*/ 31 h 3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5" h="31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1" y="12"/>
                    </a:lnTo>
                    <a:lnTo>
                      <a:pt x="23" y="18"/>
                    </a:lnTo>
                    <a:lnTo>
                      <a:pt x="35" y="25"/>
                    </a:lnTo>
                    <a:lnTo>
                      <a:pt x="46" y="25"/>
                    </a:lnTo>
                    <a:lnTo>
                      <a:pt x="64" y="25"/>
                    </a:lnTo>
                    <a:lnTo>
                      <a:pt x="82" y="31"/>
                    </a:lnTo>
                    <a:lnTo>
                      <a:pt x="93" y="31"/>
                    </a:lnTo>
                    <a:lnTo>
                      <a:pt x="111" y="25"/>
                    </a:lnTo>
                    <a:lnTo>
                      <a:pt x="128" y="25"/>
                    </a:lnTo>
                    <a:lnTo>
                      <a:pt x="140" y="25"/>
                    </a:lnTo>
                    <a:lnTo>
                      <a:pt x="152" y="18"/>
                    </a:lnTo>
                    <a:lnTo>
                      <a:pt x="163" y="12"/>
                    </a:lnTo>
                    <a:lnTo>
                      <a:pt x="169" y="6"/>
                    </a:lnTo>
                    <a:lnTo>
                      <a:pt x="175" y="6"/>
                    </a:lnTo>
                    <a:lnTo>
                      <a:pt x="17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61" name="Line 1820"/>
              <p:cNvSpPr>
                <a:spLocks noChangeShapeType="1"/>
              </p:cNvSpPr>
              <p:nvPr/>
            </p:nvSpPr>
            <p:spPr bwMode="auto">
              <a:xfrm>
                <a:off x="923" y="1667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62" name="Line 1821"/>
              <p:cNvSpPr>
                <a:spLocks noChangeShapeType="1"/>
              </p:cNvSpPr>
              <p:nvPr/>
            </p:nvSpPr>
            <p:spPr bwMode="auto">
              <a:xfrm flipH="1" flipV="1">
                <a:off x="923" y="1686"/>
                <a:ext cx="111" cy="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63" name="Line 1822"/>
              <p:cNvSpPr>
                <a:spLocks noChangeShapeType="1"/>
              </p:cNvSpPr>
              <p:nvPr/>
            </p:nvSpPr>
            <p:spPr bwMode="auto">
              <a:xfrm>
                <a:off x="1034" y="1698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64" name="Line 1823"/>
              <p:cNvSpPr>
                <a:spLocks noChangeShapeType="1"/>
              </p:cNvSpPr>
              <p:nvPr/>
            </p:nvSpPr>
            <p:spPr bwMode="auto">
              <a:xfrm>
                <a:off x="1146" y="1667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65" name="Line 1824"/>
              <p:cNvSpPr>
                <a:spLocks noChangeShapeType="1"/>
              </p:cNvSpPr>
              <p:nvPr/>
            </p:nvSpPr>
            <p:spPr bwMode="auto">
              <a:xfrm flipV="1">
                <a:off x="1034" y="1692"/>
                <a:ext cx="112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66" name="Freeform 1825"/>
              <p:cNvSpPr>
                <a:spLocks/>
              </p:cNvSpPr>
              <p:nvPr/>
            </p:nvSpPr>
            <p:spPr bwMode="auto">
              <a:xfrm>
                <a:off x="970" y="1580"/>
                <a:ext cx="129" cy="31"/>
              </a:xfrm>
              <a:custGeom>
                <a:avLst/>
                <a:gdLst>
                  <a:gd name="T0" fmla="*/ 129 w 129"/>
                  <a:gd name="T1" fmla="*/ 19 h 31"/>
                  <a:gd name="T2" fmla="*/ 129 w 129"/>
                  <a:gd name="T3" fmla="*/ 13 h 31"/>
                  <a:gd name="T4" fmla="*/ 123 w 129"/>
                  <a:gd name="T5" fmla="*/ 13 h 31"/>
                  <a:gd name="T6" fmla="*/ 117 w 129"/>
                  <a:gd name="T7" fmla="*/ 7 h 31"/>
                  <a:gd name="T8" fmla="*/ 111 w 129"/>
                  <a:gd name="T9" fmla="*/ 7 h 31"/>
                  <a:gd name="T10" fmla="*/ 100 w 129"/>
                  <a:gd name="T11" fmla="*/ 7 h 31"/>
                  <a:gd name="T12" fmla="*/ 94 w 129"/>
                  <a:gd name="T13" fmla="*/ 0 h 31"/>
                  <a:gd name="T14" fmla="*/ 82 w 129"/>
                  <a:gd name="T15" fmla="*/ 0 h 31"/>
                  <a:gd name="T16" fmla="*/ 70 w 129"/>
                  <a:gd name="T17" fmla="*/ 0 h 31"/>
                  <a:gd name="T18" fmla="*/ 59 w 129"/>
                  <a:gd name="T19" fmla="*/ 0 h 31"/>
                  <a:gd name="T20" fmla="*/ 47 w 129"/>
                  <a:gd name="T21" fmla="*/ 0 h 31"/>
                  <a:gd name="T22" fmla="*/ 35 w 129"/>
                  <a:gd name="T23" fmla="*/ 0 h 31"/>
                  <a:gd name="T24" fmla="*/ 23 w 129"/>
                  <a:gd name="T25" fmla="*/ 7 h 31"/>
                  <a:gd name="T26" fmla="*/ 12 w 129"/>
                  <a:gd name="T27" fmla="*/ 7 h 31"/>
                  <a:gd name="T28" fmla="*/ 6 w 129"/>
                  <a:gd name="T29" fmla="*/ 7 h 31"/>
                  <a:gd name="T30" fmla="*/ 0 w 129"/>
                  <a:gd name="T31" fmla="*/ 13 h 31"/>
                  <a:gd name="T32" fmla="*/ 0 w 129"/>
                  <a:gd name="T33" fmla="*/ 19 h 31"/>
                  <a:gd name="T34" fmla="*/ 6 w 129"/>
                  <a:gd name="T35" fmla="*/ 25 h 31"/>
                  <a:gd name="T36" fmla="*/ 12 w 129"/>
                  <a:gd name="T37" fmla="*/ 25 h 31"/>
                  <a:gd name="T38" fmla="*/ 18 w 129"/>
                  <a:gd name="T39" fmla="*/ 25 h 31"/>
                  <a:gd name="T40" fmla="*/ 29 w 129"/>
                  <a:gd name="T41" fmla="*/ 31 h 31"/>
                  <a:gd name="T42" fmla="*/ 41 w 129"/>
                  <a:gd name="T43" fmla="*/ 31 h 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9"/>
                  <a:gd name="T67" fmla="*/ 0 h 31"/>
                  <a:gd name="T68" fmla="*/ 129 w 129"/>
                  <a:gd name="T69" fmla="*/ 31 h 3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9" h="31">
                    <a:moveTo>
                      <a:pt x="129" y="19"/>
                    </a:moveTo>
                    <a:lnTo>
                      <a:pt x="129" y="13"/>
                    </a:lnTo>
                    <a:lnTo>
                      <a:pt x="123" y="13"/>
                    </a:lnTo>
                    <a:lnTo>
                      <a:pt x="117" y="7"/>
                    </a:lnTo>
                    <a:lnTo>
                      <a:pt x="111" y="7"/>
                    </a:lnTo>
                    <a:lnTo>
                      <a:pt x="100" y="7"/>
                    </a:lnTo>
                    <a:lnTo>
                      <a:pt x="94" y="0"/>
                    </a:lnTo>
                    <a:lnTo>
                      <a:pt x="82" y="0"/>
                    </a:lnTo>
                    <a:lnTo>
                      <a:pt x="70" y="0"/>
                    </a:lnTo>
                    <a:lnTo>
                      <a:pt x="59" y="0"/>
                    </a:lnTo>
                    <a:lnTo>
                      <a:pt x="47" y="0"/>
                    </a:lnTo>
                    <a:lnTo>
                      <a:pt x="35" y="0"/>
                    </a:lnTo>
                    <a:lnTo>
                      <a:pt x="23" y="7"/>
                    </a:lnTo>
                    <a:lnTo>
                      <a:pt x="12" y="7"/>
                    </a:lnTo>
                    <a:lnTo>
                      <a:pt x="6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6" y="25"/>
                    </a:lnTo>
                    <a:lnTo>
                      <a:pt x="12" y="25"/>
                    </a:lnTo>
                    <a:lnTo>
                      <a:pt x="18" y="25"/>
                    </a:lnTo>
                    <a:lnTo>
                      <a:pt x="29" y="31"/>
                    </a:lnTo>
                    <a:lnTo>
                      <a:pt x="41" y="3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67" name="Freeform 1826"/>
              <p:cNvSpPr>
                <a:spLocks/>
              </p:cNvSpPr>
              <p:nvPr/>
            </p:nvSpPr>
            <p:spPr bwMode="auto">
              <a:xfrm>
                <a:off x="947" y="1568"/>
                <a:ext cx="175" cy="56"/>
              </a:xfrm>
              <a:custGeom>
                <a:avLst/>
                <a:gdLst>
                  <a:gd name="T0" fmla="*/ 175 w 175"/>
                  <a:gd name="T1" fmla="*/ 31 h 56"/>
                  <a:gd name="T2" fmla="*/ 175 w 175"/>
                  <a:gd name="T3" fmla="*/ 25 h 56"/>
                  <a:gd name="T4" fmla="*/ 169 w 175"/>
                  <a:gd name="T5" fmla="*/ 19 h 56"/>
                  <a:gd name="T6" fmla="*/ 163 w 175"/>
                  <a:gd name="T7" fmla="*/ 12 h 56"/>
                  <a:gd name="T8" fmla="*/ 152 w 175"/>
                  <a:gd name="T9" fmla="*/ 6 h 56"/>
                  <a:gd name="T10" fmla="*/ 140 w 175"/>
                  <a:gd name="T11" fmla="*/ 6 h 56"/>
                  <a:gd name="T12" fmla="*/ 123 w 175"/>
                  <a:gd name="T13" fmla="*/ 0 h 56"/>
                  <a:gd name="T14" fmla="*/ 105 w 175"/>
                  <a:gd name="T15" fmla="*/ 0 h 56"/>
                  <a:gd name="T16" fmla="*/ 93 w 175"/>
                  <a:gd name="T17" fmla="*/ 0 h 56"/>
                  <a:gd name="T18" fmla="*/ 76 w 175"/>
                  <a:gd name="T19" fmla="*/ 0 h 56"/>
                  <a:gd name="T20" fmla="*/ 58 w 175"/>
                  <a:gd name="T21" fmla="*/ 0 h 56"/>
                  <a:gd name="T22" fmla="*/ 41 w 175"/>
                  <a:gd name="T23" fmla="*/ 0 h 56"/>
                  <a:gd name="T24" fmla="*/ 29 w 175"/>
                  <a:gd name="T25" fmla="*/ 6 h 56"/>
                  <a:gd name="T26" fmla="*/ 17 w 175"/>
                  <a:gd name="T27" fmla="*/ 12 h 56"/>
                  <a:gd name="T28" fmla="*/ 6 w 175"/>
                  <a:gd name="T29" fmla="*/ 12 h 56"/>
                  <a:gd name="T30" fmla="*/ 0 w 175"/>
                  <a:gd name="T31" fmla="*/ 19 h 56"/>
                  <a:gd name="T32" fmla="*/ 0 w 175"/>
                  <a:gd name="T33" fmla="*/ 25 h 56"/>
                  <a:gd name="T34" fmla="*/ 0 w 175"/>
                  <a:gd name="T35" fmla="*/ 31 h 56"/>
                  <a:gd name="T36" fmla="*/ 6 w 175"/>
                  <a:gd name="T37" fmla="*/ 37 h 56"/>
                  <a:gd name="T38" fmla="*/ 11 w 175"/>
                  <a:gd name="T39" fmla="*/ 43 h 56"/>
                  <a:gd name="T40" fmla="*/ 23 w 175"/>
                  <a:gd name="T41" fmla="*/ 50 h 56"/>
                  <a:gd name="T42" fmla="*/ 35 w 175"/>
                  <a:gd name="T43" fmla="*/ 50 h 56"/>
                  <a:gd name="T44" fmla="*/ 46 w 175"/>
                  <a:gd name="T45" fmla="*/ 56 h 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5"/>
                  <a:gd name="T70" fmla="*/ 0 h 56"/>
                  <a:gd name="T71" fmla="*/ 175 w 175"/>
                  <a:gd name="T72" fmla="*/ 56 h 5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5" h="56">
                    <a:moveTo>
                      <a:pt x="175" y="31"/>
                    </a:moveTo>
                    <a:lnTo>
                      <a:pt x="175" y="25"/>
                    </a:lnTo>
                    <a:lnTo>
                      <a:pt x="169" y="19"/>
                    </a:lnTo>
                    <a:lnTo>
                      <a:pt x="163" y="12"/>
                    </a:lnTo>
                    <a:lnTo>
                      <a:pt x="152" y="6"/>
                    </a:lnTo>
                    <a:lnTo>
                      <a:pt x="140" y="6"/>
                    </a:lnTo>
                    <a:lnTo>
                      <a:pt x="123" y="0"/>
                    </a:lnTo>
                    <a:lnTo>
                      <a:pt x="105" y="0"/>
                    </a:lnTo>
                    <a:lnTo>
                      <a:pt x="93" y="0"/>
                    </a:lnTo>
                    <a:lnTo>
                      <a:pt x="76" y="0"/>
                    </a:lnTo>
                    <a:lnTo>
                      <a:pt x="58" y="0"/>
                    </a:lnTo>
                    <a:lnTo>
                      <a:pt x="41" y="0"/>
                    </a:lnTo>
                    <a:lnTo>
                      <a:pt x="29" y="6"/>
                    </a:lnTo>
                    <a:lnTo>
                      <a:pt x="17" y="12"/>
                    </a:lnTo>
                    <a:lnTo>
                      <a:pt x="6" y="12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6" y="37"/>
                    </a:lnTo>
                    <a:lnTo>
                      <a:pt x="11" y="43"/>
                    </a:lnTo>
                    <a:lnTo>
                      <a:pt x="23" y="50"/>
                    </a:lnTo>
                    <a:lnTo>
                      <a:pt x="35" y="50"/>
                    </a:lnTo>
                    <a:lnTo>
                      <a:pt x="46" y="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68" name="Freeform 1827"/>
              <p:cNvSpPr>
                <a:spLocks/>
              </p:cNvSpPr>
              <p:nvPr/>
            </p:nvSpPr>
            <p:spPr bwMode="auto">
              <a:xfrm>
                <a:off x="964" y="1580"/>
                <a:ext cx="135" cy="31"/>
              </a:xfrm>
              <a:custGeom>
                <a:avLst/>
                <a:gdLst>
                  <a:gd name="T0" fmla="*/ 135 w 135"/>
                  <a:gd name="T1" fmla="*/ 19 h 31"/>
                  <a:gd name="T2" fmla="*/ 135 w 135"/>
                  <a:gd name="T3" fmla="*/ 13 h 31"/>
                  <a:gd name="T4" fmla="*/ 129 w 135"/>
                  <a:gd name="T5" fmla="*/ 13 h 31"/>
                  <a:gd name="T6" fmla="*/ 123 w 135"/>
                  <a:gd name="T7" fmla="*/ 7 h 31"/>
                  <a:gd name="T8" fmla="*/ 117 w 135"/>
                  <a:gd name="T9" fmla="*/ 7 h 31"/>
                  <a:gd name="T10" fmla="*/ 106 w 135"/>
                  <a:gd name="T11" fmla="*/ 0 h 31"/>
                  <a:gd name="T12" fmla="*/ 94 w 135"/>
                  <a:gd name="T13" fmla="*/ 0 h 31"/>
                  <a:gd name="T14" fmla="*/ 82 w 135"/>
                  <a:gd name="T15" fmla="*/ 0 h 31"/>
                  <a:gd name="T16" fmla="*/ 70 w 135"/>
                  <a:gd name="T17" fmla="*/ 0 h 31"/>
                  <a:gd name="T18" fmla="*/ 59 w 135"/>
                  <a:gd name="T19" fmla="*/ 0 h 31"/>
                  <a:gd name="T20" fmla="*/ 47 w 135"/>
                  <a:gd name="T21" fmla="*/ 0 h 31"/>
                  <a:gd name="T22" fmla="*/ 35 w 135"/>
                  <a:gd name="T23" fmla="*/ 0 h 31"/>
                  <a:gd name="T24" fmla="*/ 24 w 135"/>
                  <a:gd name="T25" fmla="*/ 7 h 31"/>
                  <a:gd name="T26" fmla="*/ 12 w 135"/>
                  <a:gd name="T27" fmla="*/ 7 h 31"/>
                  <a:gd name="T28" fmla="*/ 6 w 135"/>
                  <a:gd name="T29" fmla="*/ 13 h 31"/>
                  <a:gd name="T30" fmla="*/ 0 w 135"/>
                  <a:gd name="T31" fmla="*/ 19 h 31"/>
                  <a:gd name="T32" fmla="*/ 6 w 135"/>
                  <a:gd name="T33" fmla="*/ 19 h 31"/>
                  <a:gd name="T34" fmla="*/ 6 w 135"/>
                  <a:gd name="T35" fmla="*/ 25 h 31"/>
                  <a:gd name="T36" fmla="*/ 12 w 135"/>
                  <a:gd name="T37" fmla="*/ 25 h 31"/>
                  <a:gd name="T38" fmla="*/ 24 w 135"/>
                  <a:gd name="T39" fmla="*/ 31 h 31"/>
                  <a:gd name="T40" fmla="*/ 29 w 135"/>
                  <a:gd name="T41" fmla="*/ 31 h 31"/>
                  <a:gd name="T42" fmla="*/ 41 w 135"/>
                  <a:gd name="T43" fmla="*/ 31 h 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5"/>
                  <a:gd name="T67" fmla="*/ 0 h 31"/>
                  <a:gd name="T68" fmla="*/ 135 w 135"/>
                  <a:gd name="T69" fmla="*/ 31 h 3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5" h="31">
                    <a:moveTo>
                      <a:pt x="135" y="19"/>
                    </a:moveTo>
                    <a:lnTo>
                      <a:pt x="135" y="13"/>
                    </a:lnTo>
                    <a:lnTo>
                      <a:pt x="129" y="13"/>
                    </a:lnTo>
                    <a:lnTo>
                      <a:pt x="123" y="7"/>
                    </a:lnTo>
                    <a:lnTo>
                      <a:pt x="117" y="7"/>
                    </a:lnTo>
                    <a:lnTo>
                      <a:pt x="106" y="0"/>
                    </a:lnTo>
                    <a:lnTo>
                      <a:pt x="94" y="0"/>
                    </a:lnTo>
                    <a:lnTo>
                      <a:pt x="82" y="0"/>
                    </a:lnTo>
                    <a:lnTo>
                      <a:pt x="70" y="0"/>
                    </a:lnTo>
                    <a:lnTo>
                      <a:pt x="59" y="0"/>
                    </a:lnTo>
                    <a:lnTo>
                      <a:pt x="47" y="0"/>
                    </a:lnTo>
                    <a:lnTo>
                      <a:pt x="35" y="0"/>
                    </a:lnTo>
                    <a:lnTo>
                      <a:pt x="24" y="7"/>
                    </a:lnTo>
                    <a:lnTo>
                      <a:pt x="12" y="7"/>
                    </a:lnTo>
                    <a:lnTo>
                      <a:pt x="6" y="13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6" y="25"/>
                    </a:lnTo>
                    <a:lnTo>
                      <a:pt x="12" y="25"/>
                    </a:lnTo>
                    <a:lnTo>
                      <a:pt x="24" y="31"/>
                    </a:lnTo>
                    <a:lnTo>
                      <a:pt x="29" y="31"/>
                    </a:lnTo>
                    <a:lnTo>
                      <a:pt x="41" y="3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69" name="Freeform 1828"/>
              <p:cNvSpPr>
                <a:spLocks/>
              </p:cNvSpPr>
              <p:nvPr/>
            </p:nvSpPr>
            <p:spPr bwMode="auto">
              <a:xfrm>
                <a:off x="1070" y="1661"/>
                <a:ext cx="23" cy="6"/>
              </a:xfrm>
              <a:custGeom>
                <a:avLst/>
                <a:gdLst>
                  <a:gd name="T0" fmla="*/ 0 w 23"/>
                  <a:gd name="T1" fmla="*/ 6 h 6"/>
                  <a:gd name="T2" fmla="*/ 5 w 23"/>
                  <a:gd name="T3" fmla="*/ 6 h 6"/>
                  <a:gd name="T4" fmla="*/ 11 w 23"/>
                  <a:gd name="T5" fmla="*/ 6 h 6"/>
                  <a:gd name="T6" fmla="*/ 17 w 23"/>
                  <a:gd name="T7" fmla="*/ 6 h 6"/>
                  <a:gd name="T8" fmla="*/ 23 w 23"/>
                  <a:gd name="T9" fmla="*/ 6 h 6"/>
                  <a:gd name="T10" fmla="*/ 23 w 23"/>
                  <a:gd name="T11" fmla="*/ 0 h 6"/>
                  <a:gd name="T12" fmla="*/ 17 w 23"/>
                  <a:gd name="T13" fmla="*/ 0 h 6"/>
                  <a:gd name="T14" fmla="*/ 11 w 23"/>
                  <a:gd name="T15" fmla="*/ 0 h 6"/>
                  <a:gd name="T16" fmla="*/ 5 w 23"/>
                  <a:gd name="T17" fmla="*/ 0 h 6"/>
                  <a:gd name="T18" fmla="*/ 5 w 23"/>
                  <a:gd name="T19" fmla="*/ 6 h 6"/>
                  <a:gd name="T20" fmla="*/ 0 w 23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6"/>
                  <a:gd name="T35" fmla="*/ 23 w 23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6">
                    <a:moveTo>
                      <a:pt x="0" y="6"/>
                    </a:moveTo>
                    <a:lnTo>
                      <a:pt x="5" y="6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0" y="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70" name="Line 1829"/>
              <p:cNvSpPr>
                <a:spLocks noChangeShapeType="1"/>
              </p:cNvSpPr>
              <p:nvPr/>
            </p:nvSpPr>
            <p:spPr bwMode="auto">
              <a:xfrm>
                <a:off x="993" y="1624"/>
                <a:ext cx="1" cy="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71" name="Line 1830"/>
              <p:cNvSpPr>
                <a:spLocks noChangeShapeType="1"/>
              </p:cNvSpPr>
              <p:nvPr/>
            </p:nvSpPr>
            <p:spPr bwMode="auto">
              <a:xfrm flipV="1">
                <a:off x="1005" y="1611"/>
                <a:ext cx="1" cy="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72" name="Line 1831"/>
              <p:cNvSpPr>
                <a:spLocks noChangeShapeType="1"/>
              </p:cNvSpPr>
              <p:nvPr/>
            </p:nvSpPr>
            <p:spPr bwMode="auto">
              <a:xfrm flipV="1">
                <a:off x="993" y="1611"/>
                <a:ext cx="18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73" name="Line 1832"/>
              <p:cNvSpPr>
                <a:spLocks noChangeShapeType="1"/>
              </p:cNvSpPr>
              <p:nvPr/>
            </p:nvSpPr>
            <p:spPr bwMode="auto">
              <a:xfrm>
                <a:off x="1011" y="1611"/>
                <a:ext cx="1" cy="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74" name="Line 1833"/>
              <p:cNvSpPr>
                <a:spLocks noChangeShapeType="1"/>
              </p:cNvSpPr>
              <p:nvPr/>
            </p:nvSpPr>
            <p:spPr bwMode="auto">
              <a:xfrm flipV="1">
                <a:off x="993" y="1673"/>
                <a:ext cx="18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75" name="Line 1834"/>
              <p:cNvSpPr>
                <a:spLocks noChangeShapeType="1"/>
              </p:cNvSpPr>
              <p:nvPr/>
            </p:nvSpPr>
            <p:spPr bwMode="auto">
              <a:xfrm flipH="1">
                <a:off x="1099" y="1661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76" name="Line 1835"/>
              <p:cNvSpPr>
                <a:spLocks noChangeShapeType="1"/>
              </p:cNvSpPr>
              <p:nvPr/>
            </p:nvSpPr>
            <p:spPr bwMode="auto">
              <a:xfrm flipH="1">
                <a:off x="1099" y="1599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77" name="Line 1836"/>
              <p:cNvSpPr>
                <a:spLocks noChangeShapeType="1"/>
              </p:cNvSpPr>
              <p:nvPr/>
            </p:nvSpPr>
            <p:spPr bwMode="auto">
              <a:xfrm>
                <a:off x="1034" y="1327"/>
                <a:ext cx="1" cy="1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78" name="Line 1837"/>
              <p:cNvSpPr>
                <a:spLocks noChangeShapeType="1"/>
              </p:cNvSpPr>
              <p:nvPr/>
            </p:nvSpPr>
            <p:spPr bwMode="auto">
              <a:xfrm>
                <a:off x="1029" y="1327"/>
                <a:ext cx="1" cy="1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79" name="Line 1838"/>
              <p:cNvSpPr>
                <a:spLocks noChangeShapeType="1"/>
              </p:cNvSpPr>
              <p:nvPr/>
            </p:nvSpPr>
            <p:spPr bwMode="auto">
              <a:xfrm>
                <a:off x="1034" y="1308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80" name="Line 1839"/>
              <p:cNvSpPr>
                <a:spLocks noChangeShapeType="1"/>
              </p:cNvSpPr>
              <p:nvPr/>
            </p:nvSpPr>
            <p:spPr bwMode="auto">
              <a:xfrm>
                <a:off x="1034" y="1339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81" name="Line 1840"/>
              <p:cNvSpPr>
                <a:spLocks noChangeShapeType="1"/>
              </p:cNvSpPr>
              <p:nvPr/>
            </p:nvSpPr>
            <p:spPr bwMode="auto">
              <a:xfrm>
                <a:off x="1034" y="1370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82" name="Line 1841"/>
              <p:cNvSpPr>
                <a:spLocks noChangeShapeType="1"/>
              </p:cNvSpPr>
              <p:nvPr/>
            </p:nvSpPr>
            <p:spPr bwMode="auto">
              <a:xfrm>
                <a:off x="1034" y="1407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83" name="Line 1842"/>
              <p:cNvSpPr>
                <a:spLocks noChangeShapeType="1"/>
              </p:cNvSpPr>
              <p:nvPr/>
            </p:nvSpPr>
            <p:spPr bwMode="auto">
              <a:xfrm>
                <a:off x="1034" y="1438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84" name="Line 1843"/>
              <p:cNvSpPr>
                <a:spLocks noChangeShapeType="1"/>
              </p:cNvSpPr>
              <p:nvPr/>
            </p:nvSpPr>
            <p:spPr bwMode="auto">
              <a:xfrm>
                <a:off x="1034" y="1469"/>
                <a:ext cx="1" cy="3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85" name="Line 1844"/>
              <p:cNvSpPr>
                <a:spLocks noChangeShapeType="1"/>
              </p:cNvSpPr>
              <p:nvPr/>
            </p:nvSpPr>
            <p:spPr bwMode="auto">
              <a:xfrm>
                <a:off x="1034" y="1506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86" name="Line 1845"/>
              <p:cNvSpPr>
                <a:spLocks noChangeShapeType="1"/>
              </p:cNvSpPr>
              <p:nvPr/>
            </p:nvSpPr>
            <p:spPr bwMode="auto">
              <a:xfrm>
                <a:off x="1034" y="1537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87" name="Line 1846"/>
              <p:cNvSpPr>
                <a:spLocks noChangeShapeType="1"/>
              </p:cNvSpPr>
              <p:nvPr/>
            </p:nvSpPr>
            <p:spPr bwMode="auto">
              <a:xfrm>
                <a:off x="1034" y="1568"/>
                <a:ext cx="1" cy="3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88" name="Line 1847"/>
              <p:cNvSpPr>
                <a:spLocks noChangeShapeType="1"/>
              </p:cNvSpPr>
              <p:nvPr/>
            </p:nvSpPr>
            <p:spPr bwMode="auto">
              <a:xfrm>
                <a:off x="1034" y="1605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89" name="Line 1848"/>
              <p:cNvSpPr>
                <a:spLocks noChangeShapeType="1"/>
              </p:cNvSpPr>
              <p:nvPr/>
            </p:nvSpPr>
            <p:spPr bwMode="auto">
              <a:xfrm>
                <a:off x="1034" y="1636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90" name="Line 1849"/>
              <p:cNvSpPr>
                <a:spLocks noChangeShapeType="1"/>
              </p:cNvSpPr>
              <p:nvPr/>
            </p:nvSpPr>
            <p:spPr bwMode="auto">
              <a:xfrm flipV="1">
                <a:off x="1075" y="1413"/>
                <a:ext cx="6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91" name="Line 1850"/>
              <p:cNvSpPr>
                <a:spLocks noChangeShapeType="1"/>
              </p:cNvSpPr>
              <p:nvPr/>
            </p:nvSpPr>
            <p:spPr bwMode="auto">
              <a:xfrm flipV="1">
                <a:off x="1075" y="1413"/>
                <a:ext cx="6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92" name="Line 1851"/>
              <p:cNvSpPr>
                <a:spLocks noChangeShapeType="1"/>
              </p:cNvSpPr>
              <p:nvPr/>
            </p:nvSpPr>
            <p:spPr bwMode="auto">
              <a:xfrm>
                <a:off x="1034" y="1432"/>
                <a:ext cx="4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93" name="Line 1852"/>
              <p:cNvSpPr>
                <a:spLocks noChangeShapeType="1"/>
              </p:cNvSpPr>
              <p:nvPr/>
            </p:nvSpPr>
            <p:spPr bwMode="auto">
              <a:xfrm>
                <a:off x="1034" y="1426"/>
                <a:ext cx="4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94" name="Line 1853"/>
              <p:cNvSpPr>
                <a:spLocks noChangeShapeType="1"/>
              </p:cNvSpPr>
              <p:nvPr/>
            </p:nvSpPr>
            <p:spPr bwMode="auto">
              <a:xfrm>
                <a:off x="1081" y="1413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95" name="Line 1854"/>
              <p:cNvSpPr>
                <a:spLocks noChangeShapeType="1"/>
              </p:cNvSpPr>
              <p:nvPr/>
            </p:nvSpPr>
            <p:spPr bwMode="auto">
              <a:xfrm flipH="1" flipV="1">
                <a:off x="1075" y="1432"/>
                <a:ext cx="18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96" name="Line 1855"/>
              <p:cNvSpPr>
                <a:spLocks noChangeShapeType="1"/>
              </p:cNvSpPr>
              <p:nvPr/>
            </p:nvSpPr>
            <p:spPr bwMode="auto">
              <a:xfrm flipV="1">
                <a:off x="1093" y="1419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97" name="Line 1856"/>
              <p:cNvSpPr>
                <a:spLocks noChangeShapeType="1"/>
              </p:cNvSpPr>
              <p:nvPr/>
            </p:nvSpPr>
            <p:spPr bwMode="auto">
              <a:xfrm>
                <a:off x="976" y="1426"/>
                <a:ext cx="5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98" name="Line 1857"/>
              <p:cNvSpPr>
                <a:spLocks noChangeShapeType="1"/>
              </p:cNvSpPr>
              <p:nvPr/>
            </p:nvSpPr>
            <p:spPr bwMode="auto">
              <a:xfrm>
                <a:off x="976" y="1432"/>
                <a:ext cx="5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99" name="Line 1858"/>
              <p:cNvSpPr>
                <a:spLocks noChangeShapeType="1"/>
              </p:cNvSpPr>
              <p:nvPr/>
            </p:nvSpPr>
            <p:spPr bwMode="auto">
              <a:xfrm flipH="1" flipV="1">
                <a:off x="988" y="1413"/>
                <a:ext cx="5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00" name="Line 1859"/>
              <p:cNvSpPr>
                <a:spLocks noChangeShapeType="1"/>
              </p:cNvSpPr>
              <p:nvPr/>
            </p:nvSpPr>
            <p:spPr bwMode="auto">
              <a:xfrm>
                <a:off x="976" y="141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01" name="Line 1860"/>
              <p:cNvSpPr>
                <a:spLocks noChangeShapeType="1"/>
              </p:cNvSpPr>
              <p:nvPr/>
            </p:nvSpPr>
            <p:spPr bwMode="auto">
              <a:xfrm flipH="1">
                <a:off x="976" y="1413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02" name="Line 1861"/>
              <p:cNvSpPr>
                <a:spLocks noChangeShapeType="1"/>
              </p:cNvSpPr>
              <p:nvPr/>
            </p:nvSpPr>
            <p:spPr bwMode="auto">
              <a:xfrm flipV="1">
                <a:off x="976" y="1432"/>
                <a:ext cx="1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03" name="Line 1862"/>
              <p:cNvSpPr>
                <a:spLocks noChangeShapeType="1"/>
              </p:cNvSpPr>
              <p:nvPr/>
            </p:nvSpPr>
            <p:spPr bwMode="auto">
              <a:xfrm flipH="1">
                <a:off x="976" y="1419"/>
                <a:ext cx="6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04" name="Line 1863"/>
              <p:cNvSpPr>
                <a:spLocks noChangeShapeType="1"/>
              </p:cNvSpPr>
              <p:nvPr/>
            </p:nvSpPr>
            <p:spPr bwMode="auto">
              <a:xfrm>
                <a:off x="976" y="1419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05" name="Line 1864"/>
              <p:cNvSpPr>
                <a:spLocks noChangeShapeType="1"/>
              </p:cNvSpPr>
              <p:nvPr/>
            </p:nvSpPr>
            <p:spPr bwMode="auto">
              <a:xfrm flipV="1">
                <a:off x="976" y="1419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06" name="Line 1865"/>
              <p:cNvSpPr>
                <a:spLocks noChangeShapeType="1"/>
              </p:cNvSpPr>
              <p:nvPr/>
            </p:nvSpPr>
            <p:spPr bwMode="auto">
              <a:xfrm>
                <a:off x="1029" y="1327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07" name="Line 1866"/>
              <p:cNvSpPr>
                <a:spLocks noChangeShapeType="1"/>
              </p:cNvSpPr>
              <p:nvPr/>
            </p:nvSpPr>
            <p:spPr bwMode="auto">
              <a:xfrm>
                <a:off x="1029" y="1327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08" name="Line 1867"/>
              <p:cNvSpPr>
                <a:spLocks noChangeShapeType="1"/>
              </p:cNvSpPr>
              <p:nvPr/>
            </p:nvSpPr>
            <p:spPr bwMode="auto">
              <a:xfrm>
                <a:off x="1029" y="1327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09" name="Line 1868"/>
              <p:cNvSpPr>
                <a:spLocks noChangeShapeType="1"/>
              </p:cNvSpPr>
              <p:nvPr/>
            </p:nvSpPr>
            <p:spPr bwMode="auto">
              <a:xfrm flipH="1">
                <a:off x="1029" y="1333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10" name="Freeform 1869"/>
              <p:cNvSpPr>
                <a:spLocks/>
              </p:cNvSpPr>
              <p:nvPr/>
            </p:nvSpPr>
            <p:spPr bwMode="auto">
              <a:xfrm>
                <a:off x="1029" y="1333"/>
                <a:ext cx="11" cy="6"/>
              </a:xfrm>
              <a:custGeom>
                <a:avLst/>
                <a:gdLst>
                  <a:gd name="T0" fmla="*/ 0 w 11"/>
                  <a:gd name="T1" fmla="*/ 0 h 6"/>
                  <a:gd name="T2" fmla="*/ 0 w 11"/>
                  <a:gd name="T3" fmla="*/ 6 h 6"/>
                  <a:gd name="T4" fmla="*/ 5 w 11"/>
                  <a:gd name="T5" fmla="*/ 6 h 6"/>
                  <a:gd name="T6" fmla="*/ 5 w 11"/>
                  <a:gd name="T7" fmla="*/ 0 h 6"/>
                  <a:gd name="T8" fmla="*/ 11 w 11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6"/>
                  <a:gd name="T17" fmla="*/ 11 w 1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6">
                    <a:moveTo>
                      <a:pt x="0" y="0"/>
                    </a:moveTo>
                    <a:lnTo>
                      <a:pt x="0" y="6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11" name="Line 1870"/>
              <p:cNvSpPr>
                <a:spLocks noChangeShapeType="1"/>
              </p:cNvSpPr>
              <p:nvPr/>
            </p:nvSpPr>
            <p:spPr bwMode="auto">
              <a:xfrm flipV="1">
                <a:off x="1029" y="1327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12" name="Line 1871"/>
              <p:cNvSpPr>
                <a:spLocks noChangeShapeType="1"/>
              </p:cNvSpPr>
              <p:nvPr/>
            </p:nvSpPr>
            <p:spPr bwMode="auto">
              <a:xfrm flipV="1">
                <a:off x="1040" y="1327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13" name="Line 1872"/>
              <p:cNvSpPr>
                <a:spLocks noChangeShapeType="1"/>
              </p:cNvSpPr>
              <p:nvPr/>
            </p:nvSpPr>
            <p:spPr bwMode="auto">
              <a:xfrm flipV="1">
                <a:off x="1046" y="1314"/>
                <a:ext cx="18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14" name="Line 1873"/>
              <p:cNvSpPr>
                <a:spLocks noChangeShapeType="1"/>
              </p:cNvSpPr>
              <p:nvPr/>
            </p:nvSpPr>
            <p:spPr bwMode="auto">
              <a:xfrm flipV="1">
                <a:off x="1046" y="1314"/>
                <a:ext cx="18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15" name="Line 1874"/>
              <p:cNvSpPr>
                <a:spLocks noChangeShapeType="1"/>
              </p:cNvSpPr>
              <p:nvPr/>
            </p:nvSpPr>
            <p:spPr bwMode="auto">
              <a:xfrm>
                <a:off x="1075" y="131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16" name="Line 1875"/>
              <p:cNvSpPr>
                <a:spLocks noChangeShapeType="1"/>
              </p:cNvSpPr>
              <p:nvPr/>
            </p:nvSpPr>
            <p:spPr bwMode="auto">
              <a:xfrm>
                <a:off x="1075" y="131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17" name="Line 1876"/>
              <p:cNvSpPr>
                <a:spLocks noChangeShapeType="1"/>
              </p:cNvSpPr>
              <p:nvPr/>
            </p:nvSpPr>
            <p:spPr bwMode="auto">
              <a:xfrm>
                <a:off x="1064" y="1314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18" name="Line 1877"/>
              <p:cNvSpPr>
                <a:spLocks noChangeShapeType="1"/>
              </p:cNvSpPr>
              <p:nvPr/>
            </p:nvSpPr>
            <p:spPr bwMode="auto">
              <a:xfrm>
                <a:off x="1064" y="1314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19" name="Line 1878"/>
              <p:cNvSpPr>
                <a:spLocks noChangeShapeType="1"/>
              </p:cNvSpPr>
              <p:nvPr/>
            </p:nvSpPr>
            <p:spPr bwMode="auto">
              <a:xfrm>
                <a:off x="1081" y="129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20" name="Line 1879"/>
              <p:cNvSpPr>
                <a:spLocks noChangeShapeType="1"/>
              </p:cNvSpPr>
              <p:nvPr/>
            </p:nvSpPr>
            <p:spPr bwMode="auto">
              <a:xfrm>
                <a:off x="1075" y="129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21" name="Line 1880"/>
              <p:cNvSpPr>
                <a:spLocks noChangeShapeType="1"/>
              </p:cNvSpPr>
              <p:nvPr/>
            </p:nvSpPr>
            <p:spPr bwMode="auto">
              <a:xfrm>
                <a:off x="1075" y="129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22" name="Line 1881"/>
              <p:cNvSpPr>
                <a:spLocks noChangeShapeType="1"/>
              </p:cNvSpPr>
              <p:nvPr/>
            </p:nvSpPr>
            <p:spPr bwMode="auto">
              <a:xfrm>
                <a:off x="1075" y="129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23" name="Line 1882"/>
              <p:cNvSpPr>
                <a:spLocks noChangeShapeType="1"/>
              </p:cNvSpPr>
              <p:nvPr/>
            </p:nvSpPr>
            <p:spPr bwMode="auto">
              <a:xfrm>
                <a:off x="1075" y="129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24" name="Line 1883"/>
              <p:cNvSpPr>
                <a:spLocks noChangeShapeType="1"/>
              </p:cNvSpPr>
              <p:nvPr/>
            </p:nvSpPr>
            <p:spPr bwMode="auto">
              <a:xfrm flipH="1">
                <a:off x="1075" y="129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25" name="Line 1884"/>
              <p:cNvSpPr>
                <a:spLocks noChangeShapeType="1"/>
              </p:cNvSpPr>
              <p:nvPr/>
            </p:nvSpPr>
            <p:spPr bwMode="auto">
              <a:xfrm>
                <a:off x="1075" y="129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26" name="Line 1885"/>
              <p:cNvSpPr>
                <a:spLocks noChangeShapeType="1"/>
              </p:cNvSpPr>
              <p:nvPr/>
            </p:nvSpPr>
            <p:spPr bwMode="auto">
              <a:xfrm>
                <a:off x="1075" y="129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27" name="Line 1886"/>
              <p:cNvSpPr>
                <a:spLocks noChangeShapeType="1"/>
              </p:cNvSpPr>
              <p:nvPr/>
            </p:nvSpPr>
            <p:spPr bwMode="auto">
              <a:xfrm>
                <a:off x="1075" y="129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28" name="Line 1887"/>
              <p:cNvSpPr>
                <a:spLocks noChangeShapeType="1"/>
              </p:cNvSpPr>
              <p:nvPr/>
            </p:nvSpPr>
            <p:spPr bwMode="auto">
              <a:xfrm>
                <a:off x="1029" y="1444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29" name="Line 1888"/>
              <p:cNvSpPr>
                <a:spLocks noChangeShapeType="1"/>
              </p:cNvSpPr>
              <p:nvPr/>
            </p:nvSpPr>
            <p:spPr bwMode="auto">
              <a:xfrm flipH="1">
                <a:off x="1029" y="1488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30" name="Line 1889"/>
              <p:cNvSpPr>
                <a:spLocks noChangeShapeType="1"/>
              </p:cNvSpPr>
              <p:nvPr/>
            </p:nvSpPr>
            <p:spPr bwMode="auto">
              <a:xfrm>
                <a:off x="1029" y="1488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31" name="Line 1890"/>
              <p:cNvSpPr>
                <a:spLocks noChangeShapeType="1"/>
              </p:cNvSpPr>
              <p:nvPr/>
            </p:nvSpPr>
            <p:spPr bwMode="auto">
              <a:xfrm flipV="1">
                <a:off x="1034" y="1469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32" name="Line 1891"/>
              <p:cNvSpPr>
                <a:spLocks noChangeShapeType="1"/>
              </p:cNvSpPr>
              <p:nvPr/>
            </p:nvSpPr>
            <p:spPr bwMode="auto">
              <a:xfrm>
                <a:off x="1034" y="1469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33" name="Line 1892"/>
              <p:cNvSpPr>
                <a:spLocks noChangeShapeType="1"/>
              </p:cNvSpPr>
              <p:nvPr/>
            </p:nvSpPr>
            <p:spPr bwMode="auto">
              <a:xfrm>
                <a:off x="1034" y="1488"/>
                <a:ext cx="1" cy="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34" name="Line 1893"/>
              <p:cNvSpPr>
                <a:spLocks noChangeShapeType="1"/>
              </p:cNvSpPr>
              <p:nvPr/>
            </p:nvSpPr>
            <p:spPr bwMode="auto">
              <a:xfrm flipV="1">
                <a:off x="1034" y="1488"/>
                <a:ext cx="1" cy="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35" name="Line 1894"/>
              <p:cNvSpPr>
                <a:spLocks noChangeShapeType="1"/>
              </p:cNvSpPr>
              <p:nvPr/>
            </p:nvSpPr>
            <p:spPr bwMode="auto">
              <a:xfrm>
                <a:off x="1029" y="1488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36" name="Line 1895"/>
              <p:cNvSpPr>
                <a:spLocks noChangeShapeType="1"/>
              </p:cNvSpPr>
              <p:nvPr/>
            </p:nvSpPr>
            <p:spPr bwMode="auto">
              <a:xfrm flipH="1">
                <a:off x="1017" y="151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37" name="Line 1896"/>
              <p:cNvSpPr>
                <a:spLocks noChangeShapeType="1"/>
              </p:cNvSpPr>
              <p:nvPr/>
            </p:nvSpPr>
            <p:spPr bwMode="auto">
              <a:xfrm flipH="1">
                <a:off x="1017" y="151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38" name="Line 1897"/>
              <p:cNvSpPr>
                <a:spLocks noChangeShapeType="1"/>
              </p:cNvSpPr>
              <p:nvPr/>
            </p:nvSpPr>
            <p:spPr bwMode="auto">
              <a:xfrm>
                <a:off x="1034" y="1512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39" name="Line 1898"/>
              <p:cNvSpPr>
                <a:spLocks noChangeShapeType="1"/>
              </p:cNvSpPr>
              <p:nvPr/>
            </p:nvSpPr>
            <p:spPr bwMode="auto">
              <a:xfrm>
                <a:off x="1034" y="1512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40" name="Line 1899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41" name="Line 1900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42" name="Line 1901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43" name="Line 1902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44" name="Line 1903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45" name="Line 1904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46" name="Line 1905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47" name="Line 1906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48" name="Line 1907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49" name="Line 1908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50" name="Line 1909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51" name="Line 1910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52" name="Line 1911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53" name="Line 1912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54" name="Line 1913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55" name="Line 1914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56" name="Line 1915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57" name="Line 1916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58" name="Line 1917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59" name="Line 1918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60" name="Line 1919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61" name="Line 1920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62" name="Line 1921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63" name="Line 1922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64" name="Line 1923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65" name="Line 1924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66" name="Line 1925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67" name="Line 1926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68" name="Line 1927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69" name="Line 1928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70" name="Line 1929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71" name="Line 1930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72" name="Line 1931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73" name="Line 1932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74" name="Line 1933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75" name="Line 1934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76" name="Line 1935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77" name="Line 1936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78" name="Line 1937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79" name="Line 1938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80" name="Line 1939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81" name="Line 1940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82" name="Line 1941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83" name="Line 1942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84" name="Line 1943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85" name="Line 1944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86" name="Line 1945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87" name="Line 1946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88" name="Line 1947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89" name="Line 1948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90" name="Line 1949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91" name="Line 1950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92" name="Line 1951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93" name="Line 1952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94" name="Line 1953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95" name="Line 1954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96" name="Line 1955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97" name="Line 1956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98" name="Line 1957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99" name="Line 1958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00" name="Line 1959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01" name="Line 1960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02" name="Line 1961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03" name="Line 1962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04" name="Line 1963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05" name="Line 1964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06" name="Line 1965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07" name="Line 1966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08" name="Line 1967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09" name="Line 1968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10" name="Line 1969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11" name="Line 1970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12" name="Line 1971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13" name="Line 1972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14" name="Line 1973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15" name="Line 1974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16" name="Line 1975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17" name="Line 1976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18" name="Line 1977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19" name="Line 1978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20" name="Line 1979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21" name="Line 1980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22" name="Line 1981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23" name="Line 1982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24" name="Line 1983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25" name="Line 1984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26" name="Line 1985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27" name="Line 1986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28" name="Line 1987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29" name="Line 1988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30" name="Line 1989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31" name="Line 1990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32" name="Line 1991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33" name="Line 1992"/>
              <p:cNvSpPr>
                <a:spLocks noChangeShapeType="1"/>
              </p:cNvSpPr>
              <p:nvPr/>
            </p:nvSpPr>
            <p:spPr bwMode="auto">
              <a:xfrm>
                <a:off x="1029" y="15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34" name="Line 1993"/>
              <p:cNvSpPr>
                <a:spLocks noChangeShapeType="1"/>
              </p:cNvSpPr>
              <p:nvPr/>
            </p:nvSpPr>
            <p:spPr bwMode="auto">
              <a:xfrm>
                <a:off x="1029" y="1488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35" name="Line 1994"/>
              <p:cNvSpPr>
                <a:spLocks noChangeShapeType="1"/>
              </p:cNvSpPr>
              <p:nvPr/>
            </p:nvSpPr>
            <p:spPr bwMode="auto">
              <a:xfrm>
                <a:off x="1029" y="1488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36" name="Line 1995"/>
              <p:cNvSpPr>
                <a:spLocks noChangeShapeType="1"/>
              </p:cNvSpPr>
              <p:nvPr/>
            </p:nvSpPr>
            <p:spPr bwMode="auto">
              <a:xfrm flipV="1">
                <a:off x="1491" y="2497"/>
                <a:ext cx="1" cy="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37" name="Line 1996"/>
              <p:cNvSpPr>
                <a:spLocks noChangeShapeType="1"/>
              </p:cNvSpPr>
              <p:nvPr/>
            </p:nvSpPr>
            <p:spPr bwMode="auto">
              <a:xfrm flipH="1" flipV="1">
                <a:off x="1403" y="2416"/>
                <a:ext cx="18" cy="1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38" name="Line 1997"/>
              <p:cNvSpPr>
                <a:spLocks noChangeShapeType="1"/>
              </p:cNvSpPr>
              <p:nvPr/>
            </p:nvSpPr>
            <p:spPr bwMode="auto">
              <a:xfrm flipH="1" flipV="1">
                <a:off x="1380" y="2392"/>
                <a:ext cx="17" cy="1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39" name="Line 1998"/>
              <p:cNvSpPr>
                <a:spLocks noChangeShapeType="1"/>
              </p:cNvSpPr>
              <p:nvPr/>
            </p:nvSpPr>
            <p:spPr bwMode="auto">
              <a:xfrm flipH="1" flipV="1">
                <a:off x="1251" y="2274"/>
                <a:ext cx="17" cy="19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40" name="Line 1999"/>
              <p:cNvSpPr>
                <a:spLocks noChangeShapeType="1"/>
              </p:cNvSpPr>
              <p:nvPr/>
            </p:nvSpPr>
            <p:spPr bwMode="auto">
              <a:xfrm flipH="1" flipV="1">
                <a:off x="1227" y="2249"/>
                <a:ext cx="24" cy="19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41" name="Line 2000"/>
              <p:cNvSpPr>
                <a:spLocks noChangeShapeType="1"/>
              </p:cNvSpPr>
              <p:nvPr/>
            </p:nvSpPr>
            <p:spPr bwMode="auto">
              <a:xfrm flipH="1" flipV="1">
                <a:off x="1204" y="2231"/>
                <a:ext cx="23" cy="1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42" name="Line 2001"/>
              <p:cNvSpPr>
                <a:spLocks noChangeShapeType="1"/>
              </p:cNvSpPr>
              <p:nvPr/>
            </p:nvSpPr>
            <p:spPr bwMode="auto">
              <a:xfrm flipH="1" flipV="1">
                <a:off x="1181" y="2206"/>
                <a:ext cx="23" cy="1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43" name="Line 2002"/>
              <p:cNvSpPr>
                <a:spLocks noChangeShapeType="1"/>
              </p:cNvSpPr>
              <p:nvPr/>
            </p:nvSpPr>
            <p:spPr bwMode="auto">
              <a:xfrm flipH="1" flipV="1">
                <a:off x="1157" y="2187"/>
                <a:ext cx="24" cy="19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44" name="Line 2003"/>
              <p:cNvSpPr>
                <a:spLocks noChangeShapeType="1"/>
              </p:cNvSpPr>
              <p:nvPr/>
            </p:nvSpPr>
            <p:spPr bwMode="auto">
              <a:xfrm flipH="1" flipV="1">
                <a:off x="1134" y="2163"/>
                <a:ext cx="23" cy="1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45" name="Line 2004"/>
              <p:cNvSpPr>
                <a:spLocks noChangeShapeType="1"/>
              </p:cNvSpPr>
              <p:nvPr/>
            </p:nvSpPr>
            <p:spPr bwMode="auto">
              <a:xfrm flipH="1" flipV="1">
                <a:off x="1110" y="2144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46" name="Line 2005"/>
              <p:cNvSpPr>
                <a:spLocks noChangeShapeType="1"/>
              </p:cNvSpPr>
              <p:nvPr/>
            </p:nvSpPr>
            <p:spPr bwMode="auto">
              <a:xfrm flipH="1" flipV="1">
                <a:off x="1087" y="2119"/>
                <a:ext cx="23" cy="19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47" name="Line 2006"/>
              <p:cNvSpPr>
                <a:spLocks noChangeShapeType="1"/>
              </p:cNvSpPr>
              <p:nvPr/>
            </p:nvSpPr>
            <p:spPr bwMode="auto">
              <a:xfrm flipH="1" flipV="1">
                <a:off x="1064" y="2094"/>
                <a:ext cx="23" cy="19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48" name="Line 2007"/>
              <p:cNvSpPr>
                <a:spLocks noChangeShapeType="1"/>
              </p:cNvSpPr>
              <p:nvPr/>
            </p:nvSpPr>
            <p:spPr bwMode="auto">
              <a:xfrm flipH="1" flipV="1">
                <a:off x="1040" y="2076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49" name="Line 2008"/>
              <p:cNvSpPr>
                <a:spLocks noChangeShapeType="1"/>
              </p:cNvSpPr>
              <p:nvPr/>
            </p:nvSpPr>
            <p:spPr bwMode="auto">
              <a:xfrm flipH="1" flipV="1">
                <a:off x="1017" y="2051"/>
                <a:ext cx="23" cy="19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50" name="Line 2009"/>
              <p:cNvSpPr>
                <a:spLocks noChangeShapeType="1"/>
              </p:cNvSpPr>
              <p:nvPr/>
            </p:nvSpPr>
            <p:spPr bwMode="auto">
              <a:xfrm flipH="1" flipV="1">
                <a:off x="993" y="2032"/>
                <a:ext cx="24" cy="1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51" name="Line 2010"/>
              <p:cNvSpPr>
                <a:spLocks noChangeShapeType="1"/>
              </p:cNvSpPr>
              <p:nvPr/>
            </p:nvSpPr>
            <p:spPr bwMode="auto">
              <a:xfrm flipH="1" flipV="1">
                <a:off x="970" y="2008"/>
                <a:ext cx="23" cy="1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52" name="Line 2011"/>
              <p:cNvSpPr>
                <a:spLocks noChangeShapeType="1"/>
              </p:cNvSpPr>
              <p:nvPr/>
            </p:nvSpPr>
            <p:spPr bwMode="auto">
              <a:xfrm flipH="1" flipV="1">
                <a:off x="947" y="1983"/>
                <a:ext cx="23" cy="1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53" name="Line 2012"/>
              <p:cNvSpPr>
                <a:spLocks noChangeShapeType="1"/>
              </p:cNvSpPr>
              <p:nvPr/>
            </p:nvSpPr>
            <p:spPr bwMode="auto">
              <a:xfrm flipH="1" flipV="1">
                <a:off x="923" y="1964"/>
                <a:ext cx="24" cy="19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54" name="Line 2013"/>
              <p:cNvSpPr>
                <a:spLocks noChangeShapeType="1"/>
              </p:cNvSpPr>
              <p:nvPr/>
            </p:nvSpPr>
            <p:spPr bwMode="auto">
              <a:xfrm flipH="1" flipV="1">
                <a:off x="906" y="1940"/>
                <a:ext cx="17" cy="1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55" name="Line 2014"/>
              <p:cNvSpPr>
                <a:spLocks noChangeShapeType="1"/>
              </p:cNvSpPr>
              <p:nvPr/>
            </p:nvSpPr>
            <p:spPr bwMode="auto">
              <a:xfrm flipH="1" flipV="1">
                <a:off x="882" y="1921"/>
                <a:ext cx="18" cy="19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56" name="Line 2015"/>
              <p:cNvSpPr>
                <a:spLocks noChangeShapeType="1"/>
              </p:cNvSpPr>
              <p:nvPr/>
            </p:nvSpPr>
            <p:spPr bwMode="auto">
              <a:xfrm flipH="1" flipV="1">
                <a:off x="859" y="1896"/>
                <a:ext cx="17" cy="19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6402" name="Line 2016"/>
            <p:cNvSpPr>
              <a:spLocks noChangeShapeType="1"/>
            </p:cNvSpPr>
            <p:nvPr/>
          </p:nvSpPr>
          <p:spPr bwMode="auto">
            <a:xfrm flipH="1" flipV="1">
              <a:off x="836" y="1878"/>
              <a:ext cx="17" cy="1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03" name="Line 2017"/>
            <p:cNvSpPr>
              <a:spLocks noChangeShapeType="1"/>
            </p:cNvSpPr>
            <p:nvPr/>
          </p:nvSpPr>
          <p:spPr bwMode="auto">
            <a:xfrm flipH="1" flipV="1">
              <a:off x="812" y="1853"/>
              <a:ext cx="18" cy="1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04" name="Line 2018"/>
            <p:cNvSpPr>
              <a:spLocks noChangeShapeType="1"/>
            </p:cNvSpPr>
            <p:nvPr/>
          </p:nvSpPr>
          <p:spPr bwMode="auto">
            <a:xfrm flipH="1" flipV="1">
              <a:off x="789" y="1828"/>
              <a:ext cx="17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05" name="Line 2019"/>
            <p:cNvSpPr>
              <a:spLocks noChangeShapeType="1"/>
            </p:cNvSpPr>
            <p:nvPr/>
          </p:nvSpPr>
          <p:spPr bwMode="auto">
            <a:xfrm flipH="1" flipV="1">
              <a:off x="765" y="1810"/>
              <a:ext cx="18" cy="1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06" name="Line 2020"/>
            <p:cNvSpPr>
              <a:spLocks noChangeShapeType="1"/>
            </p:cNvSpPr>
            <p:nvPr/>
          </p:nvSpPr>
          <p:spPr bwMode="auto">
            <a:xfrm flipH="1" flipV="1">
              <a:off x="742" y="1785"/>
              <a:ext cx="17" cy="1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07" name="Line 2021"/>
            <p:cNvSpPr>
              <a:spLocks noChangeShapeType="1"/>
            </p:cNvSpPr>
            <p:nvPr/>
          </p:nvSpPr>
          <p:spPr bwMode="auto">
            <a:xfrm flipH="1" flipV="1">
              <a:off x="719" y="1766"/>
              <a:ext cx="17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08" name="Line 2022"/>
            <p:cNvSpPr>
              <a:spLocks noChangeShapeType="1"/>
            </p:cNvSpPr>
            <p:nvPr/>
          </p:nvSpPr>
          <p:spPr bwMode="auto">
            <a:xfrm flipH="1" flipV="1">
              <a:off x="695" y="1741"/>
              <a:ext cx="18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09" name="Line 2023"/>
            <p:cNvSpPr>
              <a:spLocks noChangeShapeType="1"/>
            </p:cNvSpPr>
            <p:nvPr/>
          </p:nvSpPr>
          <p:spPr bwMode="auto">
            <a:xfrm flipH="1" flipV="1">
              <a:off x="672" y="1723"/>
              <a:ext cx="17" cy="1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10" name="Line 2024"/>
            <p:cNvSpPr>
              <a:spLocks noChangeShapeType="1"/>
            </p:cNvSpPr>
            <p:nvPr/>
          </p:nvSpPr>
          <p:spPr bwMode="auto">
            <a:xfrm flipH="1" flipV="1">
              <a:off x="648" y="1698"/>
              <a:ext cx="18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11" name="Line 2025"/>
            <p:cNvSpPr>
              <a:spLocks noChangeShapeType="1"/>
            </p:cNvSpPr>
            <p:nvPr/>
          </p:nvSpPr>
          <p:spPr bwMode="auto">
            <a:xfrm flipH="1">
              <a:off x="1374" y="2404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12" name="Line 2026"/>
            <p:cNvSpPr>
              <a:spLocks noChangeShapeType="1"/>
            </p:cNvSpPr>
            <p:nvPr/>
          </p:nvSpPr>
          <p:spPr bwMode="auto">
            <a:xfrm flipH="1" flipV="1">
              <a:off x="637" y="1704"/>
              <a:ext cx="626" cy="5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13" name="Line 2027"/>
            <p:cNvSpPr>
              <a:spLocks noChangeShapeType="1"/>
            </p:cNvSpPr>
            <p:nvPr/>
          </p:nvSpPr>
          <p:spPr bwMode="auto">
            <a:xfrm flipV="1">
              <a:off x="1391" y="2385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14" name="Line 2028"/>
            <p:cNvSpPr>
              <a:spLocks noChangeShapeType="1"/>
            </p:cNvSpPr>
            <p:nvPr/>
          </p:nvSpPr>
          <p:spPr bwMode="auto">
            <a:xfrm flipH="1" flipV="1">
              <a:off x="660" y="1698"/>
              <a:ext cx="620" cy="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15" name="Line 2029"/>
            <p:cNvSpPr>
              <a:spLocks noChangeShapeType="1"/>
            </p:cNvSpPr>
            <p:nvPr/>
          </p:nvSpPr>
          <p:spPr bwMode="auto">
            <a:xfrm flipV="1">
              <a:off x="537" y="1692"/>
              <a:ext cx="263" cy="7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16" name="Line 2030"/>
            <p:cNvSpPr>
              <a:spLocks noChangeShapeType="1"/>
            </p:cNvSpPr>
            <p:nvPr/>
          </p:nvSpPr>
          <p:spPr bwMode="auto">
            <a:xfrm flipH="1" flipV="1">
              <a:off x="280" y="1692"/>
              <a:ext cx="257" cy="7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17" name="Line 2031"/>
            <p:cNvSpPr>
              <a:spLocks noChangeShapeType="1"/>
            </p:cNvSpPr>
            <p:nvPr/>
          </p:nvSpPr>
          <p:spPr bwMode="auto">
            <a:xfrm flipH="1" flipV="1">
              <a:off x="280" y="1717"/>
              <a:ext cx="257" cy="7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18" name="Line 2032"/>
            <p:cNvSpPr>
              <a:spLocks noChangeShapeType="1"/>
            </p:cNvSpPr>
            <p:nvPr/>
          </p:nvSpPr>
          <p:spPr bwMode="auto">
            <a:xfrm>
              <a:off x="537" y="1766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19" name="Line 2033"/>
            <p:cNvSpPr>
              <a:spLocks noChangeShapeType="1"/>
            </p:cNvSpPr>
            <p:nvPr/>
          </p:nvSpPr>
          <p:spPr bwMode="auto">
            <a:xfrm flipV="1">
              <a:off x="537" y="1704"/>
              <a:ext cx="304" cy="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20" name="Line 2034"/>
            <p:cNvSpPr>
              <a:spLocks noChangeShapeType="1"/>
            </p:cNvSpPr>
            <p:nvPr/>
          </p:nvSpPr>
          <p:spPr bwMode="auto">
            <a:xfrm>
              <a:off x="280" y="1345"/>
              <a:ext cx="1" cy="3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21" name="Line 2035"/>
            <p:cNvSpPr>
              <a:spLocks noChangeShapeType="1"/>
            </p:cNvSpPr>
            <p:nvPr/>
          </p:nvSpPr>
          <p:spPr bwMode="auto">
            <a:xfrm flipV="1">
              <a:off x="537" y="1679"/>
              <a:ext cx="304" cy="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22" name="Line 2036"/>
            <p:cNvSpPr>
              <a:spLocks noChangeShapeType="1"/>
            </p:cNvSpPr>
            <p:nvPr/>
          </p:nvSpPr>
          <p:spPr bwMode="auto">
            <a:xfrm flipV="1">
              <a:off x="537" y="1215"/>
              <a:ext cx="304" cy="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23" name="Line 2037"/>
            <p:cNvSpPr>
              <a:spLocks noChangeShapeType="1"/>
            </p:cNvSpPr>
            <p:nvPr/>
          </p:nvSpPr>
          <p:spPr bwMode="auto">
            <a:xfrm flipH="1">
              <a:off x="180" y="1302"/>
              <a:ext cx="357" cy="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24" name="Freeform 2038"/>
            <p:cNvSpPr>
              <a:spLocks/>
            </p:cNvSpPr>
            <p:nvPr/>
          </p:nvSpPr>
          <p:spPr bwMode="auto">
            <a:xfrm>
              <a:off x="1374" y="2392"/>
              <a:ext cx="17" cy="12"/>
            </a:xfrm>
            <a:custGeom>
              <a:avLst/>
              <a:gdLst>
                <a:gd name="T0" fmla="*/ 17 w 17"/>
                <a:gd name="T1" fmla="*/ 12 h 12"/>
                <a:gd name="T2" fmla="*/ 17 w 17"/>
                <a:gd name="T3" fmla="*/ 6 h 12"/>
                <a:gd name="T4" fmla="*/ 17 w 17"/>
                <a:gd name="T5" fmla="*/ 0 h 12"/>
                <a:gd name="T6" fmla="*/ 11 w 17"/>
                <a:gd name="T7" fmla="*/ 0 h 12"/>
                <a:gd name="T8" fmla="*/ 6 w 17"/>
                <a:gd name="T9" fmla="*/ 0 h 12"/>
                <a:gd name="T10" fmla="*/ 0 w 17"/>
                <a:gd name="T11" fmla="*/ 6 h 12"/>
                <a:gd name="T12" fmla="*/ 0 w 17"/>
                <a:gd name="T13" fmla="*/ 12 h 12"/>
                <a:gd name="T14" fmla="*/ 6 w 17"/>
                <a:gd name="T15" fmla="*/ 12 h 12"/>
                <a:gd name="T16" fmla="*/ 11 w 17"/>
                <a:gd name="T17" fmla="*/ 12 h 12"/>
                <a:gd name="T18" fmla="*/ 17 w 17"/>
                <a:gd name="T19" fmla="*/ 12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2"/>
                <a:gd name="T32" fmla="*/ 17 w 1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2">
                  <a:moveTo>
                    <a:pt x="17" y="12"/>
                  </a:moveTo>
                  <a:lnTo>
                    <a:pt x="17" y="6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1" y="12"/>
                  </a:lnTo>
                  <a:lnTo>
                    <a:pt x="17" y="1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25" name="Freeform 2039"/>
            <p:cNvSpPr>
              <a:spLocks/>
            </p:cNvSpPr>
            <p:nvPr/>
          </p:nvSpPr>
          <p:spPr bwMode="auto">
            <a:xfrm>
              <a:off x="1374" y="2385"/>
              <a:ext cx="17" cy="19"/>
            </a:xfrm>
            <a:custGeom>
              <a:avLst/>
              <a:gdLst>
                <a:gd name="T0" fmla="*/ 17 w 17"/>
                <a:gd name="T1" fmla="*/ 7 h 19"/>
                <a:gd name="T2" fmla="*/ 11 w 17"/>
                <a:gd name="T3" fmla="*/ 0 h 19"/>
                <a:gd name="T4" fmla="*/ 6 w 17"/>
                <a:gd name="T5" fmla="*/ 7 h 19"/>
                <a:gd name="T6" fmla="*/ 0 w 17"/>
                <a:gd name="T7" fmla="*/ 13 h 19"/>
                <a:gd name="T8" fmla="*/ 0 w 17"/>
                <a:gd name="T9" fmla="*/ 19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9"/>
                <a:gd name="T17" fmla="*/ 17 w 1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9">
                  <a:moveTo>
                    <a:pt x="17" y="7"/>
                  </a:moveTo>
                  <a:lnTo>
                    <a:pt x="11" y="0"/>
                  </a:lnTo>
                  <a:lnTo>
                    <a:pt x="6" y="7"/>
                  </a:lnTo>
                  <a:lnTo>
                    <a:pt x="0" y="13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26" name="Line 2040"/>
            <p:cNvSpPr>
              <a:spLocks noChangeShapeType="1"/>
            </p:cNvSpPr>
            <p:nvPr/>
          </p:nvSpPr>
          <p:spPr bwMode="auto">
            <a:xfrm>
              <a:off x="1690" y="3153"/>
              <a:ext cx="105" cy="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27" name="Line 2041"/>
            <p:cNvSpPr>
              <a:spLocks noChangeShapeType="1"/>
            </p:cNvSpPr>
            <p:nvPr/>
          </p:nvSpPr>
          <p:spPr bwMode="auto">
            <a:xfrm flipV="1">
              <a:off x="1596" y="3246"/>
              <a:ext cx="199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28" name="Line 2042"/>
            <p:cNvSpPr>
              <a:spLocks noChangeShapeType="1"/>
            </p:cNvSpPr>
            <p:nvPr/>
          </p:nvSpPr>
          <p:spPr bwMode="auto">
            <a:xfrm flipV="1">
              <a:off x="1596" y="3252"/>
              <a:ext cx="199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29" name="Line 2043"/>
            <p:cNvSpPr>
              <a:spLocks noChangeShapeType="1"/>
            </p:cNvSpPr>
            <p:nvPr/>
          </p:nvSpPr>
          <p:spPr bwMode="auto">
            <a:xfrm>
              <a:off x="1473" y="3172"/>
              <a:ext cx="123" cy="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30" name="Line 2044"/>
            <p:cNvSpPr>
              <a:spLocks noChangeShapeType="1"/>
            </p:cNvSpPr>
            <p:nvPr/>
          </p:nvSpPr>
          <p:spPr bwMode="auto">
            <a:xfrm>
              <a:off x="1473" y="3184"/>
              <a:ext cx="123" cy="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31" name="Line 2045"/>
            <p:cNvSpPr>
              <a:spLocks noChangeShapeType="1"/>
            </p:cNvSpPr>
            <p:nvPr/>
          </p:nvSpPr>
          <p:spPr bwMode="auto">
            <a:xfrm>
              <a:off x="1473" y="317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32" name="Line 2046"/>
            <p:cNvSpPr>
              <a:spLocks noChangeShapeType="1"/>
            </p:cNvSpPr>
            <p:nvPr/>
          </p:nvSpPr>
          <p:spPr bwMode="auto">
            <a:xfrm>
              <a:off x="1795" y="3246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33" name="Line 2047"/>
            <p:cNvSpPr>
              <a:spLocks noChangeShapeType="1"/>
            </p:cNvSpPr>
            <p:nvPr/>
          </p:nvSpPr>
          <p:spPr bwMode="auto">
            <a:xfrm>
              <a:off x="1596" y="3271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34" name="Freeform 2048"/>
            <p:cNvSpPr>
              <a:spLocks/>
            </p:cNvSpPr>
            <p:nvPr/>
          </p:nvSpPr>
          <p:spPr bwMode="auto">
            <a:xfrm>
              <a:off x="637" y="1698"/>
              <a:ext cx="23" cy="12"/>
            </a:xfrm>
            <a:custGeom>
              <a:avLst/>
              <a:gdLst>
                <a:gd name="T0" fmla="*/ 0 w 23"/>
                <a:gd name="T1" fmla="*/ 6 h 12"/>
                <a:gd name="T2" fmla="*/ 5 w 23"/>
                <a:gd name="T3" fmla="*/ 6 h 12"/>
                <a:gd name="T4" fmla="*/ 5 w 23"/>
                <a:gd name="T5" fmla="*/ 12 h 12"/>
                <a:gd name="T6" fmla="*/ 11 w 23"/>
                <a:gd name="T7" fmla="*/ 12 h 12"/>
                <a:gd name="T8" fmla="*/ 17 w 23"/>
                <a:gd name="T9" fmla="*/ 6 h 12"/>
                <a:gd name="T10" fmla="*/ 23 w 23"/>
                <a:gd name="T11" fmla="*/ 6 h 12"/>
                <a:gd name="T12" fmla="*/ 23 w 23"/>
                <a:gd name="T13" fmla="*/ 0 h 12"/>
                <a:gd name="T14" fmla="*/ 17 w 23"/>
                <a:gd name="T15" fmla="*/ 0 h 12"/>
                <a:gd name="T16" fmla="*/ 11 w 23"/>
                <a:gd name="T17" fmla="*/ 0 h 12"/>
                <a:gd name="T18" fmla="*/ 5 w 23"/>
                <a:gd name="T19" fmla="*/ 0 h 12"/>
                <a:gd name="T20" fmla="*/ 5 w 23"/>
                <a:gd name="T21" fmla="*/ 6 h 12"/>
                <a:gd name="T22" fmla="*/ 0 w 23"/>
                <a:gd name="T23" fmla="*/ 6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"/>
                <a:gd name="T37" fmla="*/ 0 h 12"/>
                <a:gd name="T38" fmla="*/ 23 w 23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" h="12">
                  <a:moveTo>
                    <a:pt x="0" y="6"/>
                  </a:moveTo>
                  <a:lnTo>
                    <a:pt x="5" y="6"/>
                  </a:lnTo>
                  <a:lnTo>
                    <a:pt x="5" y="12"/>
                  </a:lnTo>
                  <a:lnTo>
                    <a:pt x="11" y="12"/>
                  </a:lnTo>
                  <a:lnTo>
                    <a:pt x="17" y="6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35" name="Line 2049"/>
            <p:cNvSpPr>
              <a:spLocks noChangeShapeType="1"/>
            </p:cNvSpPr>
            <p:nvPr/>
          </p:nvSpPr>
          <p:spPr bwMode="auto">
            <a:xfrm flipV="1">
              <a:off x="666" y="1574"/>
              <a:ext cx="1" cy="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36" name="Freeform 2050"/>
            <p:cNvSpPr>
              <a:spLocks/>
            </p:cNvSpPr>
            <p:nvPr/>
          </p:nvSpPr>
          <p:spPr bwMode="auto">
            <a:xfrm>
              <a:off x="490" y="1574"/>
              <a:ext cx="141" cy="56"/>
            </a:xfrm>
            <a:custGeom>
              <a:avLst/>
              <a:gdLst>
                <a:gd name="T0" fmla="*/ 141 w 141"/>
                <a:gd name="T1" fmla="*/ 0 h 56"/>
                <a:gd name="T2" fmla="*/ 141 w 141"/>
                <a:gd name="T3" fmla="*/ 56 h 56"/>
                <a:gd name="T4" fmla="*/ 0 w 141"/>
                <a:gd name="T5" fmla="*/ 56 h 56"/>
                <a:gd name="T6" fmla="*/ 0 60000 65536"/>
                <a:gd name="T7" fmla="*/ 0 60000 65536"/>
                <a:gd name="T8" fmla="*/ 0 60000 65536"/>
                <a:gd name="T9" fmla="*/ 0 w 141"/>
                <a:gd name="T10" fmla="*/ 0 h 56"/>
                <a:gd name="T11" fmla="*/ 141 w 141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" h="56">
                  <a:moveTo>
                    <a:pt x="141" y="0"/>
                  </a:moveTo>
                  <a:lnTo>
                    <a:pt x="141" y="56"/>
                  </a:lnTo>
                  <a:lnTo>
                    <a:pt x="0" y="5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37" name="Line 2051"/>
            <p:cNvSpPr>
              <a:spLocks noChangeShapeType="1"/>
            </p:cNvSpPr>
            <p:nvPr/>
          </p:nvSpPr>
          <p:spPr bwMode="auto">
            <a:xfrm>
              <a:off x="490" y="1642"/>
              <a:ext cx="1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38" name="Freeform 2052"/>
            <p:cNvSpPr>
              <a:spLocks/>
            </p:cNvSpPr>
            <p:nvPr/>
          </p:nvSpPr>
          <p:spPr bwMode="auto">
            <a:xfrm>
              <a:off x="496" y="1642"/>
              <a:ext cx="111" cy="31"/>
            </a:xfrm>
            <a:custGeom>
              <a:avLst/>
              <a:gdLst>
                <a:gd name="T0" fmla="*/ 111 w 111"/>
                <a:gd name="T1" fmla="*/ 19 h 31"/>
                <a:gd name="T2" fmla="*/ 88 w 111"/>
                <a:gd name="T3" fmla="*/ 31 h 31"/>
                <a:gd name="T4" fmla="*/ 65 w 111"/>
                <a:gd name="T5" fmla="*/ 31 h 31"/>
                <a:gd name="T6" fmla="*/ 41 w 111"/>
                <a:gd name="T7" fmla="*/ 25 h 31"/>
                <a:gd name="T8" fmla="*/ 18 w 111"/>
                <a:gd name="T9" fmla="*/ 19 h 31"/>
                <a:gd name="T10" fmla="*/ 0 w 111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"/>
                <a:gd name="T19" fmla="*/ 0 h 31"/>
                <a:gd name="T20" fmla="*/ 111 w 11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" h="31">
                  <a:moveTo>
                    <a:pt x="111" y="19"/>
                  </a:moveTo>
                  <a:lnTo>
                    <a:pt x="88" y="31"/>
                  </a:lnTo>
                  <a:lnTo>
                    <a:pt x="65" y="31"/>
                  </a:lnTo>
                  <a:lnTo>
                    <a:pt x="41" y="25"/>
                  </a:lnTo>
                  <a:lnTo>
                    <a:pt x="18" y="1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39" name="Line 2053"/>
            <p:cNvSpPr>
              <a:spLocks noChangeShapeType="1"/>
            </p:cNvSpPr>
            <p:nvPr/>
          </p:nvSpPr>
          <p:spPr bwMode="auto">
            <a:xfrm>
              <a:off x="496" y="1624"/>
              <a:ext cx="10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40" name="Line 2054"/>
            <p:cNvSpPr>
              <a:spLocks noChangeShapeType="1"/>
            </p:cNvSpPr>
            <p:nvPr/>
          </p:nvSpPr>
          <p:spPr bwMode="auto">
            <a:xfrm>
              <a:off x="549" y="1686"/>
              <a:ext cx="1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41" name="Rectangle 2055"/>
            <p:cNvSpPr>
              <a:spLocks noChangeArrowheads="1"/>
            </p:cNvSpPr>
            <p:nvPr/>
          </p:nvSpPr>
          <p:spPr bwMode="auto">
            <a:xfrm>
              <a:off x="543" y="1692"/>
              <a:ext cx="117" cy="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6442" name="Line 2056"/>
            <p:cNvSpPr>
              <a:spLocks noChangeShapeType="1"/>
            </p:cNvSpPr>
            <p:nvPr/>
          </p:nvSpPr>
          <p:spPr bwMode="auto">
            <a:xfrm>
              <a:off x="637" y="1655"/>
              <a:ext cx="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43" name="Freeform 2057"/>
            <p:cNvSpPr>
              <a:spLocks/>
            </p:cNvSpPr>
            <p:nvPr/>
          </p:nvSpPr>
          <p:spPr bwMode="auto">
            <a:xfrm>
              <a:off x="660" y="1673"/>
              <a:ext cx="6" cy="13"/>
            </a:xfrm>
            <a:custGeom>
              <a:avLst/>
              <a:gdLst>
                <a:gd name="T0" fmla="*/ 6 w 6"/>
                <a:gd name="T1" fmla="*/ 0 h 13"/>
                <a:gd name="T2" fmla="*/ 6 w 6"/>
                <a:gd name="T3" fmla="*/ 6 h 13"/>
                <a:gd name="T4" fmla="*/ 0 w 6"/>
                <a:gd name="T5" fmla="*/ 13 h 13"/>
                <a:gd name="T6" fmla="*/ 0 60000 65536"/>
                <a:gd name="T7" fmla="*/ 0 60000 65536"/>
                <a:gd name="T8" fmla="*/ 0 60000 65536"/>
                <a:gd name="T9" fmla="*/ 0 w 6"/>
                <a:gd name="T10" fmla="*/ 0 h 13"/>
                <a:gd name="T11" fmla="*/ 6 w 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3">
                  <a:moveTo>
                    <a:pt x="6" y="0"/>
                  </a:moveTo>
                  <a:lnTo>
                    <a:pt x="6" y="6"/>
                  </a:lnTo>
                  <a:lnTo>
                    <a:pt x="0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44" name="Line 2058"/>
            <p:cNvSpPr>
              <a:spLocks noChangeShapeType="1"/>
            </p:cNvSpPr>
            <p:nvPr/>
          </p:nvSpPr>
          <p:spPr bwMode="auto">
            <a:xfrm>
              <a:off x="660" y="1686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45" name="Line 2059"/>
            <p:cNvSpPr>
              <a:spLocks noChangeShapeType="1"/>
            </p:cNvSpPr>
            <p:nvPr/>
          </p:nvSpPr>
          <p:spPr bwMode="auto">
            <a:xfrm>
              <a:off x="625" y="1642"/>
              <a:ext cx="12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46" name="Line 2060"/>
            <p:cNvSpPr>
              <a:spLocks noChangeShapeType="1"/>
            </p:cNvSpPr>
            <p:nvPr/>
          </p:nvSpPr>
          <p:spPr bwMode="auto">
            <a:xfrm>
              <a:off x="602" y="1624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47" name="Line 2061"/>
            <p:cNvSpPr>
              <a:spLocks noChangeShapeType="1"/>
            </p:cNvSpPr>
            <p:nvPr/>
          </p:nvSpPr>
          <p:spPr bwMode="auto">
            <a:xfrm flipV="1">
              <a:off x="549" y="1673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48" name="Line 2062"/>
            <p:cNvSpPr>
              <a:spLocks noChangeShapeType="1"/>
            </p:cNvSpPr>
            <p:nvPr/>
          </p:nvSpPr>
          <p:spPr bwMode="auto">
            <a:xfrm>
              <a:off x="555" y="1673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49" name="Line 2063"/>
            <p:cNvSpPr>
              <a:spLocks noChangeShapeType="1"/>
            </p:cNvSpPr>
            <p:nvPr/>
          </p:nvSpPr>
          <p:spPr bwMode="auto">
            <a:xfrm flipV="1">
              <a:off x="549" y="1686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50" name="Line 2064"/>
            <p:cNvSpPr>
              <a:spLocks noChangeShapeType="1"/>
            </p:cNvSpPr>
            <p:nvPr/>
          </p:nvSpPr>
          <p:spPr bwMode="auto">
            <a:xfrm flipV="1">
              <a:off x="496" y="1624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51" name="Line 2065"/>
            <p:cNvSpPr>
              <a:spLocks noChangeShapeType="1"/>
            </p:cNvSpPr>
            <p:nvPr/>
          </p:nvSpPr>
          <p:spPr bwMode="auto">
            <a:xfrm>
              <a:off x="490" y="1630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52" name="Rectangle 2066"/>
            <p:cNvSpPr>
              <a:spLocks noChangeArrowheads="1"/>
            </p:cNvSpPr>
            <p:nvPr/>
          </p:nvSpPr>
          <p:spPr bwMode="auto">
            <a:xfrm>
              <a:off x="625" y="1562"/>
              <a:ext cx="41" cy="1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6453" name="Line 2067"/>
            <p:cNvSpPr>
              <a:spLocks noChangeShapeType="1"/>
            </p:cNvSpPr>
            <p:nvPr/>
          </p:nvSpPr>
          <p:spPr bwMode="auto">
            <a:xfrm flipH="1">
              <a:off x="619" y="1580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54" name="Line 2068"/>
            <p:cNvSpPr>
              <a:spLocks noChangeShapeType="1"/>
            </p:cNvSpPr>
            <p:nvPr/>
          </p:nvSpPr>
          <p:spPr bwMode="auto">
            <a:xfrm>
              <a:off x="619" y="1587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55" name="Line 2069"/>
            <p:cNvSpPr>
              <a:spLocks noChangeShapeType="1"/>
            </p:cNvSpPr>
            <p:nvPr/>
          </p:nvSpPr>
          <p:spPr bwMode="auto">
            <a:xfrm>
              <a:off x="619" y="1580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56" name="Line 2070"/>
            <p:cNvSpPr>
              <a:spLocks noChangeShapeType="1"/>
            </p:cNvSpPr>
            <p:nvPr/>
          </p:nvSpPr>
          <p:spPr bwMode="auto">
            <a:xfrm flipV="1">
              <a:off x="841" y="1215"/>
              <a:ext cx="1" cy="4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071" name="Rectangle 3"/>
          <p:cNvSpPr txBox="1">
            <a:spLocks noChangeArrowheads="1"/>
          </p:cNvSpPr>
          <p:nvPr/>
        </p:nvSpPr>
        <p:spPr bwMode="auto">
          <a:xfrm>
            <a:off x="4857750" y="1357313"/>
            <a:ext cx="4032250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 fontScale="70000" lnSpcReduction="20000"/>
          </a:bodyPr>
          <a:lstStyle/>
          <a:p>
            <a:pPr algn="ctr"/>
            <a:r>
              <a:rPr lang="fr-FR" sz="2400" b="1" dirty="0" smtClean="0"/>
              <a:t>COMPOSITION DU BIOGAZ</a:t>
            </a:r>
          </a:p>
          <a:p>
            <a:endParaRPr lang="fr-FR" sz="2400" dirty="0" smtClean="0"/>
          </a:p>
          <a:p>
            <a:r>
              <a:rPr lang="fr-FR" sz="2400" dirty="0" smtClean="0"/>
              <a:t>Méthane CH</a:t>
            </a:r>
            <a:r>
              <a:rPr lang="fr-FR" sz="2400" baseline="-25000" dirty="0" smtClean="0"/>
              <a:t>4 </a:t>
            </a:r>
            <a:r>
              <a:rPr lang="fr-FR" sz="2400" dirty="0" smtClean="0"/>
              <a:t>(40-70% en volume)</a:t>
            </a:r>
          </a:p>
          <a:p>
            <a:endParaRPr lang="fr-FR" sz="2400" dirty="0" smtClean="0"/>
          </a:p>
          <a:p>
            <a:r>
              <a:rPr lang="fr-FR" sz="2400" dirty="0" smtClean="0"/>
              <a:t>Dioxyde de carbone CO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 (30-60% en volume), </a:t>
            </a:r>
          </a:p>
          <a:p>
            <a:endParaRPr lang="fr-FR" sz="2400" dirty="0" smtClean="0"/>
          </a:p>
          <a:p>
            <a:r>
              <a:rPr lang="fr-FR" sz="2400" dirty="0" smtClean="0"/>
              <a:t>Dihydrogène H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 (5-10% en volume) </a:t>
            </a:r>
          </a:p>
          <a:p>
            <a:endParaRPr lang="fr-FR" sz="2400" dirty="0" smtClean="0"/>
          </a:p>
          <a:p>
            <a:r>
              <a:rPr lang="fr-FR" sz="2400" dirty="0" smtClean="0"/>
              <a:t>Autres gaz en faible proportions (l’azote, le sulfure d’hydrogène et l’eau).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FR" sz="2400" b="1" kern="0" dirty="0">
              <a:latin typeface="+mn-lt"/>
              <a:cs typeface="+mn-cs"/>
            </a:endParaRPr>
          </a:p>
        </p:txBody>
      </p:sp>
      <p:pic>
        <p:nvPicPr>
          <p:cNvPr id="16389" name="Picture 17" descr="1"/>
          <p:cNvPicPr>
            <a:picLocks noGrp="1" noChangeAspect="1" noChangeArrowheads="1"/>
          </p:cNvPicPr>
          <p:nvPr>
            <p:ph idx="1"/>
          </p:nvPr>
        </p:nvPicPr>
        <p:blipFill>
          <a:blip r:embed="rId146"/>
          <a:srcRect r="15788" b="19444"/>
          <a:stretch>
            <a:fillRect/>
          </a:stretch>
        </p:blipFill>
        <p:spPr>
          <a:xfrm>
            <a:off x="5715000" y="4500563"/>
            <a:ext cx="3214688" cy="2357437"/>
          </a:xfrm>
        </p:spPr>
      </p:pic>
      <p:pic>
        <p:nvPicPr>
          <p:cNvPr id="16390" name="Picture 2" descr="C:\Users\user\Documents\PNB\Presentation PNB\maquete biogaz 3.JPG"/>
          <p:cNvPicPr>
            <a:picLocks noChangeAspect="1" noChangeArrowheads="1"/>
          </p:cNvPicPr>
          <p:nvPr/>
        </p:nvPicPr>
        <p:blipFill>
          <a:blip r:embed="rId147"/>
          <a:srcRect/>
          <a:stretch>
            <a:fillRect/>
          </a:stretch>
        </p:blipFill>
        <p:spPr bwMode="auto">
          <a:xfrm>
            <a:off x="1071563" y="3941763"/>
            <a:ext cx="314325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>
                <a:solidFill>
                  <a:schemeClr val="tx1"/>
                </a:solidFill>
              </a:rPr>
              <a:t>PRESENTATION DE LA TECHNOLOGIE:</a:t>
            </a:r>
            <a:br>
              <a:rPr lang="fr-FR" sz="3200" dirty="0" smtClean="0">
                <a:solidFill>
                  <a:schemeClr val="tx1"/>
                </a:solidFill>
              </a:rPr>
            </a:br>
            <a:r>
              <a:rPr lang="fr-FR" sz="3200" dirty="0" smtClean="0">
                <a:solidFill>
                  <a:schemeClr val="tx1"/>
                </a:solidFill>
              </a:rPr>
              <a:t>MODELE PUXIN</a:t>
            </a:r>
          </a:p>
        </p:txBody>
      </p:sp>
      <p:sp>
        <p:nvSpPr>
          <p:cNvPr id="19459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3543300" cy="4525963"/>
          </a:xfrm>
        </p:spPr>
        <p:txBody>
          <a:bodyPr/>
          <a:lstStyle/>
          <a:p>
            <a:endParaRPr lang="fr-FR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643063"/>
            <a:ext cx="7858125" cy="33575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4929188"/>
            <a:ext cx="4914900" cy="19288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>
            <a:normAutofit/>
          </a:bodyPr>
          <a:lstStyle/>
          <a:p>
            <a:r>
              <a:rPr lang="fr-FR" sz="2800" dirty="0" smtClean="0"/>
              <a:t>LE BIODIGESTEUR ET LES INTERRELATIONS AVEC L’ELEVAGE ET L’AGRICULTURE</a:t>
            </a:r>
            <a:endParaRPr lang="fr-FR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285992"/>
            <a:ext cx="6400800" cy="335280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dirty="0" smtClean="0">
                <a:ea typeface="Times New Roman"/>
                <a:cs typeface="Times New Roman"/>
              </a:rPr>
              <a:t> </a:t>
            </a:r>
          </a:p>
          <a:p>
            <a:endParaRPr lang="fr-FR" dirty="0"/>
          </a:p>
        </p:txBody>
      </p:sp>
      <p:sp>
        <p:nvSpPr>
          <p:cNvPr id="23" name="Flèche vers le bas 22"/>
          <p:cNvSpPr/>
          <p:nvPr/>
        </p:nvSpPr>
        <p:spPr>
          <a:xfrm rot="10800000">
            <a:off x="4000496" y="2714620"/>
            <a:ext cx="642942" cy="642942"/>
          </a:xfrm>
          <a:prstGeom prst="downArrow">
            <a:avLst/>
          </a:prstGeom>
          <a:solidFill>
            <a:srgbClr val="A25F3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4" name="Image 6" descr="DSC028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786191"/>
            <a:ext cx="142876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2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8643998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Flèche droite 26"/>
          <p:cNvSpPr/>
          <p:nvPr/>
        </p:nvSpPr>
        <p:spPr>
          <a:xfrm>
            <a:off x="642910" y="5214950"/>
            <a:ext cx="78581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gauche 27"/>
          <p:cNvSpPr/>
          <p:nvPr/>
        </p:nvSpPr>
        <p:spPr>
          <a:xfrm>
            <a:off x="4500562" y="5643578"/>
            <a:ext cx="785818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10465</TotalTime>
  <Words>1520</Words>
  <Application>Microsoft Office PowerPoint</Application>
  <PresentationFormat>Affichage à l'écran (4:3)</PresentationFormat>
  <Paragraphs>512</Paragraphs>
  <Slides>28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0" baseType="lpstr">
      <vt:lpstr>Modèle par défaut</vt:lpstr>
      <vt:lpstr>Document</vt:lpstr>
      <vt:lpstr>  ATELIER D’ECHANGES DEB ATAYA </vt:lpstr>
      <vt:lpstr>PLAN</vt:lpstr>
      <vt:lpstr>CONTEXTE</vt:lpstr>
      <vt:lpstr>CONTEXTE</vt:lpstr>
      <vt:lpstr>CONTEXTE</vt:lpstr>
      <vt:lpstr>OBJECTIF GLOBAL DU PNB-SN</vt:lpstr>
      <vt:lpstr>PRESENTATION DE LA TECHNOLOGIE: MODELE CGC2047 MODIFIE DU SENEGAL</vt:lpstr>
      <vt:lpstr>PRESENTATION DE LA TECHNOLOGIE: MODELE PUXIN</vt:lpstr>
      <vt:lpstr>LE BIODIGESTEUR ET LES INTERRELATIONS AVEC L’ELEVAGE ET L’AGRICULTURE</vt:lpstr>
      <vt:lpstr>POTENTIALITES DE DEVELOPPEMENT DU BIOGAZ DOMESTIQUE AU SENEGAL EFFECTIFS MENAGES AGRICOLES</vt:lpstr>
      <vt:lpstr>POTENTIALITES DE DEVELOPPEMENT DU BIOGAZ DOMESTIQUE AU SENEGAL EFFECTIFS MENAGES ELEVEURS</vt:lpstr>
      <vt:lpstr>POTENTIALITES DE DEVELOPPEMENT DU BIOGAZ DOMESTIQUE AU SENEGAL  EFFECTIFS DU CHEPTEL</vt:lpstr>
      <vt:lpstr>POTENTIALITES DE DEVELOPPEMENT DU BIOGAZ DOMESTIQUE AU SENEGAL  ACTIVITES AGRICOLES</vt:lpstr>
      <vt:lpstr>REALISATIONS DU PNB-SN</vt:lpstr>
      <vt:lpstr>EFFETS DE LA DISSEMINATION DU BIOGAZ  Bilan Energétique</vt:lpstr>
      <vt:lpstr>EFFETS DE LA DISSEMINATION  BIOGAZ AU COURS DE LA PHASE PILOTE NOMBRE DE BIODIGESTEURS CONSTRUITS: 587  </vt:lpstr>
      <vt:lpstr>EFFETS /RESULTATS  Amélioration de la production agricole</vt:lpstr>
      <vt:lpstr>CONTRAINTES et/ou LIMITES</vt:lpstr>
      <vt:lpstr>Coût du biodigesteur</vt:lpstr>
      <vt:lpstr>OBJECTIFS DE LA PHASE DE DISSEMINATION 2015-2019</vt:lpstr>
      <vt:lpstr>OBJECTIFS DE LA PHASE DE DISSEMINATION 2015-2019</vt:lpstr>
      <vt:lpstr>STRATEGIES</vt:lpstr>
      <vt:lpstr>EFFETS ATTENDUS</vt:lpstr>
      <vt:lpstr>SOLUTIONS DE LEVEE DES CONTRAINTES</vt:lpstr>
      <vt:lpstr>CUISINE CONVENTIONNELLE  ET CUISINE AVEC BIOGAZ</vt:lpstr>
      <vt:lpstr>ILLUSTRATIONS D’APPLICATIONS</vt:lpstr>
      <vt:lpstr>ILLUSTRATIONS</vt:lpstr>
      <vt:lpstr>  MERCI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CRD Kaffrine,  Vendredi 25 juin 2010</dc:title>
  <dc:creator>SWEET</dc:creator>
  <cp:lastModifiedBy>ADMIN</cp:lastModifiedBy>
  <cp:revision>161</cp:revision>
  <dcterms:created xsi:type="dcterms:W3CDTF">2010-06-24T04:01:11Z</dcterms:created>
  <dcterms:modified xsi:type="dcterms:W3CDTF">2014-09-22T12:28:40Z</dcterms:modified>
</cp:coreProperties>
</file>