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504" r:id="rId3"/>
    <p:sldId id="526" r:id="rId4"/>
    <p:sldId id="558" r:id="rId5"/>
    <p:sldId id="561" r:id="rId6"/>
    <p:sldId id="560" r:id="rId7"/>
    <p:sldId id="562" r:id="rId8"/>
    <p:sldId id="559" r:id="rId9"/>
    <p:sldId id="557" r:id="rId10"/>
    <p:sldId id="523" r:id="rId11"/>
    <p:sldId id="563" r:id="rId12"/>
    <p:sldId id="564" r:id="rId13"/>
    <p:sldId id="565" r:id="rId14"/>
    <p:sldId id="505" r:id="rId15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9" autoAdjust="0"/>
    <p:restoredTop sz="94581" autoAdjust="0"/>
  </p:normalViewPr>
  <p:slideViewPr>
    <p:cSldViewPr>
      <p:cViewPr varScale="1">
        <p:scale>
          <a:sx n="98" d="100"/>
          <a:sy n="98" d="100"/>
        </p:scale>
        <p:origin x="125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A11B3F-9F78-47A0-94EE-3E3BE522BAB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5951E5A-DF6D-43AA-9828-E9DA91B947A2}">
      <dgm:prSet phldrT="[Texte]" custT="1"/>
      <dgm:spPr/>
      <dgm:t>
        <a:bodyPr/>
        <a:lstStyle/>
        <a:p>
          <a:r>
            <a:rPr lang="fr-FR" sz="1400" b="1" dirty="0">
              <a:solidFill>
                <a:schemeClr val="tx1"/>
              </a:solidFill>
            </a:rPr>
            <a:t>la DGPSN </a:t>
          </a:r>
          <a:r>
            <a:rPr lang="fr-FR" sz="1400" b="1" dirty="0" smtClean="0">
              <a:solidFill>
                <a:schemeClr val="tx1"/>
              </a:solidFill>
            </a:rPr>
            <a:t>reçoit </a:t>
          </a:r>
          <a:r>
            <a:rPr lang="fr-FR" sz="1400" b="1" dirty="0">
              <a:solidFill>
                <a:schemeClr val="tx1"/>
              </a:solidFill>
            </a:rPr>
            <a:t>la base de données </a:t>
          </a:r>
          <a:r>
            <a:rPr lang="fr-FR" sz="1400" b="1" dirty="0" smtClean="0">
              <a:solidFill>
                <a:schemeClr val="tx1"/>
              </a:solidFill>
            </a:rPr>
            <a:t>de </a:t>
          </a:r>
          <a:r>
            <a:rPr lang="fr-FR" sz="1400" b="1" dirty="0">
              <a:solidFill>
                <a:schemeClr val="tx1"/>
              </a:solidFill>
            </a:rPr>
            <a:t>l'ANSD</a:t>
          </a:r>
        </a:p>
      </dgm:t>
    </dgm:pt>
    <dgm:pt modelId="{2EE894E3-057A-47D6-93CA-4B4C6FCF8D49}" type="parTrans" cxnId="{CE70E894-84A5-4073-85F4-30147E5E76F3}">
      <dgm:prSet/>
      <dgm:spPr/>
      <dgm:t>
        <a:bodyPr/>
        <a:lstStyle/>
        <a:p>
          <a:endParaRPr lang="fr-FR"/>
        </a:p>
      </dgm:t>
    </dgm:pt>
    <dgm:pt modelId="{40CFF6C0-1FCC-48AC-B195-325CCBD15AD8}" type="sibTrans" cxnId="{CE70E894-84A5-4073-85F4-30147E5E76F3}">
      <dgm:prSet custT="1"/>
      <dgm:spPr/>
      <dgm:t>
        <a:bodyPr/>
        <a:lstStyle/>
        <a:p>
          <a:r>
            <a:rPr lang="fr-FR" sz="1400" b="1" dirty="0" smtClean="0">
              <a:solidFill>
                <a:schemeClr val="tx1"/>
              </a:solidFill>
            </a:rPr>
            <a:t>Demande d’autorisation de traitement et de communication des </a:t>
          </a:r>
          <a:r>
            <a:rPr lang="fr-FR" sz="1400" b="1" dirty="0">
              <a:solidFill>
                <a:schemeClr val="tx1"/>
              </a:solidFill>
            </a:rPr>
            <a:t>données à la CDP</a:t>
          </a:r>
        </a:p>
      </dgm:t>
    </dgm:pt>
    <dgm:pt modelId="{04364679-6FA1-493A-A6C8-C0D4EAEAA218}">
      <dgm:prSet phldrT="[Texte]" custT="1"/>
      <dgm:spPr/>
      <dgm:t>
        <a:bodyPr/>
        <a:lstStyle/>
        <a:p>
          <a:r>
            <a:rPr lang="fr-FR" sz="1400" b="1" dirty="0" smtClean="0">
              <a:solidFill>
                <a:schemeClr val="tx1"/>
              </a:solidFill>
            </a:rPr>
            <a:t>La </a:t>
          </a:r>
          <a:r>
            <a:rPr lang="fr-FR" sz="1400" b="1" dirty="0">
              <a:solidFill>
                <a:schemeClr val="tx1"/>
              </a:solidFill>
            </a:rPr>
            <a:t>DGPSN est autorisée à </a:t>
          </a:r>
          <a:r>
            <a:rPr lang="fr-FR" sz="1400" b="1" dirty="0" smtClean="0">
              <a:solidFill>
                <a:schemeClr val="tx1"/>
              </a:solidFill>
            </a:rPr>
            <a:t>utiliser les données du RNU pour une durée légale de 5ans et à les communiquer aux utilisateurs</a:t>
          </a:r>
          <a:endParaRPr lang="fr-FR" sz="1400" b="1" dirty="0">
            <a:solidFill>
              <a:schemeClr val="tx1"/>
            </a:solidFill>
          </a:endParaRPr>
        </a:p>
      </dgm:t>
    </dgm:pt>
    <dgm:pt modelId="{1459E998-530B-4F52-9274-1EA7B49E14F2}" type="parTrans" cxnId="{0CE4D427-5853-442D-B214-ECB050ED86C6}">
      <dgm:prSet/>
      <dgm:spPr/>
      <dgm:t>
        <a:bodyPr/>
        <a:lstStyle/>
        <a:p>
          <a:endParaRPr lang="fr-FR"/>
        </a:p>
      </dgm:t>
    </dgm:pt>
    <dgm:pt modelId="{6F6495E3-0BDD-4251-8036-AC811FFCD279}" type="sibTrans" cxnId="{0CE4D427-5853-442D-B214-ECB050ED86C6}">
      <dgm:prSet/>
      <dgm:spPr/>
      <dgm:t>
        <a:bodyPr/>
        <a:lstStyle/>
        <a:p>
          <a:endParaRPr lang="fr-FR"/>
        </a:p>
      </dgm:t>
    </dgm:pt>
    <dgm:pt modelId="{C7012785-6E10-4BE7-B5C6-157A6C5F5098}" type="pres">
      <dgm:prSet presAssocID="{87A11B3F-9F78-47A0-94EE-3E3BE522BABD}" presName="Name0" presStyleCnt="0">
        <dgm:presLayoutVars>
          <dgm:dir/>
          <dgm:resizeHandles val="exact"/>
        </dgm:presLayoutVars>
      </dgm:prSet>
      <dgm:spPr/>
    </dgm:pt>
    <dgm:pt modelId="{B52BDBAC-3012-4C66-B926-CB729E1A00C5}" type="pres">
      <dgm:prSet presAssocID="{45951E5A-DF6D-43AA-9828-E9DA91B947A2}" presName="node" presStyleLbl="node1" presStyleIdx="0" presStyleCnt="2" custScaleX="24150" custScaleY="87931" custLinFactNeighborX="-92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51D79D5-93B3-4006-8085-5ABC5ACC6F74}" type="pres">
      <dgm:prSet presAssocID="{40CFF6C0-1FCC-48AC-B195-325CCBD15AD8}" presName="sibTrans" presStyleLbl="sibTrans2D1" presStyleIdx="0" presStyleCnt="1" custAng="14603" custScaleX="174252" custScaleY="61127" custLinFactNeighborX="4657" custLinFactNeighborY="-5172"/>
      <dgm:spPr/>
      <dgm:t>
        <a:bodyPr/>
        <a:lstStyle/>
        <a:p>
          <a:endParaRPr lang="fr-FR"/>
        </a:p>
      </dgm:t>
    </dgm:pt>
    <dgm:pt modelId="{30FABB7D-D264-4ECD-AF32-72CAF8CB077E}" type="pres">
      <dgm:prSet presAssocID="{40CFF6C0-1FCC-48AC-B195-325CCBD15AD8}" presName="connectorText" presStyleLbl="sibTrans2D1" presStyleIdx="0" presStyleCnt="1"/>
      <dgm:spPr/>
      <dgm:t>
        <a:bodyPr/>
        <a:lstStyle/>
        <a:p>
          <a:endParaRPr lang="fr-FR"/>
        </a:p>
      </dgm:t>
    </dgm:pt>
    <dgm:pt modelId="{192B3096-3F81-4686-9CFD-C4B093CD1C80}" type="pres">
      <dgm:prSet presAssocID="{04364679-6FA1-493A-A6C8-C0D4EAEAA218}" presName="node" presStyleLbl="node1" presStyleIdx="1" presStyleCnt="2" custScaleX="24963" custScaleY="81078" custLinFactNeighborX="2304" custLinFactNeighborY="5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610749-E8B4-4F1D-A920-2AAE7B2F01F6}" type="presOf" srcId="{87A11B3F-9F78-47A0-94EE-3E3BE522BABD}" destId="{C7012785-6E10-4BE7-B5C6-157A6C5F5098}" srcOrd="0" destOrd="0" presId="urn:microsoft.com/office/officeart/2005/8/layout/process1"/>
    <dgm:cxn modelId="{CE70E894-84A5-4073-85F4-30147E5E76F3}" srcId="{87A11B3F-9F78-47A0-94EE-3E3BE522BABD}" destId="{45951E5A-DF6D-43AA-9828-E9DA91B947A2}" srcOrd="0" destOrd="0" parTransId="{2EE894E3-057A-47D6-93CA-4B4C6FCF8D49}" sibTransId="{40CFF6C0-1FCC-48AC-B195-325CCBD15AD8}"/>
    <dgm:cxn modelId="{2CADF676-7748-4567-9901-6A994F9DDF60}" type="presOf" srcId="{40CFF6C0-1FCC-48AC-B195-325CCBD15AD8}" destId="{30FABB7D-D264-4ECD-AF32-72CAF8CB077E}" srcOrd="1" destOrd="0" presId="urn:microsoft.com/office/officeart/2005/8/layout/process1"/>
    <dgm:cxn modelId="{0E303C4F-9A39-418E-B2FC-392F74AAB226}" type="presOf" srcId="{40CFF6C0-1FCC-48AC-B195-325CCBD15AD8}" destId="{B51D79D5-93B3-4006-8085-5ABC5ACC6F74}" srcOrd="0" destOrd="0" presId="urn:microsoft.com/office/officeart/2005/8/layout/process1"/>
    <dgm:cxn modelId="{0CE4D427-5853-442D-B214-ECB050ED86C6}" srcId="{87A11B3F-9F78-47A0-94EE-3E3BE522BABD}" destId="{04364679-6FA1-493A-A6C8-C0D4EAEAA218}" srcOrd="1" destOrd="0" parTransId="{1459E998-530B-4F52-9274-1EA7B49E14F2}" sibTransId="{6F6495E3-0BDD-4251-8036-AC811FFCD279}"/>
    <dgm:cxn modelId="{7E8940F5-D9CE-4C2D-BBDF-D86442E32F03}" type="presOf" srcId="{45951E5A-DF6D-43AA-9828-E9DA91B947A2}" destId="{B52BDBAC-3012-4C66-B926-CB729E1A00C5}" srcOrd="0" destOrd="0" presId="urn:microsoft.com/office/officeart/2005/8/layout/process1"/>
    <dgm:cxn modelId="{56982CEE-193A-4B0A-A33F-D4916AB5367A}" type="presOf" srcId="{04364679-6FA1-493A-A6C8-C0D4EAEAA218}" destId="{192B3096-3F81-4686-9CFD-C4B093CD1C80}" srcOrd="0" destOrd="0" presId="urn:microsoft.com/office/officeart/2005/8/layout/process1"/>
    <dgm:cxn modelId="{6357D002-D7EC-4114-9D0A-C3DF6C619135}" type="presParOf" srcId="{C7012785-6E10-4BE7-B5C6-157A6C5F5098}" destId="{B52BDBAC-3012-4C66-B926-CB729E1A00C5}" srcOrd="0" destOrd="0" presId="urn:microsoft.com/office/officeart/2005/8/layout/process1"/>
    <dgm:cxn modelId="{79BC4DA1-1B0A-4251-95A3-66562D969D3B}" type="presParOf" srcId="{C7012785-6E10-4BE7-B5C6-157A6C5F5098}" destId="{B51D79D5-93B3-4006-8085-5ABC5ACC6F74}" srcOrd="1" destOrd="0" presId="urn:microsoft.com/office/officeart/2005/8/layout/process1"/>
    <dgm:cxn modelId="{DA4341DF-5E2B-4560-8023-467484D9D160}" type="presParOf" srcId="{B51D79D5-93B3-4006-8085-5ABC5ACC6F74}" destId="{30FABB7D-D264-4ECD-AF32-72CAF8CB077E}" srcOrd="0" destOrd="0" presId="urn:microsoft.com/office/officeart/2005/8/layout/process1"/>
    <dgm:cxn modelId="{EE612AC3-0633-4C59-94D7-5622786C6D38}" type="presParOf" srcId="{C7012785-6E10-4BE7-B5C6-157A6C5F5098}" destId="{192B3096-3F81-4686-9CFD-C4B093CD1C80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4E47E2-7589-4A8C-BF20-28446F29672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7F96139-4C65-4C41-8BCB-C79F792B88E1}">
      <dgm:prSet phldrT="[Texte]" custT="1"/>
      <dgm:spPr/>
      <dgm:t>
        <a:bodyPr/>
        <a:lstStyle/>
        <a:p>
          <a:r>
            <a:rPr lang="fr-FR" sz="1400" b="1" dirty="0" smtClean="0">
              <a:solidFill>
                <a:schemeClr val="tx1"/>
              </a:solidFill>
              <a:latin typeface="+mj-lt"/>
            </a:rPr>
            <a:t>La DGPSN signe avec l’utilisateur un protocole de communication de données à caractère personnel</a:t>
          </a:r>
          <a:endParaRPr lang="fr-FR" sz="1400" b="1" dirty="0">
            <a:solidFill>
              <a:schemeClr val="tx1"/>
            </a:solidFill>
            <a:latin typeface="+mj-lt"/>
          </a:endParaRPr>
        </a:p>
      </dgm:t>
    </dgm:pt>
    <dgm:pt modelId="{B3FC9D26-F740-4B6E-9BBF-83A9D68428F3}" type="parTrans" cxnId="{5DC4B767-6736-44E7-96FC-4982E4D5BC21}">
      <dgm:prSet/>
      <dgm:spPr/>
      <dgm:t>
        <a:bodyPr/>
        <a:lstStyle/>
        <a:p>
          <a:endParaRPr lang="fr-FR"/>
        </a:p>
      </dgm:t>
    </dgm:pt>
    <dgm:pt modelId="{6C6C3CEC-4F68-40A1-B32A-11344F6007A5}" type="sibTrans" cxnId="{5DC4B767-6736-44E7-96FC-4982E4D5BC21}">
      <dgm:prSet/>
      <dgm:spPr/>
      <dgm:t>
        <a:bodyPr/>
        <a:lstStyle/>
        <a:p>
          <a:endParaRPr lang="fr-FR"/>
        </a:p>
      </dgm:t>
    </dgm:pt>
    <dgm:pt modelId="{F774FBAA-EF50-4CC2-99C0-3CA9F75A2F28}">
      <dgm:prSet phldrT="[Texte]" custT="1"/>
      <dgm:spPr/>
      <dgm:t>
        <a:bodyPr/>
        <a:lstStyle/>
        <a:p>
          <a:r>
            <a:rPr lang="fr-FR" sz="1400" b="1" dirty="0" smtClean="0">
              <a:solidFill>
                <a:schemeClr val="tx1"/>
              </a:solidFill>
              <a:latin typeface="+mj-lt"/>
            </a:rPr>
            <a:t>La DGPSN met à disposition de l’utilisateur un accès qui lui permet de se connecter sur le SIG et d’extraire des données</a:t>
          </a:r>
        </a:p>
        <a:p>
          <a:endParaRPr lang="fr-FR" sz="1100" dirty="0"/>
        </a:p>
      </dgm:t>
    </dgm:pt>
    <dgm:pt modelId="{E08991B5-40ED-4892-BB11-130AF50AD8DD}" type="parTrans" cxnId="{F2A58F7F-01D2-4877-ACC0-EBCF3C705411}">
      <dgm:prSet/>
      <dgm:spPr/>
      <dgm:t>
        <a:bodyPr/>
        <a:lstStyle/>
        <a:p>
          <a:endParaRPr lang="fr-FR"/>
        </a:p>
      </dgm:t>
    </dgm:pt>
    <dgm:pt modelId="{DEB871FB-49C8-4FA7-B11C-A6D67A50533A}" type="sibTrans" cxnId="{F2A58F7F-01D2-4877-ACC0-EBCF3C705411}">
      <dgm:prSet/>
      <dgm:spPr/>
      <dgm:t>
        <a:bodyPr/>
        <a:lstStyle/>
        <a:p>
          <a:endParaRPr lang="fr-FR"/>
        </a:p>
      </dgm:t>
    </dgm:pt>
    <dgm:pt modelId="{849C3570-50ED-4B0A-95B3-F05AF4A52FED}">
      <dgm:prSet phldrT="[Texte]" custT="1"/>
      <dgm:spPr/>
      <dgm:t>
        <a:bodyPr/>
        <a:lstStyle/>
        <a:p>
          <a:r>
            <a:rPr lang="fr-FR" sz="1400" b="1" dirty="0" smtClean="0">
              <a:solidFill>
                <a:schemeClr val="tx1"/>
              </a:solidFill>
              <a:latin typeface="+mj-lt"/>
            </a:rPr>
            <a:t>Le sectoriel se connecte à son accès utilisateur du SIG qui lui permet d’extraire des données à partir de requêtes génériques</a:t>
          </a:r>
          <a:endParaRPr lang="fr-FR" sz="1100" dirty="0"/>
        </a:p>
      </dgm:t>
    </dgm:pt>
    <dgm:pt modelId="{AD7C89B7-FE5C-4B5B-B565-1A6CEDF05C8C}" type="parTrans" cxnId="{BE96D099-F95F-4507-AC2A-5F983CA049DB}">
      <dgm:prSet/>
      <dgm:spPr/>
      <dgm:t>
        <a:bodyPr/>
        <a:lstStyle/>
        <a:p>
          <a:endParaRPr lang="fr-FR"/>
        </a:p>
      </dgm:t>
    </dgm:pt>
    <dgm:pt modelId="{5339B8CB-486E-44F8-936F-B62A8B114843}" type="sibTrans" cxnId="{BE96D099-F95F-4507-AC2A-5F983CA049DB}">
      <dgm:prSet/>
      <dgm:spPr/>
      <dgm:t>
        <a:bodyPr/>
        <a:lstStyle/>
        <a:p>
          <a:endParaRPr lang="fr-FR"/>
        </a:p>
      </dgm:t>
    </dgm:pt>
    <dgm:pt modelId="{B738980F-9043-495A-B07F-62D76ECFACAC}">
      <dgm:prSet custT="1"/>
      <dgm:spPr/>
      <dgm:t>
        <a:bodyPr/>
        <a:lstStyle/>
        <a:p>
          <a:r>
            <a:rPr lang="fr-FR" sz="1400" b="1" dirty="0" smtClean="0">
              <a:solidFill>
                <a:schemeClr val="tx1"/>
              </a:solidFill>
              <a:latin typeface="+mj-lt"/>
            </a:rPr>
            <a:t>L’utilisateur </a:t>
          </a:r>
          <a:r>
            <a:rPr lang="fr-FR" sz="1400" b="1" dirty="0">
              <a:solidFill>
                <a:schemeClr val="tx1"/>
              </a:solidFill>
              <a:latin typeface="+mj-lt"/>
            </a:rPr>
            <a:t>s'assure du respect de la confidentialité des données </a:t>
          </a:r>
          <a:r>
            <a:rPr lang="fr-FR" sz="1400" b="1" dirty="0" smtClean="0">
              <a:solidFill>
                <a:schemeClr val="tx1"/>
              </a:solidFill>
              <a:latin typeface="+mj-lt"/>
            </a:rPr>
            <a:t>qui lui sont communiquées </a:t>
          </a:r>
          <a:endParaRPr lang="fr-FR" sz="1400" b="1" dirty="0">
            <a:solidFill>
              <a:schemeClr val="tx1"/>
            </a:solidFill>
            <a:latin typeface="+mj-lt"/>
          </a:endParaRPr>
        </a:p>
      </dgm:t>
    </dgm:pt>
    <dgm:pt modelId="{E1C73789-735F-4CAB-B977-FE98055C28F7}" type="parTrans" cxnId="{C4A41783-A142-40FA-ADE2-EB0D884514E5}">
      <dgm:prSet/>
      <dgm:spPr/>
      <dgm:t>
        <a:bodyPr/>
        <a:lstStyle/>
        <a:p>
          <a:endParaRPr lang="fr-FR"/>
        </a:p>
      </dgm:t>
    </dgm:pt>
    <dgm:pt modelId="{4E1CCAD4-DFBD-4AA9-9D0E-77A952D5F2E5}" type="sibTrans" cxnId="{C4A41783-A142-40FA-ADE2-EB0D884514E5}">
      <dgm:prSet/>
      <dgm:spPr/>
      <dgm:t>
        <a:bodyPr/>
        <a:lstStyle/>
        <a:p>
          <a:endParaRPr lang="fr-FR"/>
        </a:p>
      </dgm:t>
    </dgm:pt>
    <dgm:pt modelId="{D967932B-4E9B-4D09-810B-D1F2C4BCD575}" type="pres">
      <dgm:prSet presAssocID="{014E47E2-7589-4A8C-BF20-28446F29672F}" presName="Name0" presStyleCnt="0">
        <dgm:presLayoutVars>
          <dgm:dir/>
          <dgm:resizeHandles val="exact"/>
        </dgm:presLayoutVars>
      </dgm:prSet>
      <dgm:spPr/>
    </dgm:pt>
    <dgm:pt modelId="{18166666-FFBD-4DDA-AA2D-B4DD69E0302C}" type="pres">
      <dgm:prSet presAssocID="{17F96139-4C65-4C41-8BCB-C79F792B88E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BB5B5FF-DBB9-4F5B-A699-8B4585952EF1}" type="pres">
      <dgm:prSet presAssocID="{6C6C3CEC-4F68-40A1-B32A-11344F6007A5}" presName="sibTrans" presStyleLbl="sibTrans2D1" presStyleIdx="0" presStyleCnt="3" custScaleX="206200" custLinFactNeighborX="-23354"/>
      <dgm:spPr/>
      <dgm:t>
        <a:bodyPr/>
        <a:lstStyle/>
        <a:p>
          <a:endParaRPr lang="fr-FR"/>
        </a:p>
      </dgm:t>
    </dgm:pt>
    <dgm:pt modelId="{AACF4D9D-1363-48E8-855C-60E7C0C29BC9}" type="pres">
      <dgm:prSet presAssocID="{6C6C3CEC-4F68-40A1-B32A-11344F6007A5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526BF5F0-D602-49D5-B185-4470FF555F86}" type="pres">
      <dgm:prSet presAssocID="{F774FBAA-EF50-4CC2-99C0-3CA9F75A2F2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313843A-6DC9-4F43-A035-9DB7DA66818D}" type="pres">
      <dgm:prSet presAssocID="{DEB871FB-49C8-4FA7-B11C-A6D67A50533A}" presName="sibTrans" presStyleLbl="sibTrans2D1" presStyleIdx="1" presStyleCnt="3" custScaleX="219095" custLinFactNeighborX="-23355"/>
      <dgm:spPr/>
      <dgm:t>
        <a:bodyPr/>
        <a:lstStyle/>
        <a:p>
          <a:endParaRPr lang="fr-FR"/>
        </a:p>
      </dgm:t>
    </dgm:pt>
    <dgm:pt modelId="{7AA8AEFF-7E77-42ED-B553-816F7ECB9FC0}" type="pres">
      <dgm:prSet presAssocID="{DEB871FB-49C8-4FA7-B11C-A6D67A50533A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77F3BFA5-FECA-48AB-93A2-13D73DC92DEF}" type="pres">
      <dgm:prSet presAssocID="{849C3570-50ED-4B0A-95B3-F05AF4A52FE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DFDA11D-450A-4258-A992-DED15A85515F}" type="pres">
      <dgm:prSet presAssocID="{5339B8CB-486E-44F8-936F-B62A8B114843}" presName="sibTrans" presStyleLbl="sibTrans2D1" presStyleIdx="2" presStyleCnt="3" custScaleX="231991" custLinFactNeighborX="-21800"/>
      <dgm:spPr/>
      <dgm:t>
        <a:bodyPr/>
        <a:lstStyle/>
        <a:p>
          <a:endParaRPr lang="fr-FR"/>
        </a:p>
      </dgm:t>
    </dgm:pt>
    <dgm:pt modelId="{EDE41EE8-E560-4B5C-81B0-6095798B70CC}" type="pres">
      <dgm:prSet presAssocID="{5339B8CB-486E-44F8-936F-B62A8B114843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39F0F706-30AE-4595-9DA0-BDA1166FF6ED}" type="pres">
      <dgm:prSet presAssocID="{B738980F-9043-495A-B07F-62D76ECFACAC}" presName="node" presStyleLbl="node1" presStyleIdx="3" presStyleCnt="4" custScaleX="108194" custScaleY="10062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0DBDDCE-DCA2-4C54-B4EF-215212486F98}" type="presOf" srcId="{6C6C3CEC-4F68-40A1-B32A-11344F6007A5}" destId="{EBB5B5FF-DBB9-4F5B-A699-8B4585952EF1}" srcOrd="0" destOrd="0" presId="urn:microsoft.com/office/officeart/2005/8/layout/process1"/>
    <dgm:cxn modelId="{21C7F101-5AB1-4014-B284-31CC2E006BBF}" type="presOf" srcId="{6C6C3CEC-4F68-40A1-B32A-11344F6007A5}" destId="{AACF4D9D-1363-48E8-855C-60E7C0C29BC9}" srcOrd="1" destOrd="0" presId="urn:microsoft.com/office/officeart/2005/8/layout/process1"/>
    <dgm:cxn modelId="{8AA044DF-00C7-4BE8-997F-85CE7F9755E1}" type="presOf" srcId="{B738980F-9043-495A-B07F-62D76ECFACAC}" destId="{39F0F706-30AE-4595-9DA0-BDA1166FF6ED}" srcOrd="0" destOrd="0" presId="urn:microsoft.com/office/officeart/2005/8/layout/process1"/>
    <dgm:cxn modelId="{8F24DA1C-7C3B-4189-BC94-8F1CB9E0360A}" type="presOf" srcId="{5339B8CB-486E-44F8-936F-B62A8B114843}" destId="{BDFDA11D-450A-4258-A992-DED15A85515F}" srcOrd="0" destOrd="0" presId="urn:microsoft.com/office/officeart/2005/8/layout/process1"/>
    <dgm:cxn modelId="{61E4E270-A03D-40AE-BCD7-FA868DC28EE6}" type="presOf" srcId="{DEB871FB-49C8-4FA7-B11C-A6D67A50533A}" destId="{A313843A-6DC9-4F43-A035-9DB7DA66818D}" srcOrd="0" destOrd="0" presId="urn:microsoft.com/office/officeart/2005/8/layout/process1"/>
    <dgm:cxn modelId="{EBAA9EC7-49B8-445E-8465-C55D19078C00}" type="presOf" srcId="{849C3570-50ED-4B0A-95B3-F05AF4A52FED}" destId="{77F3BFA5-FECA-48AB-93A2-13D73DC92DEF}" srcOrd="0" destOrd="0" presId="urn:microsoft.com/office/officeart/2005/8/layout/process1"/>
    <dgm:cxn modelId="{A04D53FE-8992-4009-959E-E1BADCAE8C9E}" type="presOf" srcId="{5339B8CB-486E-44F8-936F-B62A8B114843}" destId="{EDE41EE8-E560-4B5C-81B0-6095798B70CC}" srcOrd="1" destOrd="0" presId="urn:microsoft.com/office/officeart/2005/8/layout/process1"/>
    <dgm:cxn modelId="{BE96D099-F95F-4507-AC2A-5F983CA049DB}" srcId="{014E47E2-7589-4A8C-BF20-28446F29672F}" destId="{849C3570-50ED-4B0A-95B3-F05AF4A52FED}" srcOrd="2" destOrd="0" parTransId="{AD7C89B7-FE5C-4B5B-B565-1A6CEDF05C8C}" sibTransId="{5339B8CB-486E-44F8-936F-B62A8B114843}"/>
    <dgm:cxn modelId="{F2A58F7F-01D2-4877-ACC0-EBCF3C705411}" srcId="{014E47E2-7589-4A8C-BF20-28446F29672F}" destId="{F774FBAA-EF50-4CC2-99C0-3CA9F75A2F28}" srcOrd="1" destOrd="0" parTransId="{E08991B5-40ED-4892-BB11-130AF50AD8DD}" sibTransId="{DEB871FB-49C8-4FA7-B11C-A6D67A50533A}"/>
    <dgm:cxn modelId="{85BEBFF1-BB64-4142-8760-1B75887D19D2}" type="presOf" srcId="{F774FBAA-EF50-4CC2-99C0-3CA9F75A2F28}" destId="{526BF5F0-D602-49D5-B185-4470FF555F86}" srcOrd="0" destOrd="0" presId="urn:microsoft.com/office/officeart/2005/8/layout/process1"/>
    <dgm:cxn modelId="{555356A6-12EF-4003-9B4B-3E002314797A}" type="presOf" srcId="{17F96139-4C65-4C41-8BCB-C79F792B88E1}" destId="{18166666-FFBD-4DDA-AA2D-B4DD69E0302C}" srcOrd="0" destOrd="0" presId="urn:microsoft.com/office/officeart/2005/8/layout/process1"/>
    <dgm:cxn modelId="{C4A41783-A142-40FA-ADE2-EB0D884514E5}" srcId="{014E47E2-7589-4A8C-BF20-28446F29672F}" destId="{B738980F-9043-495A-B07F-62D76ECFACAC}" srcOrd="3" destOrd="0" parTransId="{E1C73789-735F-4CAB-B977-FE98055C28F7}" sibTransId="{4E1CCAD4-DFBD-4AA9-9D0E-77A952D5F2E5}"/>
    <dgm:cxn modelId="{5DC4B767-6736-44E7-96FC-4982E4D5BC21}" srcId="{014E47E2-7589-4A8C-BF20-28446F29672F}" destId="{17F96139-4C65-4C41-8BCB-C79F792B88E1}" srcOrd="0" destOrd="0" parTransId="{B3FC9D26-F740-4B6E-9BBF-83A9D68428F3}" sibTransId="{6C6C3CEC-4F68-40A1-B32A-11344F6007A5}"/>
    <dgm:cxn modelId="{44101C66-BF6C-4C74-AA48-D7B873F3A2DE}" type="presOf" srcId="{014E47E2-7589-4A8C-BF20-28446F29672F}" destId="{D967932B-4E9B-4D09-810B-D1F2C4BCD575}" srcOrd="0" destOrd="0" presId="urn:microsoft.com/office/officeart/2005/8/layout/process1"/>
    <dgm:cxn modelId="{4F8712A7-0B22-4CBF-AD71-5947901A59DF}" type="presOf" srcId="{DEB871FB-49C8-4FA7-B11C-A6D67A50533A}" destId="{7AA8AEFF-7E77-42ED-B553-816F7ECB9FC0}" srcOrd="1" destOrd="0" presId="urn:microsoft.com/office/officeart/2005/8/layout/process1"/>
    <dgm:cxn modelId="{FFF8C548-6508-491F-BEC0-50B0A609AB76}" type="presParOf" srcId="{D967932B-4E9B-4D09-810B-D1F2C4BCD575}" destId="{18166666-FFBD-4DDA-AA2D-B4DD69E0302C}" srcOrd="0" destOrd="0" presId="urn:microsoft.com/office/officeart/2005/8/layout/process1"/>
    <dgm:cxn modelId="{90E18858-B0C0-45DD-9F1D-5DBE92FCCFF8}" type="presParOf" srcId="{D967932B-4E9B-4D09-810B-D1F2C4BCD575}" destId="{EBB5B5FF-DBB9-4F5B-A699-8B4585952EF1}" srcOrd="1" destOrd="0" presId="urn:microsoft.com/office/officeart/2005/8/layout/process1"/>
    <dgm:cxn modelId="{EDD612C3-6342-4FB3-AEAF-5A8AFD10F1BC}" type="presParOf" srcId="{EBB5B5FF-DBB9-4F5B-A699-8B4585952EF1}" destId="{AACF4D9D-1363-48E8-855C-60E7C0C29BC9}" srcOrd="0" destOrd="0" presId="urn:microsoft.com/office/officeart/2005/8/layout/process1"/>
    <dgm:cxn modelId="{9C30E0EC-2D30-4C2D-AC74-D314D444F7B4}" type="presParOf" srcId="{D967932B-4E9B-4D09-810B-D1F2C4BCD575}" destId="{526BF5F0-D602-49D5-B185-4470FF555F86}" srcOrd="2" destOrd="0" presId="urn:microsoft.com/office/officeart/2005/8/layout/process1"/>
    <dgm:cxn modelId="{16C3A094-F36C-46E2-B7BC-39E21EE52C00}" type="presParOf" srcId="{D967932B-4E9B-4D09-810B-D1F2C4BCD575}" destId="{A313843A-6DC9-4F43-A035-9DB7DA66818D}" srcOrd="3" destOrd="0" presId="urn:microsoft.com/office/officeart/2005/8/layout/process1"/>
    <dgm:cxn modelId="{1DACC70D-C53E-4C9A-8A2E-ED231B62276F}" type="presParOf" srcId="{A313843A-6DC9-4F43-A035-9DB7DA66818D}" destId="{7AA8AEFF-7E77-42ED-B553-816F7ECB9FC0}" srcOrd="0" destOrd="0" presId="urn:microsoft.com/office/officeart/2005/8/layout/process1"/>
    <dgm:cxn modelId="{DB04FB09-E3BB-4CA4-81B4-45157239BBDF}" type="presParOf" srcId="{D967932B-4E9B-4D09-810B-D1F2C4BCD575}" destId="{77F3BFA5-FECA-48AB-93A2-13D73DC92DEF}" srcOrd="4" destOrd="0" presId="urn:microsoft.com/office/officeart/2005/8/layout/process1"/>
    <dgm:cxn modelId="{AEB99C3A-85A0-4653-B89C-C73D3A93862D}" type="presParOf" srcId="{D967932B-4E9B-4D09-810B-D1F2C4BCD575}" destId="{BDFDA11D-450A-4258-A992-DED15A85515F}" srcOrd="5" destOrd="0" presId="urn:microsoft.com/office/officeart/2005/8/layout/process1"/>
    <dgm:cxn modelId="{E435B5C5-1C52-4381-9BA5-2F67C7D78146}" type="presParOf" srcId="{BDFDA11D-450A-4258-A992-DED15A85515F}" destId="{EDE41EE8-E560-4B5C-81B0-6095798B70CC}" srcOrd="0" destOrd="0" presId="urn:microsoft.com/office/officeart/2005/8/layout/process1"/>
    <dgm:cxn modelId="{9517182D-D6F1-4CB4-A038-5F192BA087EE}" type="presParOf" srcId="{D967932B-4E9B-4D09-810B-D1F2C4BCD575}" destId="{39F0F706-30AE-4595-9DA0-BDA1166FF6ED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1CA715-B736-4FD4-9CDB-ECBE23084E7E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02CBB50-5646-4478-B656-DC4534089D6D}">
      <dgm:prSet phldrT="[Texte]" custT="1"/>
      <dgm:spPr/>
      <dgm:t>
        <a:bodyPr/>
        <a:lstStyle/>
        <a:p>
          <a:r>
            <a:rPr lang="fr-FR" sz="1800" dirty="0" smtClean="0">
              <a:solidFill>
                <a:schemeClr val="tx1"/>
              </a:solidFill>
            </a:rPr>
            <a:t>Informent </a:t>
          </a:r>
          <a:r>
            <a:rPr lang="fr-FR" sz="1800" dirty="0">
              <a:solidFill>
                <a:schemeClr val="tx1"/>
              </a:solidFill>
            </a:rPr>
            <a:t>le SIG qui met à jours les données</a:t>
          </a:r>
        </a:p>
      </dgm:t>
    </dgm:pt>
    <dgm:pt modelId="{7F032562-9C2C-40D8-90BE-C5D5B1F8EFE0}" type="parTrans" cxnId="{7C0059CE-13CB-4221-B376-A47B7D473C8F}">
      <dgm:prSet/>
      <dgm:spPr/>
      <dgm:t>
        <a:bodyPr/>
        <a:lstStyle/>
        <a:p>
          <a:endParaRPr lang="fr-FR"/>
        </a:p>
      </dgm:t>
    </dgm:pt>
    <dgm:pt modelId="{43501826-8CA3-47F8-BD05-345DF6ABD988}" type="sibTrans" cxnId="{7C0059CE-13CB-4221-B376-A47B7D473C8F}">
      <dgm:prSet/>
      <dgm:spPr/>
      <dgm:t>
        <a:bodyPr/>
        <a:lstStyle/>
        <a:p>
          <a:endParaRPr lang="fr-FR"/>
        </a:p>
      </dgm:t>
    </dgm:pt>
    <dgm:pt modelId="{3FBF617B-49C2-4250-AC0A-DE66B715E789}">
      <dgm:prSet phldrT="[Texte]" custT="1"/>
      <dgm:spPr/>
      <dgm:t>
        <a:bodyPr/>
        <a:lstStyle/>
        <a:p>
          <a:r>
            <a:rPr lang="fr-FR" sz="1800" dirty="0" smtClean="0">
              <a:solidFill>
                <a:schemeClr val="tx1"/>
              </a:solidFill>
            </a:rPr>
            <a:t>Les </a:t>
          </a:r>
          <a:r>
            <a:rPr lang="fr-FR" sz="1800" dirty="0">
              <a:solidFill>
                <a:schemeClr val="tx1"/>
              </a:solidFill>
            </a:rPr>
            <a:t>ménages, grâce à leur droit d'accès ou procédure de gestion et réclamation</a:t>
          </a:r>
        </a:p>
      </dgm:t>
    </dgm:pt>
    <dgm:pt modelId="{8BB25968-A80E-4EDC-86D5-BB449F208F0C}" type="parTrans" cxnId="{B971EE91-3275-46D3-B6E4-0BF721C360C8}">
      <dgm:prSet/>
      <dgm:spPr/>
      <dgm:t>
        <a:bodyPr/>
        <a:lstStyle/>
        <a:p>
          <a:endParaRPr lang="fr-FR"/>
        </a:p>
      </dgm:t>
    </dgm:pt>
    <dgm:pt modelId="{4CD9CB67-941D-4086-B9CF-1B5E655771F8}" type="sibTrans" cxnId="{B971EE91-3275-46D3-B6E4-0BF721C360C8}">
      <dgm:prSet/>
      <dgm:spPr/>
      <dgm:t>
        <a:bodyPr/>
        <a:lstStyle/>
        <a:p>
          <a:endParaRPr lang="fr-FR"/>
        </a:p>
      </dgm:t>
    </dgm:pt>
    <dgm:pt modelId="{571B0E7B-6B20-47FC-97B5-783C782325FC}">
      <dgm:prSet phldrT="[Texte]" custT="1"/>
      <dgm:spPr/>
      <dgm:t>
        <a:bodyPr/>
        <a:lstStyle/>
        <a:p>
          <a:r>
            <a:rPr lang="fr-FR" sz="1800" dirty="0" smtClean="0">
              <a:solidFill>
                <a:schemeClr val="tx1"/>
              </a:solidFill>
            </a:rPr>
            <a:t>Les  </a:t>
          </a:r>
          <a:r>
            <a:rPr lang="fr-FR" sz="1800" dirty="0">
              <a:solidFill>
                <a:schemeClr val="tx1"/>
              </a:solidFill>
            </a:rPr>
            <a:t>programmes sociaux après mise à jour des données de leurs bénéficiaires</a:t>
          </a:r>
        </a:p>
      </dgm:t>
    </dgm:pt>
    <dgm:pt modelId="{C1DD3149-6483-4328-93F0-12C5C9E524C9}" type="parTrans" cxnId="{04F35B63-E55A-4353-A44C-B6AE23054D35}">
      <dgm:prSet/>
      <dgm:spPr/>
      <dgm:t>
        <a:bodyPr/>
        <a:lstStyle/>
        <a:p>
          <a:endParaRPr lang="fr-FR"/>
        </a:p>
      </dgm:t>
    </dgm:pt>
    <dgm:pt modelId="{10D6EBFA-2D8F-42D7-9D1C-1C4B1DD200BC}" type="sibTrans" cxnId="{04F35B63-E55A-4353-A44C-B6AE23054D35}">
      <dgm:prSet/>
      <dgm:spPr/>
      <dgm:t>
        <a:bodyPr/>
        <a:lstStyle/>
        <a:p>
          <a:endParaRPr lang="fr-FR"/>
        </a:p>
      </dgm:t>
    </dgm:pt>
    <dgm:pt modelId="{C2A0E2BA-6D3B-4DF5-AC9A-E5506810C5DB}">
      <dgm:prSet phldrT="[Texte]" custT="1"/>
      <dgm:spPr/>
      <dgm:t>
        <a:bodyPr/>
        <a:lstStyle/>
        <a:p>
          <a:r>
            <a:rPr lang="fr-FR" sz="1800" dirty="0" smtClean="0">
              <a:solidFill>
                <a:schemeClr val="tx1"/>
              </a:solidFill>
            </a:rPr>
            <a:t>Les </a:t>
          </a:r>
          <a:r>
            <a:rPr lang="fr-FR" sz="1800" dirty="0">
              <a:solidFill>
                <a:schemeClr val="tx1"/>
              </a:solidFill>
            </a:rPr>
            <a:t>nouvelles campagnes</a:t>
          </a:r>
        </a:p>
      </dgm:t>
    </dgm:pt>
    <dgm:pt modelId="{147F5606-8D77-4F0F-B896-E474813B201E}" type="parTrans" cxnId="{3EC0A223-F13E-4394-863C-CA6150AF1486}">
      <dgm:prSet/>
      <dgm:spPr/>
      <dgm:t>
        <a:bodyPr/>
        <a:lstStyle/>
        <a:p>
          <a:endParaRPr lang="fr-FR"/>
        </a:p>
      </dgm:t>
    </dgm:pt>
    <dgm:pt modelId="{C557D7AA-77A9-4B00-BD35-B43499F2524C}" type="sibTrans" cxnId="{3EC0A223-F13E-4394-863C-CA6150AF1486}">
      <dgm:prSet/>
      <dgm:spPr/>
      <dgm:t>
        <a:bodyPr/>
        <a:lstStyle/>
        <a:p>
          <a:endParaRPr lang="fr-FR"/>
        </a:p>
      </dgm:t>
    </dgm:pt>
    <dgm:pt modelId="{900573C8-2249-43BF-84A0-BB730C0A8E89}" type="pres">
      <dgm:prSet presAssocID="{581CA715-B736-4FD4-9CDB-ECBE23084E7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81306A3-3967-4D09-B504-0701F6A101C6}" type="pres">
      <dgm:prSet presAssocID="{502CBB50-5646-4478-B656-DC4534089D6D}" presName="centerShape" presStyleLbl="node0" presStyleIdx="0" presStyleCnt="1" custScaleX="86506" custScaleY="71225"/>
      <dgm:spPr/>
      <dgm:t>
        <a:bodyPr/>
        <a:lstStyle/>
        <a:p>
          <a:endParaRPr lang="fr-FR"/>
        </a:p>
      </dgm:t>
    </dgm:pt>
    <dgm:pt modelId="{1451C7B4-7BFE-4BFD-AB4E-850E5CE8F737}" type="pres">
      <dgm:prSet presAssocID="{8BB25968-A80E-4EDC-86D5-BB449F208F0C}" presName="parTrans" presStyleLbl="bgSibTrans2D1" presStyleIdx="0" presStyleCnt="3"/>
      <dgm:spPr/>
      <dgm:t>
        <a:bodyPr/>
        <a:lstStyle/>
        <a:p>
          <a:endParaRPr lang="fr-FR"/>
        </a:p>
      </dgm:t>
    </dgm:pt>
    <dgm:pt modelId="{B97C8EA9-F0A6-4039-B977-C2A6B5FE380E}" type="pres">
      <dgm:prSet presAssocID="{3FBF617B-49C2-4250-AC0A-DE66B715E789}" presName="node" presStyleLbl="node1" presStyleIdx="0" presStyleCnt="3" custRadScaleRad="102237" custRadScaleInc="-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0E7A04-61B6-498E-910F-AAA199B39F0E}" type="pres">
      <dgm:prSet presAssocID="{C1DD3149-6483-4328-93F0-12C5C9E524C9}" presName="parTrans" presStyleLbl="bgSibTrans2D1" presStyleIdx="1" presStyleCnt="3"/>
      <dgm:spPr/>
      <dgm:t>
        <a:bodyPr/>
        <a:lstStyle/>
        <a:p>
          <a:endParaRPr lang="fr-FR"/>
        </a:p>
      </dgm:t>
    </dgm:pt>
    <dgm:pt modelId="{28A5486C-B2B1-45A1-BD0E-7A45AE0A0415}" type="pres">
      <dgm:prSet presAssocID="{571B0E7B-6B20-47FC-97B5-783C782325F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7699C2-1CC6-412E-9902-5A84CDBAD211}" type="pres">
      <dgm:prSet presAssocID="{147F5606-8D77-4F0F-B896-E474813B201E}" presName="parTrans" presStyleLbl="bgSibTrans2D1" presStyleIdx="2" presStyleCnt="3"/>
      <dgm:spPr/>
      <dgm:t>
        <a:bodyPr/>
        <a:lstStyle/>
        <a:p>
          <a:endParaRPr lang="fr-FR"/>
        </a:p>
      </dgm:t>
    </dgm:pt>
    <dgm:pt modelId="{97B2F6AF-3571-42F6-8396-80D52B17315C}" type="pres">
      <dgm:prSet presAssocID="{C2A0E2BA-6D3B-4DF5-AC9A-E5506810C5DB}" presName="node" presStyleLbl="node1" presStyleIdx="2" presStyleCnt="3" custRadScaleRad="101467" custRadScaleInc="-4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69ED106-E7A3-43D2-9AD7-99D1CF46F91B}" type="presOf" srcId="{8BB25968-A80E-4EDC-86D5-BB449F208F0C}" destId="{1451C7B4-7BFE-4BFD-AB4E-850E5CE8F737}" srcOrd="0" destOrd="0" presId="urn:microsoft.com/office/officeart/2005/8/layout/radial4"/>
    <dgm:cxn modelId="{44DD292D-C007-449A-8841-57063A67D893}" type="presOf" srcId="{502CBB50-5646-4478-B656-DC4534089D6D}" destId="{E81306A3-3967-4D09-B504-0701F6A101C6}" srcOrd="0" destOrd="0" presId="urn:microsoft.com/office/officeart/2005/8/layout/radial4"/>
    <dgm:cxn modelId="{D88D6EEF-BDA2-4468-BC2B-5F2883FA79B5}" type="presOf" srcId="{3FBF617B-49C2-4250-AC0A-DE66B715E789}" destId="{B97C8EA9-F0A6-4039-B977-C2A6B5FE380E}" srcOrd="0" destOrd="0" presId="urn:microsoft.com/office/officeart/2005/8/layout/radial4"/>
    <dgm:cxn modelId="{B971EE91-3275-46D3-B6E4-0BF721C360C8}" srcId="{502CBB50-5646-4478-B656-DC4534089D6D}" destId="{3FBF617B-49C2-4250-AC0A-DE66B715E789}" srcOrd="0" destOrd="0" parTransId="{8BB25968-A80E-4EDC-86D5-BB449F208F0C}" sibTransId="{4CD9CB67-941D-4086-B9CF-1B5E655771F8}"/>
    <dgm:cxn modelId="{21EB3C19-F0D3-4E10-AF67-038850C5EE23}" type="presOf" srcId="{571B0E7B-6B20-47FC-97B5-783C782325FC}" destId="{28A5486C-B2B1-45A1-BD0E-7A45AE0A0415}" srcOrd="0" destOrd="0" presId="urn:microsoft.com/office/officeart/2005/8/layout/radial4"/>
    <dgm:cxn modelId="{7C0059CE-13CB-4221-B376-A47B7D473C8F}" srcId="{581CA715-B736-4FD4-9CDB-ECBE23084E7E}" destId="{502CBB50-5646-4478-B656-DC4534089D6D}" srcOrd="0" destOrd="0" parTransId="{7F032562-9C2C-40D8-90BE-C5D5B1F8EFE0}" sibTransId="{43501826-8CA3-47F8-BD05-345DF6ABD988}"/>
    <dgm:cxn modelId="{C1160095-0FEE-4D93-B498-4E0F5CD619A4}" type="presOf" srcId="{147F5606-8D77-4F0F-B896-E474813B201E}" destId="{807699C2-1CC6-412E-9902-5A84CDBAD211}" srcOrd="0" destOrd="0" presId="urn:microsoft.com/office/officeart/2005/8/layout/radial4"/>
    <dgm:cxn modelId="{3EC0A223-F13E-4394-863C-CA6150AF1486}" srcId="{502CBB50-5646-4478-B656-DC4534089D6D}" destId="{C2A0E2BA-6D3B-4DF5-AC9A-E5506810C5DB}" srcOrd="2" destOrd="0" parTransId="{147F5606-8D77-4F0F-B896-E474813B201E}" sibTransId="{C557D7AA-77A9-4B00-BD35-B43499F2524C}"/>
    <dgm:cxn modelId="{196AAA70-FA07-4588-8CF3-BC60AC96B8DD}" type="presOf" srcId="{C1DD3149-6483-4328-93F0-12C5C9E524C9}" destId="{500E7A04-61B6-498E-910F-AAA199B39F0E}" srcOrd="0" destOrd="0" presId="urn:microsoft.com/office/officeart/2005/8/layout/radial4"/>
    <dgm:cxn modelId="{04F35B63-E55A-4353-A44C-B6AE23054D35}" srcId="{502CBB50-5646-4478-B656-DC4534089D6D}" destId="{571B0E7B-6B20-47FC-97B5-783C782325FC}" srcOrd="1" destOrd="0" parTransId="{C1DD3149-6483-4328-93F0-12C5C9E524C9}" sibTransId="{10D6EBFA-2D8F-42D7-9D1C-1C4B1DD200BC}"/>
    <dgm:cxn modelId="{2EB9F64B-8074-458C-8FF0-066F80F009C7}" type="presOf" srcId="{581CA715-B736-4FD4-9CDB-ECBE23084E7E}" destId="{900573C8-2249-43BF-84A0-BB730C0A8E89}" srcOrd="0" destOrd="0" presId="urn:microsoft.com/office/officeart/2005/8/layout/radial4"/>
    <dgm:cxn modelId="{C2E956E7-CAAD-4988-8C14-3B848CC5A874}" type="presOf" srcId="{C2A0E2BA-6D3B-4DF5-AC9A-E5506810C5DB}" destId="{97B2F6AF-3571-42F6-8396-80D52B17315C}" srcOrd="0" destOrd="0" presId="urn:microsoft.com/office/officeart/2005/8/layout/radial4"/>
    <dgm:cxn modelId="{F7E11150-70BF-48AF-9D63-E6D391331773}" type="presParOf" srcId="{900573C8-2249-43BF-84A0-BB730C0A8E89}" destId="{E81306A3-3967-4D09-B504-0701F6A101C6}" srcOrd="0" destOrd="0" presId="urn:microsoft.com/office/officeart/2005/8/layout/radial4"/>
    <dgm:cxn modelId="{E190CB02-B04B-4F26-9CB1-E38F757575A9}" type="presParOf" srcId="{900573C8-2249-43BF-84A0-BB730C0A8E89}" destId="{1451C7B4-7BFE-4BFD-AB4E-850E5CE8F737}" srcOrd="1" destOrd="0" presId="urn:microsoft.com/office/officeart/2005/8/layout/radial4"/>
    <dgm:cxn modelId="{3A1A58AF-0FDC-4917-B1FD-D60A6DF7D992}" type="presParOf" srcId="{900573C8-2249-43BF-84A0-BB730C0A8E89}" destId="{B97C8EA9-F0A6-4039-B977-C2A6B5FE380E}" srcOrd="2" destOrd="0" presId="urn:microsoft.com/office/officeart/2005/8/layout/radial4"/>
    <dgm:cxn modelId="{148DA685-268A-4321-B3BD-436A659F4406}" type="presParOf" srcId="{900573C8-2249-43BF-84A0-BB730C0A8E89}" destId="{500E7A04-61B6-498E-910F-AAA199B39F0E}" srcOrd="3" destOrd="0" presId="urn:microsoft.com/office/officeart/2005/8/layout/radial4"/>
    <dgm:cxn modelId="{90AC4DA0-032D-47D8-9839-586BB0306035}" type="presParOf" srcId="{900573C8-2249-43BF-84A0-BB730C0A8E89}" destId="{28A5486C-B2B1-45A1-BD0E-7A45AE0A0415}" srcOrd="4" destOrd="0" presId="urn:microsoft.com/office/officeart/2005/8/layout/radial4"/>
    <dgm:cxn modelId="{A2FA6F8E-D85A-4447-B7B7-A35D7D929B75}" type="presParOf" srcId="{900573C8-2249-43BF-84A0-BB730C0A8E89}" destId="{807699C2-1CC6-412E-9902-5A84CDBAD211}" srcOrd="5" destOrd="0" presId="urn:microsoft.com/office/officeart/2005/8/layout/radial4"/>
    <dgm:cxn modelId="{5019AF14-03BC-40DB-9071-A0525F62C5B9}" type="presParOf" srcId="{900573C8-2249-43BF-84A0-BB730C0A8E89}" destId="{97B2F6AF-3571-42F6-8396-80D52B17315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2BDBAC-3012-4C66-B926-CB729E1A00C5}">
      <dsp:nvSpPr>
        <dsp:cNvPr id="0" name=""/>
        <dsp:cNvSpPr/>
      </dsp:nvSpPr>
      <dsp:spPr>
        <a:xfrm>
          <a:off x="268447" y="0"/>
          <a:ext cx="1891802" cy="15716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>
              <a:solidFill>
                <a:schemeClr val="tx1"/>
              </a:solidFill>
            </a:rPr>
            <a:t>la DGPSN </a:t>
          </a:r>
          <a:r>
            <a:rPr lang="fr-FR" sz="1400" b="1" kern="1200" dirty="0" smtClean="0">
              <a:solidFill>
                <a:schemeClr val="tx1"/>
              </a:solidFill>
            </a:rPr>
            <a:t>reçoit </a:t>
          </a:r>
          <a:r>
            <a:rPr lang="fr-FR" sz="1400" b="1" kern="1200" dirty="0">
              <a:solidFill>
                <a:schemeClr val="tx1"/>
              </a:solidFill>
            </a:rPr>
            <a:t>la base de données </a:t>
          </a:r>
          <a:r>
            <a:rPr lang="fr-FR" sz="1400" b="1" kern="1200" dirty="0" smtClean="0">
              <a:solidFill>
                <a:schemeClr val="tx1"/>
              </a:solidFill>
            </a:rPr>
            <a:t>de </a:t>
          </a:r>
          <a:r>
            <a:rPr lang="fr-FR" sz="1400" b="1" kern="1200" dirty="0">
              <a:solidFill>
                <a:schemeClr val="tx1"/>
              </a:solidFill>
            </a:rPr>
            <a:t>l'ANSD</a:t>
          </a:r>
        </a:p>
      </dsp:txBody>
      <dsp:txXfrm>
        <a:off x="314479" y="46032"/>
        <a:ext cx="1799738" cy="1479572"/>
      </dsp:txXfrm>
    </dsp:sp>
    <dsp:sp modelId="{B51D79D5-93B3-4006-8085-5ABC5ACC6F74}">
      <dsp:nvSpPr>
        <dsp:cNvPr id="0" name=""/>
        <dsp:cNvSpPr/>
      </dsp:nvSpPr>
      <dsp:spPr>
        <a:xfrm rot="21256">
          <a:off x="2420518" y="229346"/>
          <a:ext cx="3085061" cy="9606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1"/>
              </a:solidFill>
            </a:rPr>
            <a:t>Demande d’autorisation de traitement et de communication des </a:t>
          </a:r>
          <a:r>
            <a:rPr lang="fr-FR" sz="1400" b="1" kern="1200" dirty="0">
              <a:solidFill>
                <a:schemeClr val="tx1"/>
              </a:solidFill>
            </a:rPr>
            <a:t>données à la CDP</a:t>
          </a:r>
        </a:p>
      </dsp:txBody>
      <dsp:txXfrm>
        <a:off x="2420521" y="420594"/>
        <a:ext cx="2796853" cy="576415"/>
      </dsp:txXfrm>
    </dsp:sp>
    <dsp:sp modelId="{192B3096-3F81-4686-9CFD-C4B093CD1C80}">
      <dsp:nvSpPr>
        <dsp:cNvPr id="0" name=""/>
        <dsp:cNvSpPr/>
      </dsp:nvSpPr>
      <dsp:spPr>
        <a:xfrm>
          <a:off x="5500733" y="71431"/>
          <a:ext cx="1955489" cy="1449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1"/>
              </a:solidFill>
            </a:rPr>
            <a:t>La </a:t>
          </a:r>
          <a:r>
            <a:rPr lang="fr-FR" sz="1400" b="1" kern="1200" dirty="0">
              <a:solidFill>
                <a:schemeClr val="tx1"/>
              </a:solidFill>
            </a:rPr>
            <a:t>DGPSN est autorisée à </a:t>
          </a:r>
          <a:r>
            <a:rPr lang="fr-FR" sz="1400" b="1" kern="1200" dirty="0" smtClean="0">
              <a:solidFill>
                <a:schemeClr val="tx1"/>
              </a:solidFill>
            </a:rPr>
            <a:t>utiliser les données du RNU pour une durée légale de 5ans et à les communiquer aux utilisateurs</a:t>
          </a:r>
          <a:endParaRPr lang="fr-FR" sz="1400" b="1" kern="1200" dirty="0">
            <a:solidFill>
              <a:schemeClr val="tx1"/>
            </a:solidFill>
          </a:endParaRPr>
        </a:p>
      </dsp:txBody>
      <dsp:txXfrm>
        <a:off x="5543177" y="113875"/>
        <a:ext cx="1870601" cy="13642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166666-FFBD-4DDA-AA2D-B4DD69E0302C}">
      <dsp:nvSpPr>
        <dsp:cNvPr id="0" name=""/>
        <dsp:cNvSpPr/>
      </dsp:nvSpPr>
      <dsp:spPr>
        <a:xfrm>
          <a:off x="6364" y="6202"/>
          <a:ext cx="1517558" cy="1987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1"/>
              </a:solidFill>
              <a:latin typeface="+mj-lt"/>
            </a:rPr>
            <a:t>La DGPSN signe avec l’utilisateur un protocole de communication de données à caractère personnel</a:t>
          </a:r>
          <a:endParaRPr lang="fr-FR" sz="1400" b="1" kern="1200" dirty="0">
            <a:solidFill>
              <a:schemeClr val="tx1"/>
            </a:solidFill>
            <a:latin typeface="+mj-lt"/>
          </a:endParaRPr>
        </a:p>
      </dsp:txBody>
      <dsp:txXfrm>
        <a:off x="50812" y="50650"/>
        <a:ext cx="1428662" cy="1898963"/>
      </dsp:txXfrm>
    </dsp:sp>
    <dsp:sp modelId="{EBB5B5FF-DBB9-4F5B-A699-8B4585952EF1}">
      <dsp:nvSpPr>
        <dsp:cNvPr id="0" name=""/>
        <dsp:cNvSpPr/>
      </dsp:nvSpPr>
      <dsp:spPr>
        <a:xfrm>
          <a:off x="1429709" y="811954"/>
          <a:ext cx="663391" cy="3763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1429709" y="887225"/>
        <a:ext cx="550485" cy="225812"/>
      </dsp:txXfrm>
    </dsp:sp>
    <dsp:sp modelId="{526BF5F0-D602-49D5-B185-4470FF555F86}">
      <dsp:nvSpPr>
        <dsp:cNvPr id="0" name=""/>
        <dsp:cNvSpPr/>
      </dsp:nvSpPr>
      <dsp:spPr>
        <a:xfrm>
          <a:off x="2130946" y="6202"/>
          <a:ext cx="1517558" cy="1987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1"/>
              </a:solidFill>
              <a:latin typeface="+mj-lt"/>
            </a:rPr>
            <a:t>La DGPSN met à disposition de l’utilisateur un accès qui lui permet de se connecter sur le SIG et d’extraire des données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 dirty="0"/>
        </a:p>
      </dsp:txBody>
      <dsp:txXfrm>
        <a:off x="2175394" y="50650"/>
        <a:ext cx="1428662" cy="1898963"/>
      </dsp:txXfrm>
    </dsp:sp>
    <dsp:sp modelId="{A313843A-6DC9-4F43-A035-9DB7DA66818D}">
      <dsp:nvSpPr>
        <dsp:cNvPr id="0" name=""/>
        <dsp:cNvSpPr/>
      </dsp:nvSpPr>
      <dsp:spPr>
        <a:xfrm>
          <a:off x="3533545" y="811954"/>
          <a:ext cx="704877" cy="3763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3533545" y="887225"/>
        <a:ext cx="591971" cy="225812"/>
      </dsp:txXfrm>
    </dsp:sp>
    <dsp:sp modelId="{77F3BFA5-FECA-48AB-93A2-13D73DC92DEF}">
      <dsp:nvSpPr>
        <dsp:cNvPr id="0" name=""/>
        <dsp:cNvSpPr/>
      </dsp:nvSpPr>
      <dsp:spPr>
        <a:xfrm>
          <a:off x="4255529" y="6202"/>
          <a:ext cx="1517558" cy="1987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1"/>
              </a:solidFill>
              <a:latin typeface="+mj-lt"/>
            </a:rPr>
            <a:t>Le sectoriel se connecte à son accès utilisateur du SIG qui lui permet d’extraire des données à partir de requêtes génériques</a:t>
          </a:r>
          <a:endParaRPr lang="fr-FR" sz="1100" kern="1200" dirty="0"/>
        </a:p>
      </dsp:txBody>
      <dsp:txXfrm>
        <a:off x="4299977" y="50650"/>
        <a:ext cx="1428662" cy="1898963"/>
      </dsp:txXfrm>
    </dsp:sp>
    <dsp:sp modelId="{BDFDA11D-450A-4258-A992-DED15A85515F}">
      <dsp:nvSpPr>
        <dsp:cNvPr id="0" name=""/>
        <dsp:cNvSpPr/>
      </dsp:nvSpPr>
      <dsp:spPr>
        <a:xfrm>
          <a:off x="5642386" y="811954"/>
          <a:ext cx="746367" cy="3763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5642386" y="887225"/>
        <a:ext cx="633461" cy="225812"/>
      </dsp:txXfrm>
    </dsp:sp>
    <dsp:sp modelId="{39F0F706-30AE-4595-9DA0-BDA1166FF6ED}">
      <dsp:nvSpPr>
        <dsp:cNvPr id="0" name=""/>
        <dsp:cNvSpPr/>
      </dsp:nvSpPr>
      <dsp:spPr>
        <a:xfrm>
          <a:off x="6380111" y="0"/>
          <a:ext cx="1641907" cy="2000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tx1"/>
              </a:solidFill>
              <a:latin typeface="+mj-lt"/>
            </a:rPr>
            <a:t>L’utilisateur </a:t>
          </a:r>
          <a:r>
            <a:rPr lang="fr-FR" sz="1400" b="1" kern="1200" dirty="0">
              <a:solidFill>
                <a:schemeClr val="tx1"/>
              </a:solidFill>
              <a:latin typeface="+mj-lt"/>
            </a:rPr>
            <a:t>s'assure du respect de la confidentialité des données </a:t>
          </a:r>
          <a:r>
            <a:rPr lang="fr-FR" sz="1400" b="1" kern="1200" dirty="0" smtClean="0">
              <a:solidFill>
                <a:schemeClr val="tx1"/>
              </a:solidFill>
              <a:latin typeface="+mj-lt"/>
            </a:rPr>
            <a:t>qui lui sont communiquées </a:t>
          </a:r>
          <a:endParaRPr lang="fr-FR" sz="1400" b="1" kern="1200" dirty="0">
            <a:solidFill>
              <a:schemeClr val="tx1"/>
            </a:solidFill>
            <a:latin typeface="+mj-lt"/>
          </a:endParaRPr>
        </a:p>
      </dsp:txBody>
      <dsp:txXfrm>
        <a:off x="6428201" y="48090"/>
        <a:ext cx="1545727" cy="19040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1306A3-3967-4D09-B504-0701F6A101C6}">
      <dsp:nvSpPr>
        <dsp:cNvPr id="0" name=""/>
        <dsp:cNvSpPr/>
      </dsp:nvSpPr>
      <dsp:spPr>
        <a:xfrm>
          <a:off x="2957259" y="3291719"/>
          <a:ext cx="2006361" cy="16519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tx1"/>
              </a:solidFill>
            </a:rPr>
            <a:t>Informent </a:t>
          </a:r>
          <a:r>
            <a:rPr lang="fr-FR" sz="1800" kern="1200" dirty="0">
              <a:solidFill>
                <a:schemeClr val="tx1"/>
              </a:solidFill>
            </a:rPr>
            <a:t>le SIG qui met à jours les données</a:t>
          </a:r>
        </a:p>
      </dsp:txBody>
      <dsp:txXfrm>
        <a:off x="3251084" y="3533641"/>
        <a:ext cx="1418711" cy="1168100"/>
      </dsp:txXfrm>
    </dsp:sp>
    <dsp:sp modelId="{1451C7B4-7BFE-4BFD-AB4E-850E5CE8F737}">
      <dsp:nvSpPr>
        <dsp:cNvPr id="0" name=""/>
        <dsp:cNvSpPr/>
      </dsp:nvSpPr>
      <dsp:spPr>
        <a:xfrm rot="12896544">
          <a:off x="1202077" y="2587178"/>
          <a:ext cx="2081801" cy="66100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7C8EA9-F0A6-4039-B977-C2A6B5FE380E}">
      <dsp:nvSpPr>
        <dsp:cNvPr id="0" name=""/>
        <dsp:cNvSpPr/>
      </dsp:nvSpPr>
      <dsp:spPr>
        <a:xfrm>
          <a:off x="288039" y="1440158"/>
          <a:ext cx="2203366" cy="17626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tx1"/>
              </a:solidFill>
            </a:rPr>
            <a:t>Les </a:t>
          </a:r>
          <a:r>
            <a:rPr lang="fr-FR" sz="1800" kern="1200" dirty="0">
              <a:solidFill>
                <a:schemeClr val="tx1"/>
              </a:solidFill>
            </a:rPr>
            <a:t>ménages, grâce à leur droit d'accès ou procédure de gestion et réclamation</a:t>
          </a:r>
        </a:p>
      </dsp:txBody>
      <dsp:txXfrm>
        <a:off x="339666" y="1491785"/>
        <a:ext cx="2100112" cy="1659438"/>
      </dsp:txXfrm>
    </dsp:sp>
    <dsp:sp modelId="{500E7A04-61B6-498E-910F-AAA199B39F0E}">
      <dsp:nvSpPr>
        <dsp:cNvPr id="0" name=""/>
        <dsp:cNvSpPr/>
      </dsp:nvSpPr>
      <dsp:spPr>
        <a:xfrm rot="16200000">
          <a:off x="2901345" y="1778839"/>
          <a:ext cx="2118189" cy="66100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A5486C-B2B1-45A1-BD0E-7A45AE0A0415}">
      <dsp:nvSpPr>
        <dsp:cNvPr id="0" name=""/>
        <dsp:cNvSpPr/>
      </dsp:nvSpPr>
      <dsp:spPr>
        <a:xfrm>
          <a:off x="2858756" y="168903"/>
          <a:ext cx="2203366" cy="17626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tx1"/>
              </a:solidFill>
            </a:rPr>
            <a:t>Les  </a:t>
          </a:r>
          <a:r>
            <a:rPr lang="fr-FR" sz="1800" kern="1200" dirty="0">
              <a:solidFill>
                <a:schemeClr val="tx1"/>
              </a:solidFill>
            </a:rPr>
            <a:t>programmes sociaux après mise à jour des données de leurs bénéficiaires</a:t>
          </a:r>
        </a:p>
      </dsp:txBody>
      <dsp:txXfrm>
        <a:off x="2910383" y="220530"/>
        <a:ext cx="2100112" cy="1659438"/>
      </dsp:txXfrm>
    </dsp:sp>
    <dsp:sp modelId="{807699C2-1CC6-412E-9902-5A84CDBAD211}">
      <dsp:nvSpPr>
        <dsp:cNvPr id="0" name=""/>
        <dsp:cNvSpPr/>
      </dsp:nvSpPr>
      <dsp:spPr>
        <a:xfrm rot="19485204">
          <a:off x="4630769" y="2585528"/>
          <a:ext cx="2060385" cy="66100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B2F6AF-3571-42F6-8396-80D52B17315C}">
      <dsp:nvSpPr>
        <dsp:cNvPr id="0" name=""/>
        <dsp:cNvSpPr/>
      </dsp:nvSpPr>
      <dsp:spPr>
        <a:xfrm>
          <a:off x="5400612" y="1440165"/>
          <a:ext cx="2203366" cy="17626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tx1"/>
              </a:solidFill>
            </a:rPr>
            <a:t>Les </a:t>
          </a:r>
          <a:r>
            <a:rPr lang="fr-FR" sz="1800" kern="1200" dirty="0">
              <a:solidFill>
                <a:schemeClr val="tx1"/>
              </a:solidFill>
            </a:rPr>
            <a:t>nouvelles campagnes</a:t>
          </a:r>
        </a:p>
      </dsp:txBody>
      <dsp:txXfrm>
        <a:off x="5452239" y="1491792"/>
        <a:ext cx="2100112" cy="16594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C13D8-A296-488D-9F92-B0903BC69D61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3663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3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22E59-A4DA-402C-B454-0455D90A730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7410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1920D-8253-4209-B370-ADFC1C447994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7713"/>
            <a:ext cx="4967287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3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0F02B-529E-4E05-949F-FCE9966B430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73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0F02B-529E-4E05-949F-FCE9966B430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92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0F02B-529E-4E05-949F-FCE9966B430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33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FD2C-F680-482C-A68E-54363957DAED}" type="slidenum">
              <a:rPr lang="fr-FR" smtClean="0">
                <a:latin typeface="Franklin Gothic Book"/>
              </a:rPr>
              <a:pPr/>
              <a:t>‹N°›</a:t>
            </a:fld>
            <a:endParaRPr lang="fr-FR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455717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FD2C-F680-482C-A68E-54363957DAED}" type="slidenum">
              <a:rPr lang="fr-FR" smtClean="0">
                <a:latin typeface="Franklin Gothic Book"/>
              </a:rPr>
              <a:pPr/>
              <a:t>‹N°›</a:t>
            </a:fld>
            <a:endParaRPr lang="fr-FR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793832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FD2C-F680-482C-A68E-54363957DAED}" type="slidenum">
              <a:rPr lang="fr-FR" smtClean="0">
                <a:latin typeface="Franklin Gothic Book"/>
              </a:rPr>
              <a:pPr/>
              <a:t>‹N°›</a:t>
            </a:fld>
            <a:endParaRPr lang="fr-FR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332345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FD2C-F680-482C-A68E-54363957DAED}" type="slidenum">
              <a:rPr lang="fr-FR" smtClean="0">
                <a:latin typeface="Franklin Gothic Book"/>
              </a:rPr>
              <a:pPr/>
              <a:t>‹N°›</a:t>
            </a:fld>
            <a:endParaRPr lang="fr-FR">
              <a:latin typeface="Franklin Gothic Book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95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latin typeface="Franklin Gothic Book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FD2C-F680-482C-A68E-54363957DAED}" type="slidenum">
              <a:rPr lang="fr-FR" smtClean="0">
                <a:latin typeface="Franklin Gothic Book"/>
              </a:rPr>
              <a:pPr/>
              <a:t>‹N°›</a:t>
            </a:fld>
            <a:endParaRPr lang="fr-FR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6574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latin typeface="Franklin Gothic Book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FD2C-F680-482C-A68E-54363957DAED}" type="slidenum">
              <a:rPr lang="fr-FR" smtClean="0">
                <a:latin typeface="Franklin Gothic Book"/>
              </a:rPr>
              <a:pPr/>
              <a:t>‹N°›</a:t>
            </a:fld>
            <a:endParaRPr lang="fr-FR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6795306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latin typeface="Franklin Gothic Book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FD2C-F680-482C-A68E-54363957DAED}" type="slidenum">
              <a:rPr lang="fr-FR" smtClean="0">
                <a:latin typeface="Franklin Gothic Book"/>
              </a:rPr>
              <a:pPr/>
              <a:t>‹N°›</a:t>
            </a:fld>
            <a:endParaRPr lang="fr-FR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8567458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>
              <a:solidFill>
                <a:srgbClr val="434342"/>
              </a:solidFill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26FD2C-F680-482C-A68E-54363957DAED}" type="slidenum">
              <a:rPr lang="fr-FR" smtClean="0">
                <a:solidFill>
                  <a:srgbClr val="434342"/>
                </a:solidFill>
                <a:latin typeface="Franklin Gothic Book"/>
              </a:rPr>
              <a:pPr/>
              <a:t>‹N°›</a:t>
            </a:fld>
            <a:endParaRPr lang="fr-FR">
              <a:solidFill>
                <a:srgbClr val="434342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08952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FD2C-F680-482C-A68E-54363957DAED}" type="slidenum">
              <a:rPr lang="fr-FR" smtClean="0">
                <a:latin typeface="Franklin Gothic Book"/>
              </a:rPr>
              <a:pPr/>
              <a:t>‹N°›</a:t>
            </a:fld>
            <a:endParaRPr lang="fr-FR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7108078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FD2C-F680-482C-A68E-54363957DAED}" type="slidenum">
              <a:rPr lang="fr-FR" smtClean="0">
                <a:latin typeface="Franklin Gothic Book"/>
              </a:rPr>
              <a:pPr/>
              <a:t>‹N°›</a:t>
            </a:fld>
            <a:endParaRPr lang="fr-FR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2887015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FD2C-F680-482C-A68E-54363957DAED}" type="slidenum">
              <a:rPr lang="fr-FR" smtClean="0">
                <a:latin typeface="Franklin Gothic Book"/>
              </a:rPr>
              <a:pPr/>
              <a:t>‹N°›</a:t>
            </a:fld>
            <a:endParaRPr lang="fr-FR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380628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969750AE-24B2-4376-9373-5C91CA96C47B}" type="datetimeFigureOut">
              <a:rPr lang="en-US" smtClean="0"/>
              <a:pPr/>
              <a:t>3/9/2016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E428DFBC-DCFA-4F98-A3A3-C67052E1ABFA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CEDD3C4-CEB9-4703-B449-8A9F0CF2AD73}" type="datetimeFigureOut">
              <a:rPr lang="fr-FR" smtClean="0">
                <a:latin typeface="Franklin Gothic Book"/>
              </a:rPr>
              <a:pPr/>
              <a:t>09/03/2016</a:t>
            </a:fld>
            <a:endParaRPr lang="fr-FR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FR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D26FD2C-F680-482C-A68E-54363957DAED}" type="slidenum">
              <a:rPr lang="fr-FR" smtClean="0">
                <a:latin typeface="Franklin Gothic Book"/>
              </a:rPr>
              <a:pPr/>
              <a:t>‹N°›</a:t>
            </a:fld>
            <a:endParaRPr lang="fr-FR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83592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5229200"/>
            <a:ext cx="7660332" cy="1628800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rgbClr val="68462E"/>
                </a:solidFill>
                <a:cs typeface="Arial" charset="0"/>
              </a:rPr>
              <a:t> </a:t>
            </a:r>
            <a:r>
              <a:rPr lang="fr-FR" b="1" i="1" dirty="0" smtClean="0">
                <a:solidFill>
                  <a:srgbClr val="68462E"/>
                </a:solidFill>
                <a:cs typeface="Arial" charset="0"/>
              </a:rPr>
              <a:t>  </a:t>
            </a:r>
            <a:r>
              <a:rPr lang="fr-FR" cap="small" dirty="0" smtClean="0"/>
              <a:t>Le RNU et  </a:t>
            </a:r>
            <a:br>
              <a:rPr lang="fr-FR" cap="small" dirty="0" smtClean="0"/>
            </a:br>
            <a:r>
              <a:rPr lang="fr-FR" cap="small" dirty="0" smtClean="0"/>
              <a:t> dispositions d’utilisation par les sectoriels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404664"/>
            <a:ext cx="7592948" cy="4680520"/>
          </a:xfrm>
        </p:spPr>
        <p:txBody>
          <a:bodyPr anchor="t">
            <a:normAutofit fontScale="55000" lnSpcReduction="20000"/>
          </a:bodyPr>
          <a:lstStyle/>
          <a:p>
            <a:r>
              <a:rPr lang="fr-FR" sz="3200" dirty="0" smtClean="0">
                <a:latin typeface="Arial" pitchFamily="34" charset="0"/>
                <a:ea typeface="+mj-ea"/>
                <a:cs typeface="Arial" pitchFamily="34" charset="0"/>
              </a:rPr>
              <a:t>        </a:t>
            </a:r>
            <a:endParaRPr lang="fr-FR" dirty="0" smtClean="0"/>
          </a:p>
          <a:p>
            <a:pPr algn="ctr"/>
            <a:r>
              <a:rPr lang="fr-FR" sz="1900" dirty="0" smtClean="0"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fr-FR" sz="1900" i="1" dirty="0" smtClean="0"/>
              <a:t>REPUBLIQUE DU SENEGAL</a:t>
            </a:r>
          </a:p>
          <a:p>
            <a:pPr algn="ctr"/>
            <a:r>
              <a:rPr lang="fr-FR" sz="1900" dirty="0" smtClean="0"/>
              <a:t>Un Peuple – Un But – Une Foi</a:t>
            </a:r>
          </a:p>
          <a:p>
            <a:pPr algn="ctr"/>
            <a:r>
              <a:rPr lang="fr-FR" sz="1900" dirty="0" smtClean="0"/>
              <a:t>---------</a:t>
            </a:r>
            <a:r>
              <a:rPr lang="fr-FR" sz="1900" dirty="0" smtClean="0">
                <a:sym typeface="Wingdings 2"/>
              </a:rPr>
              <a:t></a:t>
            </a:r>
            <a:r>
              <a:rPr lang="fr-FR" sz="1900" dirty="0" smtClean="0"/>
              <a:t>---------  </a:t>
            </a:r>
          </a:p>
          <a:p>
            <a:pPr algn="ctr"/>
            <a:r>
              <a:rPr lang="fr-FR" sz="1900" dirty="0" smtClean="0"/>
              <a:t> </a:t>
            </a:r>
          </a:p>
          <a:p>
            <a:pPr algn="ctr"/>
            <a:r>
              <a:rPr lang="fr-FR" sz="2900" dirty="0" smtClean="0"/>
              <a:t> PRESIDENCE DE LA REPUBLIQUE</a:t>
            </a:r>
          </a:p>
          <a:p>
            <a:pPr algn="ctr"/>
            <a:endParaRPr lang="fr-FR" sz="2900" dirty="0" smtClean="0"/>
          </a:p>
          <a:p>
            <a:pPr algn="ctr"/>
            <a:r>
              <a:rPr lang="fr-FR" sz="2900" dirty="0" smtClean="0"/>
              <a:t>Délégation Générale à la Protection Sociale et à la Solidarité Nationale </a:t>
            </a:r>
          </a:p>
          <a:p>
            <a:pPr algn="ctr"/>
            <a:r>
              <a:rPr lang="fr-FR" sz="2900" dirty="0" smtClean="0"/>
              <a:t>(DGPSN)</a:t>
            </a:r>
          </a:p>
          <a:p>
            <a:pPr algn="ctr"/>
            <a:endParaRPr lang="fr-FR" sz="2900" dirty="0" smtClean="0"/>
          </a:p>
          <a:p>
            <a:pPr algn="ctr"/>
            <a:r>
              <a:rPr lang="fr-FR" sz="2900" dirty="0" smtClean="0"/>
              <a:t>Direction du Registre National Unique</a:t>
            </a:r>
          </a:p>
          <a:p>
            <a:pPr algn="ctr"/>
            <a:r>
              <a:rPr lang="fr-FR" sz="2900" dirty="0" smtClean="0"/>
              <a:t>(DRNU)</a:t>
            </a:r>
          </a:p>
          <a:p>
            <a:pPr algn="ctr"/>
            <a:r>
              <a:rPr lang="fr-FR" dirty="0" smtClean="0"/>
              <a:t> </a:t>
            </a:r>
          </a:p>
          <a:p>
            <a:pPr algn="ctr"/>
            <a:r>
              <a:rPr lang="fr-FR" dirty="0" smtClean="0"/>
              <a:t> </a:t>
            </a:r>
          </a:p>
          <a:p>
            <a:r>
              <a:rPr lang="fr-SN" sz="1000" cap="small" dirty="0" smtClean="0"/>
              <a:t>       </a:t>
            </a:r>
            <a:endParaRPr lang="fr-FR" sz="1000" dirty="0" smtClean="0"/>
          </a:p>
          <a:p>
            <a:r>
              <a:rPr lang="fr-FR" sz="1000" dirty="0" smtClean="0"/>
              <a:t> </a:t>
            </a:r>
          </a:p>
          <a:p>
            <a:r>
              <a:rPr lang="fr-FR" sz="1000" dirty="0" smtClean="0"/>
              <a:t> </a:t>
            </a:r>
          </a:p>
          <a:p>
            <a:r>
              <a:rPr lang="fr-FR" sz="1000" dirty="0" smtClean="0"/>
              <a:t> </a:t>
            </a:r>
            <a:r>
              <a:rPr lang="fr-FR" sz="2200" dirty="0" smtClean="0"/>
              <a:t>Mars 2016</a:t>
            </a:r>
          </a:p>
          <a:p>
            <a:endParaRPr lang="fr-FR" sz="1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16" y="5392305"/>
            <a:ext cx="1285884" cy="1277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72793915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effectLst/>
              </a:rPr>
              <a:t>Types de Plaintes Et Réclamations</a:t>
            </a:r>
            <a:endParaRPr lang="fr-FR" sz="3200" b="1" dirty="0">
              <a:effectLst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033978"/>
          </a:xfrm>
        </p:spPr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 </a:t>
            </a:r>
            <a:r>
              <a:rPr lang="fr-FR" sz="2000" dirty="0"/>
              <a:t>P</a:t>
            </a:r>
            <a:r>
              <a:rPr lang="fr-FR" sz="2000" dirty="0" smtClean="0"/>
              <a:t>laintes pour erreurs d’ inclusion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 smtClean="0"/>
              <a:t> Plaintes pour erreurs d’exclusion</a:t>
            </a:r>
          </a:p>
          <a:p>
            <a:pPr algn="ctr">
              <a:buNone/>
            </a:pPr>
            <a:endParaRPr lang="fr-FR" sz="2400" b="1" dirty="0" smtClean="0"/>
          </a:p>
          <a:p>
            <a:pPr algn="ctr">
              <a:buNone/>
            </a:pPr>
            <a:endParaRPr lang="fr-FR" sz="2400" b="1" dirty="0" smtClean="0"/>
          </a:p>
          <a:p>
            <a:pPr marL="82296" indent="0">
              <a:buNone/>
            </a:pPr>
            <a:r>
              <a:rPr lang="fr-FR" sz="24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 smtClean="0"/>
              <a:t>Mise à jour de l’adresse du ménage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 smtClean="0"/>
              <a:t>Mise à jour de d’informations sur le ménage, 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 smtClean="0"/>
              <a:t>Changement de gestionnaires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 smtClean="0"/>
              <a:t>Informations générale sur le RNU</a:t>
            </a:r>
            <a:endParaRPr lang="fr-FR" dirty="0"/>
          </a:p>
          <a:p>
            <a:pPr lvl="2">
              <a:buFontTx/>
              <a:buChar char="-"/>
            </a:pPr>
            <a:endParaRPr lang="fr-FR" sz="20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511152" y="1196752"/>
            <a:ext cx="7021288" cy="792088"/>
          </a:xfrm>
          <a:prstGeom prst="rect">
            <a:avLst/>
          </a:prstGeom>
          <a:solidFill>
            <a:srgbClr val="DDD9C3"/>
          </a:solidFill>
        </p:spPr>
        <p:txBody>
          <a:bodyPr anchor="ctr">
            <a:noAutofit/>
          </a:bodyPr>
          <a:lstStyle/>
          <a:p>
            <a:pPr marL="857250" indent="-742950" algn="ctr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600" b="1" dirty="0" smtClean="0"/>
              <a:t>        TYPES DE PLAINTES ET RECLAMATIONS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511152" y="3212976"/>
            <a:ext cx="7021288" cy="792088"/>
          </a:xfrm>
          <a:prstGeom prst="rect">
            <a:avLst/>
          </a:prstGeom>
          <a:solidFill>
            <a:srgbClr val="DDD9C3"/>
          </a:solidFill>
        </p:spPr>
        <p:txBody>
          <a:bodyPr anchor="ctr">
            <a:noAutofit/>
          </a:bodyPr>
          <a:lstStyle/>
          <a:p>
            <a:pPr marL="857250" indent="-742950" algn="ctr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600" b="1" dirty="0" smtClean="0"/>
              <a:t>        DEMANDES D’INFOS. ET MISE A JOUR</a:t>
            </a:r>
          </a:p>
        </p:txBody>
      </p:sp>
    </p:spTree>
    <p:extLst>
      <p:ext uri="{BB962C8B-B14F-4D97-AF65-F5344CB8AC3E}">
        <p14:creationId xmlns:p14="http://schemas.microsoft.com/office/powerpoint/2010/main" val="25758729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7776864" cy="450059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/>
          <p:cNvSpPr txBox="1"/>
          <p:nvPr/>
        </p:nvSpPr>
        <p:spPr>
          <a:xfrm>
            <a:off x="1187624" y="44624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fr-FR" sz="3200" b="1" dirty="0" smtClean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Etapes de la Gestion des Plaintes et Réclamations</a:t>
            </a:r>
            <a:endParaRPr lang="fr-FR" sz="3200" b="1" dirty="0">
              <a:solidFill>
                <a:schemeClr val="tx2">
                  <a:satMod val="13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39499299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1043608" y="1412776"/>
          <a:ext cx="792088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683568" y="188640"/>
            <a:ext cx="83884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fr-FR" sz="3200" b="1" dirty="0" smtClean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Canaux de mise à jour des Données/RNU</a:t>
            </a:r>
          </a:p>
          <a:p>
            <a:pPr>
              <a:spcBef>
                <a:spcPct val="0"/>
              </a:spcBef>
            </a:pPr>
            <a:endParaRPr lang="fr-FR" sz="32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fr-FR" sz="32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131283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2960" y="1628800"/>
            <a:ext cx="7520940" cy="3528392"/>
          </a:xfrm>
        </p:spPr>
        <p:txBody>
          <a:bodyPr/>
          <a:lstStyle/>
          <a:p>
            <a:r>
              <a:rPr lang="fr-FR" dirty="0" smtClean="0"/>
              <a:t>             </a:t>
            </a:r>
            <a:endParaRPr lang="fr-FR" sz="4000" dirty="0"/>
          </a:p>
        </p:txBody>
      </p:sp>
      <p:grpSp>
        <p:nvGrpSpPr>
          <p:cNvPr id="3" name="Group 8"/>
          <p:cNvGrpSpPr/>
          <p:nvPr/>
        </p:nvGrpSpPr>
        <p:grpSpPr>
          <a:xfrm>
            <a:off x="971600" y="116632"/>
            <a:ext cx="8172400" cy="5832648"/>
            <a:chOff x="6372200" y="260648"/>
            <a:chExt cx="2771800" cy="1728192"/>
          </a:xfrm>
        </p:grpSpPr>
        <p:sp>
          <p:nvSpPr>
            <p:cNvPr id="4" name="Cloud Callout 6"/>
            <p:cNvSpPr/>
            <p:nvPr/>
          </p:nvSpPr>
          <p:spPr>
            <a:xfrm>
              <a:off x="6372200" y="260648"/>
              <a:ext cx="2771800" cy="1728192"/>
            </a:xfrm>
            <a:prstGeom prst="cloudCallout">
              <a:avLst>
                <a:gd name="adj1" fmla="val -20833"/>
                <a:gd name="adj2" fmla="val 625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7104880" y="476672"/>
              <a:ext cx="1343246" cy="125846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endPara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  <a:p>
              <a:pPr algn="ctr"/>
              <a:endPara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  <a:p>
              <a:pPr algn="ctr"/>
              <a:r>
                <a:rPr lang="en-US" sz="54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 MERCI DE VOTRE ATTENTION!</a:t>
              </a:r>
              <a:endPara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3582723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4414" y="0"/>
            <a:ext cx="7534050" cy="714356"/>
          </a:xfrm>
          <a:solidFill>
            <a:srgbClr val="DDD9C3"/>
          </a:solidFill>
        </p:spPr>
        <p:txBody>
          <a:bodyPr>
            <a:noAutofit/>
          </a:bodyPr>
          <a:lstStyle/>
          <a:p>
            <a:pPr algn="ctr"/>
            <a:r>
              <a:rPr lang="fr-FR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SOMMAIRE</a:t>
            </a:r>
            <a:endParaRPr lang="fr-FR" sz="2400" dirty="0">
              <a:solidFill>
                <a:srgbClr val="000000"/>
              </a:solidFill>
            </a:endParaRPr>
          </a:p>
        </p:txBody>
      </p:sp>
      <p:pic>
        <p:nvPicPr>
          <p:cNvPr id="5" name="Picture 2" descr="C:\Users\USER\Documents\LOGO DGPSN DE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95600"/>
            <a:ext cx="990600" cy="914400"/>
          </a:xfrm>
          <a:prstGeom prst="rect">
            <a:avLst/>
          </a:prstGeom>
          <a:noFill/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1214414" y="785794"/>
            <a:ext cx="7572428" cy="6072206"/>
          </a:xfrm>
          <a:prstGeom prst="rect">
            <a:avLst/>
          </a:prstGeom>
          <a:solidFill>
            <a:srgbClr val="DDD9C3"/>
          </a:solidFill>
        </p:spPr>
        <p:txBody>
          <a:bodyPr anchor="ctr">
            <a:noAutofit/>
          </a:bodyPr>
          <a:lstStyle/>
          <a:p>
            <a:pPr marL="857250" indent="-742950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+mj-lt"/>
              <a:buAutoNum type="arabicPeriod"/>
              <a:defRPr/>
            </a:pPr>
            <a:r>
              <a:rPr lang="fr-FR" sz="1600" b="1" dirty="0" smtClean="0"/>
              <a:t>Définition et objectifs du Registre National Unique</a:t>
            </a:r>
          </a:p>
          <a:p>
            <a:pPr marL="857250" lvl="0" indent="-742950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+mj-lt"/>
              <a:buAutoNum type="arabicPeriod"/>
              <a:defRPr/>
            </a:pPr>
            <a:r>
              <a:rPr lang="fr-FR" sz="1600" b="1" dirty="0" smtClean="0"/>
              <a:t>Réalisations : Enquêtes, mise en place du SIG et utilisation des données du RNU</a:t>
            </a:r>
          </a:p>
          <a:p>
            <a:pPr marL="857250" lvl="0" indent="-742950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+mj-lt"/>
              <a:buAutoNum type="arabicPeriod"/>
              <a:defRPr/>
            </a:pPr>
            <a:r>
              <a:rPr lang="fr-FR" sz="1600" b="1" dirty="0" smtClean="0"/>
              <a:t>Processus de partage des données du RNU avec les utilisateurs</a:t>
            </a:r>
          </a:p>
          <a:p>
            <a:pPr marL="857250" lvl="0" indent="-742950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+mj-lt"/>
              <a:buAutoNum type="arabicPeriod"/>
              <a:defRPr/>
            </a:pPr>
            <a:endParaRPr lang="fr-FR" sz="1600" b="1" dirty="0" smtClean="0"/>
          </a:p>
          <a:p>
            <a:pPr marL="857250" lvl="0" indent="-742950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+mj-lt"/>
              <a:buAutoNum type="arabicPeriod"/>
              <a:defRPr/>
            </a:pPr>
            <a:endParaRPr lang="fr-FR" sz="1400" b="1" dirty="0" smtClean="0"/>
          </a:p>
          <a:p>
            <a:pPr marL="857250" lvl="0" indent="-742950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+mj-lt"/>
              <a:buAutoNum type="arabicPeriod"/>
              <a:defRPr/>
            </a:pPr>
            <a:endParaRPr lang="fr-FR" sz="1400" b="1" dirty="0" smtClean="0"/>
          </a:p>
          <a:p>
            <a:pPr marL="857250" lvl="0" indent="-742950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+mj-lt"/>
              <a:buAutoNum type="arabicPeriod"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vert="horz" lIns="0" rIns="0" bIns="0" anchor="ctr">
            <a:normAutofit/>
          </a:bodyPr>
          <a:lstStyle/>
          <a:p>
            <a:pPr marL="0" marR="0" lvl="0" indent="0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2400" b="1" dirty="0" smtClean="0">
                <a:solidFill>
                  <a:srgbClr val="0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Registre National Unique: définition et objectifs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0" y="1048668"/>
            <a:ext cx="9144000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alpha val="87000"/>
              </a:schemeClr>
            </a:solidFill>
          </a:ln>
        </p:spPr>
        <p:txBody>
          <a:bodyPr wrap="square" rtlCol="0">
            <a:spAutoFit/>
          </a:bodyPr>
          <a:lstStyle/>
          <a:p>
            <a:pPr marL="169863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fr-FR" sz="2000" dirty="0" smtClean="0"/>
              <a:t> Le RNU est le SIG de référence sur le quel vont se baser les politiques adressées aux populations à faible revenu et aux groupes vulnérables</a:t>
            </a:r>
          </a:p>
          <a:p>
            <a:pPr marL="169863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endParaRPr lang="fr-FR" sz="800" dirty="0" smtClean="0"/>
          </a:p>
          <a:p>
            <a:pPr marL="169863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fr-FR" sz="2000" dirty="0" smtClean="0"/>
              <a:t> Fait sur la base d’un questionnaire unifié qui intègre les préoccupations de tous les sectoriels / la pauvreté,  la vulnérabilité, les privations socio-économiques.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2643182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fr-FR" b="1" dirty="0" smtClean="0"/>
              <a:t>Objectif global:</a:t>
            </a:r>
            <a:r>
              <a:rPr lang="fr-FR" dirty="0" smtClean="0"/>
              <a:t> Répertorier, de façon objective, les ménages </a:t>
            </a:r>
            <a:r>
              <a:rPr lang="fr-FR" smtClean="0"/>
              <a:t>pauvres du </a:t>
            </a:r>
            <a:r>
              <a:rPr lang="fr-FR" dirty="0" smtClean="0"/>
              <a:t>Sénégal, pour leur permettre d’accéder de façon équitable et transparente à des programmes de filets sociaux. </a:t>
            </a:r>
          </a:p>
          <a:p>
            <a:pPr lvl="0" algn="just"/>
            <a:endParaRPr lang="fr-FR" dirty="0" smtClean="0"/>
          </a:p>
          <a:p>
            <a:pPr lvl="0" algn="just"/>
            <a:r>
              <a:rPr lang="fr-FR" b="1" dirty="0" smtClean="0"/>
              <a:t>Objectifs spécifiques:</a:t>
            </a:r>
            <a:r>
              <a:rPr lang="fr-FR" dirty="0" smtClean="0"/>
              <a:t> </a:t>
            </a:r>
          </a:p>
          <a:p>
            <a:pPr lvl="0" algn="just">
              <a:buFont typeface="Arial" pitchFamily="34" charset="0"/>
              <a:buChar char="•"/>
            </a:pPr>
            <a:r>
              <a:rPr lang="fr-FR" dirty="0" smtClean="0"/>
              <a:t>Permettre à différents Programmes de filets sociaux de sélectionner, de façon efficiente, suivant une simple analyse de la base de données, leurs bénéficiaires.</a:t>
            </a:r>
          </a:p>
          <a:p>
            <a:pPr lvl="0" algn="just">
              <a:buFont typeface="Arial" pitchFamily="34" charset="0"/>
              <a:buChar char="•"/>
            </a:pPr>
            <a:endParaRPr lang="fr-FR" dirty="0" smtClean="0"/>
          </a:p>
          <a:p>
            <a:pPr lvl="0" algn="just">
              <a:buFont typeface="Arial" pitchFamily="34" charset="0"/>
              <a:buChar char="•"/>
            </a:pPr>
            <a:r>
              <a:rPr lang="fr-FR" dirty="0" smtClean="0"/>
              <a:t>Amoindrir les coûts liés au ciblage et à la sélection des bénéficiaires des différents programmes de filets sociaux.</a:t>
            </a:r>
          </a:p>
          <a:p>
            <a:pPr lvl="0" algn="just">
              <a:buFont typeface="Arial" pitchFamily="34" charset="0"/>
              <a:buChar char="•"/>
            </a:pPr>
            <a:endParaRPr lang="fr-FR" dirty="0" smtClean="0"/>
          </a:p>
          <a:p>
            <a:pPr lvl="0" algn="just">
              <a:buFont typeface="Arial" pitchFamily="34" charset="0"/>
              <a:buChar char="•"/>
            </a:pPr>
            <a:r>
              <a:rPr lang="fr-FR" dirty="0" smtClean="0"/>
              <a:t>Permettre la mise en œuvre rapide des programmes de filets sociaux.</a:t>
            </a: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4"/>
          <p:cNvSpPr>
            <a:spLocks noGrp="1"/>
          </p:cNvSpPr>
          <p:nvPr>
            <p:ph idx="1"/>
          </p:nvPr>
        </p:nvSpPr>
        <p:spPr>
          <a:xfrm>
            <a:off x="107504" y="2924944"/>
            <a:ext cx="8898954" cy="386104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None/>
            </a:pPr>
            <a:r>
              <a:rPr lang="fr-FR" b="1" dirty="0" err="1" smtClean="0">
                <a:solidFill>
                  <a:schemeClr val="bg1"/>
                </a:solidFill>
              </a:rPr>
              <a:t>Ddd</a:t>
            </a:r>
            <a:endParaRPr lang="fr-FR" b="1" dirty="0" smtClean="0">
              <a:solidFill>
                <a:schemeClr val="bg1"/>
              </a:solidFill>
            </a:endParaRPr>
          </a:p>
          <a:p>
            <a:pPr lvl="0" algn="ctr">
              <a:buNone/>
            </a:pPr>
            <a:endParaRPr lang="fr-FR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812360" y="6093296"/>
            <a:ext cx="1013880" cy="50405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sz="2400" b="1" dirty="0" smtClean="0">
                <a:solidFill>
                  <a:schemeClr val="tx2"/>
                </a:solidFill>
              </a:rPr>
              <a:t>RNU</a:t>
            </a:r>
          </a:p>
        </p:txBody>
      </p:sp>
      <p:sp>
        <p:nvSpPr>
          <p:cNvPr id="8" name="Ellipse 7"/>
          <p:cNvSpPr/>
          <p:nvPr/>
        </p:nvSpPr>
        <p:spPr>
          <a:xfrm>
            <a:off x="1259632" y="3645024"/>
            <a:ext cx="6120680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 smtClean="0">
              <a:solidFill>
                <a:schemeClr val="tx2"/>
              </a:solidFill>
            </a:endParaRPr>
          </a:p>
          <a:p>
            <a:pPr algn="ctr"/>
            <a:endParaRPr lang="fr-FR" dirty="0" smtClean="0">
              <a:solidFill>
                <a:schemeClr val="tx2"/>
              </a:solidFill>
            </a:endParaRPr>
          </a:p>
          <a:p>
            <a:pPr algn="ctr"/>
            <a:endParaRPr lang="fr-FR" dirty="0" smtClean="0">
              <a:solidFill>
                <a:schemeClr val="tx2"/>
              </a:solidFill>
            </a:endParaRPr>
          </a:p>
          <a:p>
            <a:pPr algn="ctr"/>
            <a:endParaRPr lang="fr-FR" dirty="0" smtClean="0">
              <a:solidFill>
                <a:schemeClr val="tx2"/>
              </a:solidFill>
            </a:endParaRPr>
          </a:p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PNBSF</a:t>
            </a:r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2123728" y="4941168"/>
            <a:ext cx="3960440" cy="1584176"/>
          </a:xfrm>
          <a:prstGeom prst="ellipse">
            <a:avLst/>
          </a:prstGeom>
          <a:solidFill>
            <a:schemeClr val="bg1">
              <a:alpha val="4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fr-FR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fr-FR" b="1" dirty="0" smtClean="0">
                <a:solidFill>
                  <a:schemeClr val="tx1"/>
                </a:solidFill>
              </a:rPr>
              <a:t>CMU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5652120" y="4797152"/>
            <a:ext cx="1872208" cy="1224136"/>
          </a:xfrm>
          <a:prstGeom prst="ellipse">
            <a:avLst/>
          </a:prstGeom>
          <a:solidFill>
            <a:schemeClr val="accent4">
              <a:lumMod val="20000"/>
              <a:lumOff val="80000"/>
              <a:alpha val="7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Programme Nutrition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5220072" y="3573016"/>
            <a:ext cx="1944216" cy="648072"/>
          </a:xfrm>
          <a:prstGeom prst="ellipse">
            <a:avLst/>
          </a:prstGeom>
          <a:solidFill>
            <a:schemeClr val="accent2">
              <a:lumMod val="20000"/>
              <a:lumOff val="80000"/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SESAME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vert="horz" lIns="0" rIns="0" bIns="0" anchor="ctr">
            <a:normAutofit/>
          </a:bodyPr>
          <a:lstStyle/>
          <a:p>
            <a:pPr marL="0" marR="0" lvl="0" indent="0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2400" b="1" dirty="0" smtClean="0">
                <a:solidFill>
                  <a:srgbClr val="0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Définition du Registre National Unique</a:t>
            </a:r>
          </a:p>
        </p:txBody>
      </p:sp>
      <p:sp>
        <p:nvSpPr>
          <p:cNvPr id="13" name="Triangle isocèle 12"/>
          <p:cNvSpPr/>
          <p:nvPr/>
        </p:nvSpPr>
        <p:spPr>
          <a:xfrm>
            <a:off x="1043608" y="3429000"/>
            <a:ext cx="1636768" cy="936104"/>
          </a:xfrm>
          <a:prstGeom prst="triangle">
            <a:avLst/>
          </a:prstGeom>
          <a:solidFill>
            <a:schemeClr val="tx2">
              <a:lumMod val="60000"/>
              <a:lumOff val="40000"/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HIMO</a:t>
            </a:r>
            <a:endParaRPr lang="fr-FR" dirty="0"/>
          </a:p>
        </p:txBody>
      </p:sp>
      <p:sp>
        <p:nvSpPr>
          <p:cNvPr id="15" name="Organigramme : Alternative 14"/>
          <p:cNvSpPr/>
          <p:nvPr/>
        </p:nvSpPr>
        <p:spPr>
          <a:xfrm>
            <a:off x="6732240" y="4221088"/>
            <a:ext cx="1440160" cy="864096"/>
          </a:xfrm>
          <a:prstGeom prst="flowChartAlternateProcess">
            <a:avLst/>
          </a:prstGeom>
          <a:solidFill>
            <a:schemeClr val="accent1">
              <a:lumMod val="20000"/>
              <a:lumOff val="80000"/>
              <a:alpha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Logements Sociaux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502100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flag_Seneg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00372"/>
            <a:ext cx="1000100" cy="778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à coins arrondis 3"/>
          <p:cNvSpPr/>
          <p:nvPr/>
        </p:nvSpPr>
        <p:spPr>
          <a:xfrm>
            <a:off x="1043608" y="548680"/>
            <a:ext cx="2643206" cy="157163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CIBLAGE GEOGRAPHIQUE / ANSD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115616" y="2924944"/>
            <a:ext cx="2643206" cy="1571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Autorités Administratives/ Comités de ciblage/</a:t>
            </a: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Opérateurs sociaux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142976" y="5072074"/>
            <a:ext cx="2643206" cy="157163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CIBLAGE CATEGORIEL/ DGPSN-ADIE-ANSD</a:t>
            </a:r>
          </a:p>
        </p:txBody>
      </p:sp>
      <p:cxnSp>
        <p:nvCxnSpPr>
          <p:cNvPr id="18" name="Connecteur droit 17"/>
          <p:cNvCxnSpPr>
            <a:stCxn id="4" idx="3"/>
          </p:cNvCxnSpPr>
          <p:nvPr/>
        </p:nvCxnSpPr>
        <p:spPr>
          <a:xfrm>
            <a:off x="3686814" y="1334498"/>
            <a:ext cx="885186" cy="627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4572000" y="631518"/>
            <a:ext cx="0" cy="144016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4572000" y="642918"/>
            <a:ext cx="576064" cy="0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4572000" y="1357298"/>
            <a:ext cx="576064" cy="0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4572000" y="2071678"/>
            <a:ext cx="576064" cy="0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2123728" y="2132856"/>
            <a:ext cx="0" cy="864096"/>
          </a:xfrm>
          <a:prstGeom prst="straightConnector1">
            <a:avLst/>
          </a:prstGeom>
          <a:ln w="41275" cmpd="sng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2428860" y="4509120"/>
            <a:ext cx="0" cy="576064"/>
          </a:xfrm>
          <a:prstGeom prst="straightConnector1">
            <a:avLst/>
          </a:prstGeom>
          <a:ln w="41275" cmpd="sng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à coins arrondis 33"/>
          <p:cNvSpPr/>
          <p:nvPr/>
        </p:nvSpPr>
        <p:spPr>
          <a:xfrm>
            <a:off x="5214942" y="357166"/>
            <a:ext cx="3744416" cy="5040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Incidence de la pauvreté</a:t>
            </a:r>
            <a:endParaRPr lang="fr-F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5214942" y="1071546"/>
            <a:ext cx="3744416" cy="5040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Poids démographique</a:t>
            </a:r>
            <a:endParaRPr lang="fr-F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5214942" y="1785926"/>
            <a:ext cx="3767336" cy="5863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Populations de 6-12 ans/0-5ans/ 60ans et + </a:t>
            </a:r>
            <a:endParaRPr lang="fr-F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1" name="Connecteur droit 40"/>
          <p:cNvCxnSpPr/>
          <p:nvPr/>
        </p:nvCxnSpPr>
        <p:spPr>
          <a:xfrm>
            <a:off x="3779912" y="3714752"/>
            <a:ext cx="792088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à coins arrondis 42"/>
          <p:cNvSpPr/>
          <p:nvPr/>
        </p:nvSpPr>
        <p:spPr>
          <a:xfrm>
            <a:off x="5429256" y="3357562"/>
            <a:ext cx="3530102" cy="6429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Ménages en situation d’extrême pauvreté</a:t>
            </a:r>
          </a:p>
        </p:txBody>
      </p:sp>
      <p:sp>
        <p:nvSpPr>
          <p:cNvPr id="45" name="Rectangle à coins arrondis 44"/>
          <p:cNvSpPr/>
          <p:nvPr/>
        </p:nvSpPr>
        <p:spPr>
          <a:xfrm>
            <a:off x="5429256" y="5085184"/>
            <a:ext cx="3463224" cy="6480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Fiche Unifiée d’Enquête</a:t>
            </a:r>
            <a:endParaRPr lang="fr-F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5429256" y="6072206"/>
            <a:ext cx="3463224" cy="5965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accent6">
                    <a:lumMod val="50000"/>
                  </a:schemeClr>
                </a:solidFill>
              </a:rPr>
              <a:t>Scoring</a:t>
            </a:r>
            <a:endParaRPr lang="fr-F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9" name="Connecteur droit 48"/>
          <p:cNvCxnSpPr>
            <a:stCxn id="7" idx="3"/>
          </p:cNvCxnSpPr>
          <p:nvPr/>
        </p:nvCxnSpPr>
        <p:spPr>
          <a:xfrm>
            <a:off x="3786182" y="5857892"/>
            <a:ext cx="885186" cy="627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>
            <a:off x="4643438" y="5373216"/>
            <a:ext cx="0" cy="1008112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>
            <a:off x="4572000" y="3713164"/>
            <a:ext cx="642942" cy="1588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endCxn id="45" idx="1"/>
          </p:cNvCxnSpPr>
          <p:nvPr/>
        </p:nvCxnSpPr>
        <p:spPr>
          <a:xfrm>
            <a:off x="4572000" y="5373216"/>
            <a:ext cx="857256" cy="36004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>
            <a:endCxn id="46" idx="1"/>
          </p:cNvCxnSpPr>
          <p:nvPr/>
        </p:nvCxnSpPr>
        <p:spPr>
          <a:xfrm>
            <a:off x="4572000" y="6357958"/>
            <a:ext cx="857256" cy="12540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0" y="0"/>
            <a:ext cx="4355976" cy="40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accent4">
                    <a:lumMod val="50000"/>
                  </a:schemeClr>
                </a:solidFill>
              </a:rPr>
              <a:t>SCHEMA DU PROCESSUS DE CIBLAGE</a:t>
            </a:r>
            <a:endParaRPr lang="fr-FR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8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C:\Users\USER\Documents\LOGO DGPSN DEF.png"/>
          <p:cNvPicPr>
            <a:picLocks noChangeAspect="1" noChangeArrowheads="1"/>
          </p:cNvPicPr>
          <p:nvPr/>
        </p:nvPicPr>
        <p:blipFill>
          <a:blip r:embed="rId2" cstate="print">
            <a:alphaModFix amt="5000"/>
          </a:blip>
          <a:srcRect/>
          <a:stretch>
            <a:fillRect/>
          </a:stretch>
        </p:blipFill>
        <p:spPr bwMode="auto">
          <a:xfrm>
            <a:off x="1043608" y="488776"/>
            <a:ext cx="7180064" cy="6324600"/>
          </a:xfrm>
          <a:prstGeom prst="rect">
            <a:avLst/>
          </a:prstGeom>
          <a:noFill/>
        </p:spPr>
      </p:pic>
      <p:sp>
        <p:nvSpPr>
          <p:cNvPr id="5" name="Rectangle à coins arrondis 4"/>
          <p:cNvSpPr/>
          <p:nvPr/>
        </p:nvSpPr>
        <p:spPr>
          <a:xfrm>
            <a:off x="3071802" y="2060848"/>
            <a:ext cx="4214842" cy="792088"/>
          </a:xfrm>
          <a:prstGeom prst="roundRect">
            <a:avLst>
              <a:gd name="adj" fmla="val 18523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b="1" dirty="0" smtClean="0">
                <a:solidFill>
                  <a:srgbClr val="000000"/>
                </a:solidFill>
              </a:rPr>
              <a:t>Comité Régional de Suivi et de Validation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3143240" y="6274292"/>
            <a:ext cx="4143404" cy="57606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b="1" dirty="0" smtClean="0">
                <a:solidFill>
                  <a:srgbClr val="000000"/>
                </a:solidFill>
              </a:rPr>
              <a:t>Comités Villageois/Quartier de ciblage 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131840" y="4293096"/>
            <a:ext cx="4176464" cy="57606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 smtClean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rgbClr val="000000"/>
                </a:solidFill>
              </a:rPr>
              <a:t>Comité local (autour du Sous-Préfet)</a:t>
            </a:r>
          </a:p>
          <a:p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3131840" y="5301208"/>
            <a:ext cx="4154804" cy="576064"/>
          </a:xfrm>
          <a:prstGeom prst="roundRect">
            <a:avLst>
              <a:gd name="adj" fmla="val 11086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b="1" dirty="0" smtClean="0">
                <a:solidFill>
                  <a:srgbClr val="000000"/>
                </a:solidFill>
              </a:rPr>
              <a:t>Comité Communal de Ciblage</a:t>
            </a:r>
            <a:endParaRPr lang="fr-FR" dirty="0" smtClean="0">
              <a:solidFill>
                <a:srgbClr val="000000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071802" y="1124744"/>
            <a:ext cx="4214842" cy="50405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sz="2400" b="1" dirty="0" smtClean="0">
                <a:solidFill>
                  <a:schemeClr val="tx1"/>
                </a:solidFill>
              </a:rPr>
              <a:t>DGPSN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5148064" y="4797152"/>
            <a:ext cx="0" cy="504056"/>
          </a:xfrm>
          <a:prstGeom prst="straightConnector1">
            <a:avLst/>
          </a:prstGeom>
          <a:ln w="38100">
            <a:solidFill>
              <a:schemeClr val="tx1">
                <a:lumMod val="90000"/>
                <a:lumOff val="1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5148064" y="5877272"/>
            <a:ext cx="0" cy="432048"/>
          </a:xfrm>
          <a:prstGeom prst="straightConnector1">
            <a:avLst/>
          </a:prstGeom>
          <a:ln w="44450">
            <a:solidFill>
              <a:schemeClr val="tx1">
                <a:lumMod val="90000"/>
                <a:lumOff val="1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C:\Users\USER\Documents\LOGO DGPSN DE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43200"/>
            <a:ext cx="990600" cy="914400"/>
          </a:xfrm>
          <a:prstGeom prst="rect">
            <a:avLst/>
          </a:prstGeom>
          <a:noFill/>
        </p:spPr>
      </p:pic>
      <p:sp>
        <p:nvSpPr>
          <p:cNvPr id="28" name="ZoneTexte 27"/>
          <p:cNvSpPr txBox="1"/>
          <p:nvPr/>
        </p:nvSpPr>
        <p:spPr>
          <a:xfrm>
            <a:off x="971600" y="44625"/>
            <a:ext cx="8172400" cy="954107"/>
          </a:xfrm>
          <a:prstGeom prst="rect">
            <a:avLst/>
          </a:prstGeom>
          <a:solidFill>
            <a:srgbClr val="DDD9C3"/>
          </a:solidFill>
        </p:spPr>
        <p:txBody>
          <a:bodyPr anchor="ctr">
            <a:normAutofit/>
          </a:bodyPr>
          <a:lstStyle/>
          <a:p>
            <a:pPr marL="0" lvl="1" algn="ctr">
              <a:spcBef>
                <a:spcPct val="0"/>
              </a:spcBef>
            </a:pPr>
            <a:r>
              <a:rPr lang="fr-FR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SCHÉMA ORGANISATIONNEL DES ACTEURS </a:t>
            </a:r>
          </a:p>
          <a:p>
            <a:pPr algn="ctr">
              <a:spcBef>
                <a:spcPct val="0"/>
              </a:spcBef>
            </a:pPr>
            <a:endParaRPr lang="fr-BE" sz="2800" b="1" dirty="0">
              <a:solidFill>
                <a:schemeClr val="tx2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971600" y="3861048"/>
            <a:ext cx="1512168" cy="144016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0000"/>
                </a:solidFill>
              </a:rPr>
              <a:t>Opérateurs sociaux ou Superviseur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9" name="Rectangle à coins arrondis 18"/>
          <p:cNvSpPr/>
          <p:nvPr/>
        </p:nvSpPr>
        <p:spPr>
          <a:xfrm>
            <a:off x="3143240" y="3284984"/>
            <a:ext cx="4165064" cy="57606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 smtClean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rgbClr val="000000"/>
                </a:solidFill>
              </a:rPr>
              <a:t>Comité Départemental de Validation </a:t>
            </a:r>
          </a:p>
          <a:p>
            <a:endParaRPr lang="fr-FR" dirty="0"/>
          </a:p>
        </p:txBody>
      </p:sp>
      <p:cxnSp>
        <p:nvCxnSpPr>
          <p:cNvPr id="32" name="Connecteur droit avec flèche 31"/>
          <p:cNvCxnSpPr/>
          <p:nvPr/>
        </p:nvCxnSpPr>
        <p:spPr>
          <a:xfrm flipV="1">
            <a:off x="2643174" y="3786190"/>
            <a:ext cx="357190" cy="2857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2643174" y="4572008"/>
            <a:ext cx="416658" cy="912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2571736" y="5286388"/>
            <a:ext cx="488096" cy="23084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rot="16200000" flipH="1">
            <a:off x="2071670" y="5500702"/>
            <a:ext cx="1071570" cy="78581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5076056" y="3789040"/>
            <a:ext cx="0" cy="504056"/>
          </a:xfrm>
          <a:prstGeom prst="straightConnector1">
            <a:avLst/>
          </a:prstGeom>
          <a:ln w="38100">
            <a:solidFill>
              <a:schemeClr val="tx1">
                <a:lumMod val="90000"/>
                <a:lumOff val="1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5076056" y="2852936"/>
            <a:ext cx="0" cy="504056"/>
          </a:xfrm>
          <a:prstGeom prst="straightConnector1">
            <a:avLst/>
          </a:prstGeom>
          <a:ln w="38100">
            <a:solidFill>
              <a:schemeClr val="tx1">
                <a:lumMod val="90000"/>
                <a:lumOff val="1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16200000" flipH="1">
            <a:off x="4793439" y="1850239"/>
            <a:ext cx="417798" cy="3420"/>
          </a:xfrm>
          <a:prstGeom prst="straightConnector1">
            <a:avLst/>
          </a:prstGeom>
          <a:ln w="38100">
            <a:solidFill>
              <a:schemeClr val="tx1">
                <a:lumMod val="90000"/>
                <a:lumOff val="1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rot="5400000" flipH="1" flipV="1">
            <a:off x="2250265" y="3107529"/>
            <a:ext cx="785818" cy="4286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5400000" flipH="1" flipV="1">
            <a:off x="1464447" y="2178835"/>
            <a:ext cx="2000264" cy="107157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200097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000000"/>
                </a:solidFill>
              </a:rPr>
              <a:t>Réalisations (2013-2015): Enquêtes RNU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5186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870"/>
                <a:gridCol w="1499870"/>
                <a:gridCol w="1499870"/>
                <a:gridCol w="1499870"/>
                <a:gridCol w="1499870"/>
              </a:tblGrid>
              <a:tr h="76340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Année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2013-2015</a:t>
                      </a:r>
                      <a:endParaRPr lang="fr-FR" dirty="0"/>
                    </a:p>
                  </a:txBody>
                  <a:tcPr/>
                </a:tc>
              </a:tr>
              <a:tr h="136066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Nombre</a:t>
                      </a:r>
                      <a:r>
                        <a:rPr lang="fr-FR" b="1" baseline="0" dirty="0" smtClean="0"/>
                        <a:t> de ménages à enquêter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75 000 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75 000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150 000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300 000</a:t>
                      </a:r>
                      <a:endParaRPr lang="fr-FR" b="1" dirty="0"/>
                    </a:p>
                  </a:txBody>
                  <a:tcPr/>
                </a:tc>
              </a:tr>
              <a:tr h="1571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Nombre</a:t>
                      </a:r>
                      <a:r>
                        <a:rPr lang="fr-FR" b="1" baseline="0" dirty="0" smtClean="0"/>
                        <a:t> de ménages effectivement enquêtés</a:t>
                      </a:r>
                      <a:endParaRPr lang="fr-FR" b="1" dirty="0" smtClean="0"/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61 001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70 799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mtClean="0"/>
                        <a:t>132 000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263 800</a:t>
                      </a:r>
                      <a:endParaRPr lang="fr-FR" b="1" dirty="0"/>
                    </a:p>
                  </a:txBody>
                  <a:tcPr/>
                </a:tc>
              </a:tr>
              <a:tr h="1490861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Taux de réalisation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81,3%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94,4%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mtClean="0"/>
                        <a:t>88,0%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87,9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44624"/>
            <a:ext cx="7776864" cy="1417638"/>
          </a:xfrm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rgbClr val="000000"/>
                </a:solidFill>
              </a:rPr>
              <a:t>Réalisations (2015): Développement du Système d’Information et de Gestion (SIG) du RNU</a:t>
            </a:r>
            <a:endParaRPr lang="fr-FR" sz="3200" dirty="0">
              <a:solidFill>
                <a:srgbClr val="0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447800"/>
            <a:ext cx="8028384" cy="5410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fr-FR" sz="3400" dirty="0" smtClean="0"/>
          </a:p>
          <a:p>
            <a:pPr lvl="0" algn="just">
              <a:buNone/>
            </a:pPr>
            <a:r>
              <a:rPr lang="fr-FR" sz="3400" dirty="0" smtClean="0"/>
              <a:t>    Mise en place d’un SIG qui intègre une série de modules que tous les programmes de filets sociaux peuvent adapter à leurs besoins et utiliser de manière autonome </a:t>
            </a:r>
            <a:r>
              <a:rPr lang="fr-FR" sz="3400" b="1" dirty="0" smtClean="0"/>
              <a:t>(en cours)</a:t>
            </a:r>
            <a:r>
              <a:rPr lang="fr-FR" sz="3400" dirty="0" smtClean="0"/>
              <a:t>.</a:t>
            </a:r>
          </a:p>
          <a:p>
            <a:pPr lvl="0" algn="just">
              <a:buNone/>
            </a:pPr>
            <a:endParaRPr lang="fr-FR" sz="3400" dirty="0" smtClean="0"/>
          </a:p>
          <a:p>
            <a:pPr lvl="0" algn="just">
              <a:buNone/>
            </a:pPr>
            <a:r>
              <a:rPr lang="fr-FR" sz="3400" b="1" dirty="0" smtClean="0"/>
              <a:t>Avantages:</a:t>
            </a:r>
            <a:r>
              <a:rPr lang="fr-FR" sz="3400" dirty="0" smtClean="0"/>
              <a:t> </a:t>
            </a:r>
          </a:p>
          <a:p>
            <a:pPr lvl="0" algn="just"/>
            <a:r>
              <a:rPr lang="fr-FR" sz="3400" dirty="0" smtClean="0"/>
              <a:t>Interopérabilité des systèmes et des bases de données autour du registre unique, outil partagé par tous les programmes.</a:t>
            </a:r>
          </a:p>
          <a:p>
            <a:pPr lvl="0" algn="just"/>
            <a:endParaRPr lang="fr-FR" sz="3600" dirty="0" smtClean="0"/>
          </a:p>
          <a:p>
            <a:pPr algn="just"/>
            <a:r>
              <a:rPr lang="fr-FR" sz="3400" dirty="0" smtClean="0"/>
              <a:t>Prise en compte de la nécessité de la mise à jour régulière des données, l’intégration des nouveaux thèmes, l’amélioration ou l’extension des requêtes</a:t>
            </a:r>
          </a:p>
          <a:p>
            <a:pPr lvl="0" algn="just">
              <a:buNone/>
            </a:pPr>
            <a:endParaRPr lang="fr-FR" sz="3400" dirty="0" smtClean="0"/>
          </a:p>
          <a:p>
            <a:endParaRPr lang="fr-FR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1071538" y="3071810"/>
          <a:ext cx="7848872" cy="1571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Diagramme 2"/>
          <p:cNvGraphicFramePr/>
          <p:nvPr/>
        </p:nvGraphicFramePr>
        <p:xfrm>
          <a:off x="971600" y="4643446"/>
          <a:ext cx="8028384" cy="2000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Rectangle 3"/>
          <p:cNvSpPr/>
          <p:nvPr/>
        </p:nvSpPr>
        <p:spPr>
          <a:xfrm>
            <a:off x="971600" y="188640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fr-FR" sz="3200" dirty="0" smtClean="0">
                <a:solidFill>
                  <a:srgbClr val="0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Réalisations (2015): Utilisation des Données du RNU	</a:t>
            </a:r>
          </a:p>
          <a:p>
            <a:pPr>
              <a:spcBef>
                <a:spcPct val="0"/>
              </a:spcBef>
            </a:pPr>
            <a:r>
              <a:rPr lang="fr-FR" sz="32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071538" y="1214422"/>
            <a:ext cx="79296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Autorisation au niveau de la CDP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Elaboration et signature de protocole de communication de données à caractère personnel des ménages pauvres entre la DGPSN et les utilisateurs du RNU</a:t>
            </a:r>
          </a:p>
          <a:p>
            <a:r>
              <a:rPr lang="fr-FR" b="1" dirty="0" smtClean="0"/>
              <a:t>Exemples</a:t>
            </a:r>
            <a:r>
              <a:rPr lang="fr-FR" dirty="0" smtClean="0"/>
              <a:t>: PNBSF; MEN (projet suivi de la transition scolaire); CLM; PRODES; CMU; UNICEF…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714612" y="2571744"/>
            <a:ext cx="4429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PROCESSUS DE PARTAGE DES DONNEES DU RNU</a:t>
            </a:r>
            <a:endParaRPr lang="fr-FR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8032</TotalTime>
  <Words>742</Words>
  <Application>Microsoft Office PowerPoint</Application>
  <PresentationFormat>Affichage à l'écran (4:3)</PresentationFormat>
  <Paragraphs>150</Paragraphs>
  <Slides>13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3" baseType="lpstr">
      <vt:lpstr>Arial</vt:lpstr>
      <vt:lpstr>Calibri</vt:lpstr>
      <vt:lpstr>Franklin Gothic Book</vt:lpstr>
      <vt:lpstr>Franklin Gothic Medium</vt:lpstr>
      <vt:lpstr>Tunga</vt:lpstr>
      <vt:lpstr>Verdana</vt:lpstr>
      <vt:lpstr>Wingdings</vt:lpstr>
      <vt:lpstr>Wingdings 2</vt:lpstr>
      <vt:lpstr>Thème Office</vt:lpstr>
      <vt:lpstr>Angles</vt:lpstr>
      <vt:lpstr>   Le RNU et    dispositions d’utilisation par les sectoriels </vt:lpstr>
      <vt:lpstr>SOMMAIRE</vt:lpstr>
      <vt:lpstr>Présentation PowerPoint</vt:lpstr>
      <vt:lpstr>Présentation PowerPoint</vt:lpstr>
      <vt:lpstr>Présentation PowerPoint</vt:lpstr>
      <vt:lpstr>Présentation PowerPoint</vt:lpstr>
      <vt:lpstr>Réalisations (2013-2015): Enquêtes RNU</vt:lpstr>
      <vt:lpstr>Réalisations (2015): Développement du Système d’Information et de Gestion (SIG) du RNU</vt:lpstr>
      <vt:lpstr>Présentation PowerPoint</vt:lpstr>
      <vt:lpstr>Types de Plaintes Et Réclamations</vt:lpstr>
      <vt:lpstr>Présentation PowerPoint</vt:lpstr>
      <vt:lpstr>Présentation PowerPoint</vt:lpstr>
      <vt:lpstr>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lenovo</dc:creator>
  <cp:lastModifiedBy>USER</cp:lastModifiedBy>
  <cp:revision>316</cp:revision>
  <dcterms:modified xsi:type="dcterms:W3CDTF">2016-03-09T08:01:44Z</dcterms:modified>
</cp:coreProperties>
</file>