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26"/>
  <c:chart>
    <c:title>
      <c:tx>
        <c:rich>
          <a:bodyPr/>
          <a:lstStyle/>
          <a:p>
            <a:pPr>
              <a:defRPr sz="1100"/>
            </a:pPr>
            <a:r>
              <a:rPr lang="fr-FR" sz="1100"/>
              <a:t>Nature des fonds reçus par les ONG sur</a:t>
            </a:r>
            <a:r>
              <a:rPr lang="fr-FR" sz="1100" baseline="0"/>
              <a:t> la période  2011-2013</a:t>
            </a:r>
            <a:endParaRPr lang="fr-FR" sz="1100"/>
          </a:p>
        </c:rich>
      </c:tx>
      <c:layout>
        <c:manualLayout>
          <c:xMode val="edge"/>
          <c:yMode val="edge"/>
          <c:x val="3.3656957928802606E-2"/>
          <c:y val="3.5714285714285712E-2"/>
        </c:manualLayout>
      </c:layout>
    </c:title>
    <c:plotArea>
      <c:layout>
        <c:manualLayout>
          <c:layoutTarget val="inner"/>
          <c:xMode val="edge"/>
          <c:yMode val="edge"/>
          <c:x val="0.23064090635228571"/>
          <c:y val="7.6548877610090105E-2"/>
          <c:w val="0.30514037087666612"/>
          <c:h val="0.9234511223899099"/>
        </c:manualLayout>
      </c:layout>
      <c:pieChart>
        <c:varyColors val="1"/>
        <c:ser>
          <c:idx val="0"/>
          <c:order val="0"/>
          <c:explosion val="37"/>
          <c:dPt>
            <c:idx val="0"/>
            <c:explosion val="36"/>
          </c:dPt>
          <c:dLbls>
            <c:dLbl>
              <c:idx val="0"/>
              <c:spPr/>
              <c:txPr>
                <a:bodyPr/>
                <a:lstStyle/>
                <a:p>
                  <a:pPr>
                    <a:defRPr sz="2400"/>
                  </a:pPr>
                  <a:endParaRPr lang="fr-FR"/>
                </a:p>
              </c:txPr>
            </c:dLbl>
            <c:dLbl>
              <c:idx val="1"/>
              <c:spPr/>
              <c:txPr>
                <a:bodyPr/>
                <a:lstStyle/>
                <a:p>
                  <a:pPr>
                    <a:defRPr sz="2000"/>
                  </a:pPr>
                  <a:endParaRPr lang="fr-FR"/>
                </a:p>
              </c:txPr>
            </c:dLbl>
            <c:dLbl>
              <c:idx val="2"/>
              <c:spPr/>
              <c:txPr>
                <a:bodyPr/>
                <a:lstStyle/>
                <a:p>
                  <a:pPr>
                    <a:defRPr sz="2400"/>
                  </a:pPr>
                  <a:endParaRPr lang="fr-FR"/>
                </a:p>
              </c:txPr>
            </c:dLbl>
            <c:showVal val="1"/>
            <c:showLeaderLines val="1"/>
          </c:dLbls>
          <c:cat>
            <c:strRef>
              <c:f>Feuil1!$A$6:$A$8</c:f>
              <c:strCache>
                <c:ptCount val="3"/>
                <c:pt idx="0">
                  <c:v>Subventions</c:v>
                </c:pt>
                <c:pt idx="1">
                  <c:v>Fonds propres</c:v>
                </c:pt>
                <c:pt idx="2">
                  <c:v>Dons</c:v>
                </c:pt>
              </c:strCache>
            </c:strRef>
          </c:cat>
          <c:val>
            <c:numRef>
              <c:f>Feuil1!$C$6:$C$8</c:f>
              <c:numCache>
                <c:formatCode>0%</c:formatCode>
                <c:ptCount val="3"/>
                <c:pt idx="0">
                  <c:v>0.67000000000000892</c:v>
                </c:pt>
                <c:pt idx="1">
                  <c:v>9.0000000000000066E-2</c:v>
                </c:pt>
                <c:pt idx="2">
                  <c:v>0.24000000000000021</c:v>
                </c:pt>
              </c:numCache>
            </c:numRef>
          </c:val>
        </c:ser>
        <c:firstSliceAng val="0"/>
      </c:pieChart>
    </c:plotArea>
    <c:legend>
      <c:legendPos val="r"/>
      <c:layout>
        <c:manualLayout>
          <c:xMode val="edge"/>
          <c:yMode val="edge"/>
          <c:x val="0.65072721388444843"/>
          <c:y val="0.31986722247954336"/>
          <c:w val="0.33027610458741324"/>
          <c:h val="0.32290916760405769"/>
        </c:manualLayout>
      </c:layout>
      <c:txPr>
        <a:bodyPr/>
        <a:lstStyle/>
        <a:p>
          <a:pPr>
            <a:defRPr sz="1400"/>
          </a:pPr>
          <a:endParaRPr lang="fr-FR"/>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style val="26"/>
  <c:chart>
    <c:title>
      <c:tx>
        <c:rich>
          <a:bodyPr/>
          <a:lstStyle/>
          <a:p>
            <a:pPr>
              <a:defRPr sz="1800"/>
            </a:pPr>
            <a:r>
              <a:rPr lang="fr-FR" sz="1800" dirty="0"/>
              <a:t>Répartition sectorielle des dépenses d'investissement</a:t>
            </a:r>
          </a:p>
        </c:rich>
      </c:tx>
      <c:layout>
        <c:manualLayout>
          <c:xMode val="edge"/>
          <c:yMode val="edge"/>
          <c:x val="3.4611096851307706E-2"/>
          <c:y val="2.305425659775177E-2"/>
        </c:manualLayout>
      </c:layout>
      <c:overlay val="1"/>
    </c:title>
    <c:plotArea>
      <c:layout>
        <c:manualLayout>
          <c:layoutTarget val="inner"/>
          <c:xMode val="edge"/>
          <c:yMode val="edge"/>
          <c:x val="9.6377296587926514E-2"/>
          <c:y val="0.12867478108493"/>
          <c:w val="0.32985930203157526"/>
          <c:h val="0.86962906899233461"/>
        </c:manualLayout>
      </c:layout>
      <c:pieChart>
        <c:varyColors val="1"/>
        <c:ser>
          <c:idx val="0"/>
          <c:order val="0"/>
          <c:explosion val="25"/>
          <c:dPt>
            <c:idx val="4"/>
            <c:explosion val="15"/>
          </c:dPt>
          <c:dLbls>
            <c:dLbl>
              <c:idx val="4"/>
              <c:layout>
                <c:manualLayout>
                  <c:x val="5.9013797317539508E-2"/>
                  <c:y val="4.2606377069214517E-2"/>
                </c:manualLayout>
              </c:layout>
              <c:showVal val="1"/>
            </c:dLbl>
            <c:txPr>
              <a:bodyPr/>
              <a:lstStyle/>
              <a:p>
                <a:pPr>
                  <a:defRPr sz="2000"/>
                </a:pPr>
                <a:endParaRPr lang="fr-FR"/>
              </a:p>
            </c:txPr>
            <c:showVal val="1"/>
            <c:showLeaderLines val="1"/>
          </c:dLbls>
          <c:cat>
            <c:strRef>
              <c:f>Feuil2!$A$8:$A$12</c:f>
              <c:strCache>
                <c:ptCount val="5"/>
                <c:pt idx="0">
                  <c:v>Agriculture et sécurité alimentaire</c:v>
                </c:pt>
                <c:pt idx="1">
                  <c:v>Santé et Action sociale</c:v>
                </c:pt>
                <c:pt idx="2">
                  <c:v>Education et Formation</c:v>
                </c:pt>
                <c:pt idx="3">
                  <c:v>Eau, Assainissement et Environnement</c:v>
                </c:pt>
                <c:pt idx="4">
                  <c:v>Gouvernance, Droits humains et Coopération décentralisée</c:v>
                </c:pt>
              </c:strCache>
            </c:strRef>
          </c:cat>
          <c:val>
            <c:numRef>
              <c:f>Feuil2!$C$8:$C$12</c:f>
              <c:numCache>
                <c:formatCode>0.0%</c:formatCode>
                <c:ptCount val="5"/>
                <c:pt idx="0">
                  <c:v>0.43500000000000238</c:v>
                </c:pt>
                <c:pt idx="1">
                  <c:v>0.27400000000000002</c:v>
                </c:pt>
                <c:pt idx="2">
                  <c:v>0.11899999999999998</c:v>
                </c:pt>
                <c:pt idx="3">
                  <c:v>0.11799999999999998</c:v>
                </c:pt>
                <c:pt idx="4">
                  <c:v>5.4000000000000034E-2</c:v>
                </c:pt>
              </c:numCache>
            </c:numRef>
          </c:val>
        </c:ser>
        <c:firstSliceAng val="0"/>
      </c:pieChart>
    </c:plotArea>
    <c:legend>
      <c:legendPos val="r"/>
      <c:layout>
        <c:manualLayout>
          <c:xMode val="edge"/>
          <c:yMode val="edge"/>
          <c:x val="0.49867693608431485"/>
          <c:y val="0.21988047910949507"/>
          <c:w val="0.48465636586518651"/>
          <c:h val="0.71201369039803664"/>
        </c:manualLayout>
      </c:layout>
      <c:txPr>
        <a:bodyPr/>
        <a:lstStyle/>
        <a:p>
          <a:pPr>
            <a:defRPr sz="1600"/>
          </a:pPr>
          <a:endParaRPr lang="fr-FR"/>
        </a:p>
      </c:txPr>
    </c:legend>
    <c:plotVisOnly val="1"/>
    <c:dispBlanksAs val="zero"/>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7076A652-D2A3-451E-9463-1CC2671BDBCF}"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76A652-D2A3-451E-9463-1CC2671BDBC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76A652-D2A3-451E-9463-1CC2671BDBC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76A652-D2A3-451E-9463-1CC2671BDBCF}"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7076A652-D2A3-451E-9463-1CC2671BDBC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76A652-D2A3-451E-9463-1CC2671BDBCF}"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076A652-D2A3-451E-9463-1CC2671BDBCF}"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076A652-D2A3-451E-9463-1CC2671BDBC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076A652-D2A3-451E-9463-1CC2671BDBC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76A652-D2A3-451E-9463-1CC2671BDBCF}"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CE2784E-C5FF-4A27-8E6E-B38DB03785E1}" type="datetimeFigureOut">
              <a:rPr lang="fr-FR" smtClean="0"/>
              <a:pPr/>
              <a:t>25/08/2015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7076A652-D2A3-451E-9463-1CC2671BDBCF}"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CE2784E-C5FF-4A27-8E6E-B38DB03785E1}" type="datetimeFigureOut">
              <a:rPr lang="fr-FR" smtClean="0"/>
              <a:pPr/>
              <a:t>25/08/2015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076A652-D2A3-451E-9463-1CC2671BDBC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3886200"/>
            <a:ext cx="8424936" cy="2495128"/>
          </a:xfrm>
        </p:spPr>
        <p:txBody>
          <a:bodyPr>
            <a:normAutofit/>
          </a:bodyPr>
          <a:lstStyle/>
          <a:p>
            <a:r>
              <a:rPr lang="fr-FR" sz="3600" b="1" dirty="0">
                <a:solidFill>
                  <a:schemeClr val="tx1"/>
                </a:solidFill>
                <a:latin typeface="Maiandra GD" pitchFamily="34" charset="0"/>
              </a:rPr>
              <a:t>ATELIER DE PARTAGE DU RAPPORT DE LA MISSION DE </a:t>
            </a:r>
            <a:r>
              <a:rPr lang="fr-FR" sz="3600" b="1" dirty="0" smtClean="0">
                <a:solidFill>
                  <a:schemeClr val="tx1"/>
                </a:solidFill>
                <a:latin typeface="Maiandra GD" pitchFamily="34" charset="0"/>
              </a:rPr>
              <a:t>CONTRÔLE DES </a:t>
            </a:r>
            <a:r>
              <a:rPr lang="fr-FR" sz="3600" b="1" dirty="0">
                <a:solidFill>
                  <a:schemeClr val="tx1"/>
                </a:solidFill>
                <a:latin typeface="Maiandra GD" pitchFamily="34" charset="0"/>
              </a:rPr>
              <a:t>ONG EFFECTUEE AU TITRE DE L’ANNEE 2014 </a:t>
            </a:r>
            <a:endParaRPr lang="fr-FR" sz="3600" b="1" dirty="0" smtClean="0">
              <a:solidFill>
                <a:schemeClr val="tx1"/>
              </a:solidFill>
              <a:latin typeface="Maiandra GD" pitchFamily="34" charset="0"/>
            </a:endParaRPr>
          </a:p>
          <a:p>
            <a:r>
              <a:rPr lang="fr-FR" sz="3600" b="1" dirty="0">
                <a:solidFill>
                  <a:schemeClr val="tx1"/>
                </a:solidFill>
                <a:latin typeface="Maiandra GD" pitchFamily="34" charset="0"/>
              </a:rPr>
              <a:t>J</a:t>
            </a:r>
            <a:r>
              <a:rPr lang="fr-FR" sz="3600" b="1" dirty="0" smtClean="0">
                <a:solidFill>
                  <a:schemeClr val="tx1"/>
                </a:solidFill>
                <a:latin typeface="Maiandra GD" pitchFamily="34" charset="0"/>
              </a:rPr>
              <a:t>eudi </a:t>
            </a:r>
            <a:r>
              <a:rPr lang="fr-FR" sz="3600" b="1" dirty="0">
                <a:solidFill>
                  <a:schemeClr val="tx1"/>
                </a:solidFill>
                <a:latin typeface="Maiandra GD" pitchFamily="34" charset="0"/>
              </a:rPr>
              <a:t>20 août </a:t>
            </a:r>
            <a:r>
              <a:rPr lang="fr-FR" sz="3600" b="1" dirty="0" smtClean="0">
                <a:solidFill>
                  <a:schemeClr val="tx1"/>
                </a:solidFill>
                <a:latin typeface="Maiandra GD" pitchFamily="34" charset="0"/>
              </a:rPr>
              <a:t>2015</a:t>
            </a:r>
            <a:endParaRPr lang="fr-FR" sz="3600" dirty="0">
              <a:solidFill>
                <a:schemeClr val="tx1"/>
              </a:solidFill>
              <a:latin typeface="Maiandra GD" pitchFamily="34" charset="0"/>
            </a:endParaRPr>
          </a:p>
          <a:p>
            <a:endParaRPr lang="fr-FR" dirty="0"/>
          </a:p>
        </p:txBody>
      </p:sp>
      <p:sp>
        <p:nvSpPr>
          <p:cNvPr id="2" name="Titre 1"/>
          <p:cNvSpPr>
            <a:spLocks noGrp="1"/>
          </p:cNvSpPr>
          <p:nvPr>
            <p:ph type="ctrTitle"/>
          </p:nvPr>
        </p:nvSpPr>
        <p:spPr>
          <a:xfrm>
            <a:off x="467544" y="476672"/>
            <a:ext cx="8352928" cy="2664296"/>
          </a:xfrm>
        </p:spPr>
        <p:txBody>
          <a:bodyPr>
            <a:normAutofit/>
          </a:bodyPr>
          <a:lstStyle/>
          <a:p>
            <a:r>
              <a:rPr lang="fr-FR" sz="2000" b="1" dirty="0" smtClean="0">
                <a:solidFill>
                  <a:schemeClr val="tx1"/>
                </a:solidFill>
                <a:latin typeface="Maiandra GD" pitchFamily="34" charset="0"/>
              </a:rPr>
              <a:t>REPUBLIQUE DU SENEGAL</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Un Peuple – Un But – Une Foi</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 MINISTÈRE DE L’ECONOMIE, DES FINANCES ET DU PLAN</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a:t>
            </a:r>
            <a:br>
              <a:rPr lang="fr-FR" sz="2000" b="1" dirty="0" smtClean="0">
                <a:solidFill>
                  <a:schemeClr val="tx1"/>
                </a:solidFill>
                <a:latin typeface="Maiandra GD" pitchFamily="34" charset="0"/>
              </a:rPr>
            </a:br>
            <a:r>
              <a:rPr lang="fr-FR" sz="2000" b="1" dirty="0" smtClean="0">
                <a:solidFill>
                  <a:schemeClr val="tx1"/>
                </a:solidFill>
                <a:latin typeface="Maiandra GD" pitchFamily="34" charset="0"/>
              </a:rPr>
              <a:t>DIRECTION DE LA MONNAIE ET DU CREDIT</a:t>
            </a:r>
            <a:endParaRPr lang="fr-FR" sz="2000" b="1" dirty="0">
              <a:solidFill>
                <a:schemeClr val="tx1"/>
              </a:solidFill>
              <a:latin typeface="Maiandra G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pPr lvl="0" algn="ctr"/>
            <a:r>
              <a:rPr lang="fr-FR" b="1" dirty="0" smtClean="0"/>
              <a:t/>
            </a:r>
            <a:br>
              <a:rPr lang="fr-FR" b="1" dirty="0" smtClean="0"/>
            </a:br>
            <a:r>
              <a:rPr lang="fr-FR" b="1" dirty="0" smtClean="0"/>
              <a:t/>
            </a:r>
            <a:br>
              <a:rPr lang="fr-FR" b="1" dirty="0" smtClean="0"/>
            </a:br>
            <a:r>
              <a:rPr lang="fr-FR" b="1" dirty="0" smtClean="0"/>
              <a:t/>
            </a:r>
            <a:br>
              <a:rPr lang="fr-FR" b="1" dirty="0" smtClean="0"/>
            </a:br>
            <a:r>
              <a:rPr lang="fr-FR" dirty="0"/>
              <a:t/>
            </a:r>
            <a:br>
              <a:rPr lang="fr-FR" dirty="0"/>
            </a:br>
            <a:r>
              <a:rPr lang="fr-FR" b="1" dirty="0" smtClean="0">
                <a:solidFill>
                  <a:schemeClr val="tx1"/>
                </a:solidFill>
                <a:latin typeface="Maiandra GD" pitchFamily="34" charset="0"/>
              </a:rPr>
              <a:t>RESULTATS DE LA MISSION</a:t>
            </a:r>
            <a:endParaRPr lang="fr-FR" b="1"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412776"/>
            <a:ext cx="8291264" cy="5040560"/>
          </a:xfrm>
        </p:spPr>
        <p:txBody>
          <a:bodyPr>
            <a:normAutofit lnSpcReduction="10000"/>
          </a:bodyPr>
          <a:lstStyle/>
          <a:p>
            <a:pPr marL="342900" lvl="1" indent="-342900">
              <a:buFont typeface="Arial" pitchFamily="34" charset="0"/>
              <a:buChar char="•"/>
            </a:pPr>
            <a:endParaRPr lang="fr-FR" b="1" dirty="0" smtClean="0"/>
          </a:p>
          <a:p>
            <a:pPr marL="342900" lvl="1" indent="-342900">
              <a:buNone/>
            </a:pPr>
            <a:r>
              <a:rPr lang="fr-FR" b="1" u="sng" dirty="0" smtClean="0"/>
              <a:t>ORIGINE DES FONDS DES ONG</a:t>
            </a:r>
          </a:p>
          <a:p>
            <a:pPr lvl="0" algn="just"/>
            <a:r>
              <a:rPr lang="fr-FR" sz="3200" dirty="0" smtClean="0"/>
              <a:t>Les </a:t>
            </a:r>
            <a:r>
              <a:rPr lang="fr-FR" sz="3200" dirty="0"/>
              <a:t>fonds reçus par les 81 ONG, sur la période 2011-2013, sont estimés au total à 155 045 201 446 FCFA, soit en moyenne 51 681 733 815 FCFA par an</a:t>
            </a:r>
            <a:r>
              <a:rPr lang="fr-FR" sz="3200" dirty="0" smtClean="0"/>
              <a:t>.</a:t>
            </a:r>
          </a:p>
          <a:p>
            <a:pPr lvl="0" algn="just">
              <a:buNone/>
            </a:pPr>
            <a:endParaRPr lang="fr-FR" sz="1000" dirty="0"/>
          </a:p>
          <a:p>
            <a:pPr lvl="0" algn="just"/>
            <a:r>
              <a:rPr lang="fr-FR" sz="3200" dirty="0" smtClean="0"/>
              <a:t>La </a:t>
            </a:r>
            <a:r>
              <a:rPr lang="fr-FR" sz="3200" dirty="0"/>
              <a:t>part la plus importante des fonds reçus par ces ONG durant la période sous-revue, provient de sources extérieures : 93% contre 7% de sources nationales.</a:t>
            </a:r>
          </a:p>
          <a:p>
            <a:pPr marL="342900" lvl="1" indent="-342900">
              <a:buNone/>
            </a:pPr>
            <a:endParaRPr lang="fr-FR" dirty="0"/>
          </a:p>
          <a:p>
            <a:endParaRPr lang="fr-FR"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922114"/>
          </a:xfrm>
        </p:spPr>
        <p:txBody>
          <a:bodyPr>
            <a:normAutofit/>
          </a:bodyPr>
          <a:lstStyle/>
          <a:p>
            <a:pPr algn="ctr"/>
            <a:r>
              <a:rPr lang="fr-FR" sz="3600" b="1" dirty="0" smtClean="0">
                <a:solidFill>
                  <a:schemeClr val="tx1"/>
                </a:solidFill>
                <a:latin typeface="Maiandra GD" pitchFamily="34" charset="0"/>
              </a:rPr>
              <a:t>RESULTATS DE LA MISSION (SUITE)</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484784"/>
            <a:ext cx="8435280" cy="5040560"/>
          </a:xfrm>
        </p:spPr>
        <p:txBody>
          <a:bodyPr>
            <a:normAutofit/>
          </a:bodyPr>
          <a:lstStyle/>
          <a:p>
            <a:pPr marL="342900" lvl="2" indent="-342900">
              <a:buNone/>
            </a:pPr>
            <a:r>
              <a:rPr lang="fr-FR" sz="2400" b="1" u="sng" dirty="0" smtClean="0"/>
              <a:t>SOURCES EXTÉRIEURES</a:t>
            </a:r>
            <a:endParaRPr lang="fr-FR" sz="2400" u="sng" dirty="0" smtClean="0"/>
          </a:p>
          <a:p>
            <a:pPr algn="just"/>
            <a:r>
              <a:rPr lang="fr-FR" sz="3200" dirty="0" smtClean="0"/>
              <a:t>80</a:t>
            </a:r>
            <a:r>
              <a:rPr lang="fr-FR" sz="3200" dirty="0"/>
              <a:t>% des ressources de notre groupe d’ONG (soit 120 935 257 128 FCFA) sont détenus par les ONG internationales et proviennent pour l’essentiel de trois (3) sources : </a:t>
            </a:r>
          </a:p>
          <a:p>
            <a:pPr marL="1339850" lvl="0" indent="-614363" algn="just">
              <a:buFont typeface="Wingdings" pitchFamily="2" charset="2"/>
              <a:buChar char="ü"/>
            </a:pPr>
            <a:r>
              <a:rPr lang="fr-FR" sz="3200" dirty="0"/>
              <a:t>la maison-mère (ou siège) de l’ONG ;</a:t>
            </a:r>
          </a:p>
          <a:p>
            <a:pPr marL="1339850" lvl="0" indent="-614363" algn="just">
              <a:buFont typeface="Wingdings" pitchFamily="2" charset="2"/>
              <a:buChar char="ü"/>
            </a:pPr>
            <a:r>
              <a:rPr lang="fr-FR" sz="3200" dirty="0"/>
              <a:t>le réseau auquel appartient l’ONG ;</a:t>
            </a:r>
          </a:p>
          <a:p>
            <a:pPr marL="1339850" lvl="0" indent="-614363" algn="just">
              <a:buFont typeface="Wingdings" pitchFamily="2" charset="2"/>
              <a:buChar char="ü"/>
            </a:pPr>
            <a:r>
              <a:rPr lang="fr-FR" sz="3200" dirty="0"/>
              <a:t>les pouvoirs publics et/ou bailleurs non-gouvernementaux du pays d’origine.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922114"/>
          </a:xfrm>
        </p:spPr>
        <p:txBody>
          <a:bodyPr>
            <a:normAutofit/>
          </a:bodyPr>
          <a:lstStyle/>
          <a:p>
            <a:pPr algn="ctr"/>
            <a:r>
              <a:rPr lang="fr-FR" sz="3600" b="1" dirty="0" smtClean="0">
                <a:solidFill>
                  <a:schemeClr val="tx1"/>
                </a:solidFill>
                <a:latin typeface="Maiandra GD" pitchFamily="34" charset="0"/>
              </a:rPr>
              <a:t>RESULTATS DE LA MISSION (SUITE)</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395536" y="1447800"/>
            <a:ext cx="8496944" cy="5149552"/>
          </a:xfrm>
        </p:spPr>
        <p:txBody>
          <a:bodyPr>
            <a:normAutofit fontScale="85000" lnSpcReduction="10000"/>
          </a:bodyPr>
          <a:lstStyle/>
          <a:p>
            <a:pPr algn="just">
              <a:buNone/>
            </a:pPr>
            <a:r>
              <a:rPr lang="fr-FR" b="1" u="sng" dirty="0" smtClean="0"/>
              <a:t>SOURCES NATIONALES</a:t>
            </a:r>
          </a:p>
          <a:p>
            <a:pPr algn="just">
              <a:buNone/>
            </a:pPr>
            <a:r>
              <a:rPr lang="fr-FR" dirty="0" smtClean="0"/>
              <a:t>Il </a:t>
            </a:r>
            <a:r>
              <a:rPr lang="fr-FR" dirty="0"/>
              <a:t>a été relevé deux constats majeurs : </a:t>
            </a:r>
          </a:p>
          <a:p>
            <a:pPr lvl="0" algn="just">
              <a:buNone/>
            </a:pPr>
            <a:r>
              <a:rPr lang="fr-FR" i="1" u="sng" dirty="0"/>
              <a:t>1</a:t>
            </a:r>
            <a:r>
              <a:rPr lang="fr-FR" i="1" u="sng" baseline="30000" dirty="0"/>
              <a:t>er</a:t>
            </a:r>
            <a:r>
              <a:rPr lang="fr-FR" i="1" u="sng" dirty="0"/>
              <a:t> constat</a:t>
            </a:r>
            <a:r>
              <a:rPr lang="fr-FR" dirty="0"/>
              <a:t> :</a:t>
            </a:r>
          </a:p>
          <a:p>
            <a:pPr algn="just"/>
            <a:r>
              <a:rPr lang="fr-FR" dirty="0"/>
              <a:t>Les fonds reçus de sources nationales par l’ensemble des 81 ONG, entre 2011 et 2013, sont inférieurs aux fonds qu’elles ont reçus de bailleurs extérieurs (voir supra). </a:t>
            </a:r>
          </a:p>
          <a:p>
            <a:pPr algn="just"/>
            <a:r>
              <a:rPr lang="fr-FR" dirty="0"/>
              <a:t> </a:t>
            </a:r>
            <a:r>
              <a:rPr lang="fr-FR" dirty="0" smtClean="0"/>
              <a:t>Il </a:t>
            </a:r>
            <a:r>
              <a:rPr lang="fr-FR" dirty="0"/>
              <a:t>existe cependant deux (2) ONG (étrangère et sénégalaise) dont les ressources obtenues de sources nationales, sur la période 2011-2013, sont deux fois supérieures aux fonds qu’elles ont reçus de l’extérieur</a:t>
            </a:r>
          </a:p>
          <a:p>
            <a:pPr lvl="0" algn="just">
              <a:buNone/>
            </a:pPr>
            <a:r>
              <a:rPr lang="fr-FR" i="1" u="sng" dirty="0" smtClean="0"/>
              <a:t>2</a:t>
            </a:r>
            <a:r>
              <a:rPr lang="fr-FR" i="1" u="sng" baseline="30000" dirty="0" smtClean="0"/>
              <a:t>ème</a:t>
            </a:r>
            <a:r>
              <a:rPr lang="fr-FR" i="1" u="sng" dirty="0" smtClean="0"/>
              <a:t> </a:t>
            </a:r>
            <a:r>
              <a:rPr lang="fr-FR" i="1" u="sng" dirty="0"/>
              <a:t>constat</a:t>
            </a:r>
            <a:r>
              <a:rPr lang="fr-FR" dirty="0"/>
              <a:t> :</a:t>
            </a:r>
          </a:p>
          <a:p>
            <a:pPr algn="just"/>
            <a:r>
              <a:rPr lang="fr-FR" dirty="0"/>
              <a:t>Les fonds de sources nationales proviennent, pour l’essentiel, de partenaires au développement du Sénégal (bailleurs multi ou bilatéraux) intervenant dans le financement de projets et/ou programmes nationaux dans l’exécution desquels participe l’ONG en tant que partenaire technique ou prestataire de services.  </a:t>
            </a: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a:r>
              <a:rPr lang="fr-FR" b="1" dirty="0" smtClean="0">
                <a:solidFill>
                  <a:schemeClr val="tx1"/>
                </a:solidFill>
                <a:latin typeface="Maiandra GD" pitchFamily="34" charset="0"/>
              </a:rPr>
              <a:t>RESULTATS DE LA MISSION (SUITE)</a:t>
            </a:r>
            <a:endParaRPr lang="fr-FR" b="1" dirty="0">
              <a:solidFill>
                <a:schemeClr val="tx1"/>
              </a:solidFill>
              <a:latin typeface="Maiandra GD" pitchFamily="34" charset="0"/>
            </a:endParaRPr>
          </a:p>
        </p:txBody>
      </p:sp>
      <p:sp>
        <p:nvSpPr>
          <p:cNvPr id="3" name="Espace réservé du contenu 2"/>
          <p:cNvSpPr>
            <a:spLocks noGrp="1"/>
          </p:cNvSpPr>
          <p:nvPr>
            <p:ph sz="quarter" idx="1"/>
          </p:nvPr>
        </p:nvSpPr>
        <p:spPr>
          <a:xfrm>
            <a:off x="395536" y="1052736"/>
            <a:ext cx="8424936" cy="5805264"/>
          </a:xfrm>
        </p:spPr>
        <p:txBody>
          <a:bodyPr>
            <a:normAutofit/>
          </a:bodyPr>
          <a:lstStyle/>
          <a:p>
            <a:pPr>
              <a:buNone/>
            </a:pPr>
            <a:r>
              <a:rPr lang="fr-FR" b="1" u="sng" dirty="0" smtClean="0"/>
              <a:t>NATURE DES FONDS</a:t>
            </a:r>
          </a:p>
          <a:p>
            <a:pPr algn="just"/>
            <a:r>
              <a:rPr lang="fr-FR" sz="2000" dirty="0" smtClean="0"/>
              <a:t>Les </a:t>
            </a:r>
            <a:r>
              <a:rPr lang="fr-FR" sz="2000" dirty="0"/>
              <a:t>fonds reçus par l’ensemble des 81 ONG sur la période 2011-2013 (155 045 201 446 FCFA) se décomposent comme suit :</a:t>
            </a:r>
          </a:p>
          <a:p>
            <a:pPr marL="1071563" lvl="0" indent="-346075" algn="just">
              <a:buFont typeface="Wingdings" pitchFamily="2" charset="2"/>
              <a:buChar char="ü"/>
            </a:pPr>
            <a:r>
              <a:rPr lang="fr-FR" sz="2000" dirty="0"/>
              <a:t>subventions : 103 869 965 361 FCFA représentant 67% ;</a:t>
            </a:r>
          </a:p>
          <a:p>
            <a:pPr marL="1071563" lvl="0" indent="-346075" algn="just">
              <a:buFont typeface="Wingdings" pitchFamily="2" charset="2"/>
              <a:buChar char="ü"/>
            </a:pPr>
            <a:r>
              <a:rPr lang="fr-FR" sz="2000" dirty="0"/>
              <a:t>fonds propres : 13 453 813 912 FCFA, soit 9% ;</a:t>
            </a:r>
          </a:p>
          <a:p>
            <a:pPr marL="1071563" lvl="0" indent="-346075" algn="just">
              <a:buFont typeface="Wingdings" pitchFamily="2" charset="2"/>
              <a:buChar char="ü"/>
            </a:pPr>
            <a:r>
              <a:rPr lang="fr-FR" sz="2000" dirty="0"/>
              <a:t>dons : 37 721 422 173 FCFA représentant 24%.</a:t>
            </a:r>
          </a:p>
          <a:p>
            <a:pPr algn="just"/>
            <a:r>
              <a:rPr lang="fr-FR" sz="2000" dirty="0"/>
              <a:t> </a:t>
            </a:r>
            <a:r>
              <a:rPr lang="fr-FR" sz="2000" dirty="0" smtClean="0"/>
              <a:t>Cette </a:t>
            </a:r>
            <a:r>
              <a:rPr lang="fr-FR" sz="2000" dirty="0"/>
              <a:t>répartition est illustrée par le graphique ci-dessous :</a:t>
            </a:r>
          </a:p>
          <a:p>
            <a:pPr>
              <a:buNone/>
            </a:pPr>
            <a:endParaRPr lang="fr-FR" dirty="0" smtClean="0"/>
          </a:p>
          <a:p>
            <a:endParaRPr lang="fr-FR" dirty="0"/>
          </a:p>
        </p:txBody>
      </p:sp>
      <p:graphicFrame>
        <p:nvGraphicFramePr>
          <p:cNvPr id="4" name="Graphique 3"/>
          <p:cNvGraphicFramePr/>
          <p:nvPr/>
        </p:nvGraphicFramePr>
        <p:xfrm>
          <a:off x="323528" y="3789040"/>
          <a:ext cx="8280920" cy="27363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a:r>
              <a:rPr lang="fr-FR" b="1" dirty="0" smtClean="0">
                <a:solidFill>
                  <a:schemeClr val="tx1"/>
                </a:solidFill>
                <a:latin typeface="Maiandra GD" pitchFamily="34" charset="0"/>
              </a:rPr>
              <a:t>RESULTATS DE LA MISSION (SUITE)</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467544" y="908720"/>
            <a:ext cx="8435280" cy="5949280"/>
          </a:xfrm>
        </p:spPr>
        <p:txBody>
          <a:bodyPr>
            <a:noAutofit/>
          </a:bodyPr>
          <a:lstStyle/>
          <a:p>
            <a:pPr>
              <a:buNone/>
            </a:pPr>
            <a:r>
              <a:rPr lang="fr-FR" sz="2100" b="1" u="sng" dirty="0" smtClean="0"/>
              <a:t>DESTINATION DES FINANCEMENTS DES ONG</a:t>
            </a:r>
          </a:p>
          <a:p>
            <a:pPr algn="just"/>
            <a:r>
              <a:rPr lang="fr-FR" sz="2100" dirty="0" smtClean="0"/>
              <a:t>Les </a:t>
            </a:r>
            <a:r>
              <a:rPr lang="fr-FR" sz="2100" dirty="0"/>
              <a:t>interventions de l’ensemble des ONG visitées, estimées en termes de dépenses effectuées sur la période 2011-2013, se décomposent comme suit : </a:t>
            </a:r>
          </a:p>
          <a:p>
            <a:pPr marL="1260475" lvl="0" indent="-534988" algn="just">
              <a:buFont typeface="Wingdings" pitchFamily="2" charset="2"/>
              <a:buChar char="ü"/>
            </a:pPr>
            <a:r>
              <a:rPr lang="fr-FR" sz="2100" dirty="0"/>
              <a:t>dépenses de fonctionnement : 27 184 559 771 FCFA, soit 17,5% ;</a:t>
            </a:r>
          </a:p>
          <a:p>
            <a:pPr marL="1260475" lvl="0" indent="-534988" algn="just">
              <a:buFont typeface="Wingdings" pitchFamily="2" charset="2"/>
              <a:buChar char="ü"/>
            </a:pPr>
            <a:r>
              <a:rPr lang="fr-FR" sz="2100" dirty="0"/>
              <a:t>dépenses d’investissement : 127 860 641 675 FCFA, soit 82,5%.</a:t>
            </a:r>
          </a:p>
          <a:p>
            <a:pPr algn="just"/>
            <a:r>
              <a:rPr lang="fr-FR" sz="2100" dirty="0" smtClean="0"/>
              <a:t>Les </a:t>
            </a:r>
            <a:r>
              <a:rPr lang="fr-FR" sz="2100" dirty="0"/>
              <a:t>dépenses d’investissement sont effectuées dans divers secteurs selon les domaines d‘intervention des ONG. Toutefois, elles peuvent être regroupées en cinq (5) grandes thématiques : </a:t>
            </a:r>
          </a:p>
          <a:p>
            <a:pPr marL="1260475" lvl="0" indent="-630238" algn="just">
              <a:buFont typeface="Wingdings" pitchFamily="2" charset="2"/>
              <a:buChar char="ü"/>
            </a:pPr>
            <a:r>
              <a:rPr lang="fr-FR" sz="2100" dirty="0"/>
              <a:t>Agriculture et sécurité alimentaire : 55 619 379 129 FCFA, soit 43,5% ;</a:t>
            </a:r>
          </a:p>
          <a:p>
            <a:pPr marL="1260475" lvl="0" indent="-630238" algn="just">
              <a:buFont typeface="Wingdings" pitchFamily="2" charset="2"/>
              <a:buChar char="ü"/>
            </a:pPr>
            <a:r>
              <a:rPr lang="fr-FR" sz="2100" dirty="0"/>
              <a:t>Santé et Action sociale : 35 033 815 819 FCFA, soit 27,4% </a:t>
            </a:r>
          </a:p>
          <a:p>
            <a:pPr marL="1260475" lvl="0" indent="-630238" algn="just">
              <a:buFont typeface="Wingdings" pitchFamily="2" charset="2"/>
              <a:buChar char="ü"/>
            </a:pPr>
            <a:r>
              <a:rPr lang="fr-FR" sz="2100" dirty="0"/>
              <a:t>Education et Formation : 15 215 416 359 FCFA, soit 11,9% ;</a:t>
            </a:r>
          </a:p>
          <a:p>
            <a:pPr marL="1260475" lvl="0" indent="-630238" algn="just">
              <a:buFont typeface="Wingdings" pitchFamily="2" charset="2"/>
              <a:buChar char="ü"/>
            </a:pPr>
            <a:r>
              <a:rPr lang="fr-FR" sz="2100" dirty="0"/>
              <a:t>Eau, Assainissement et Environnement : 15 087 555 718 FCFA, soit 11,8% ;</a:t>
            </a:r>
          </a:p>
          <a:p>
            <a:pPr marL="1260475" lvl="0" indent="-630238" algn="just">
              <a:buFont typeface="Wingdings" pitchFamily="2" charset="2"/>
              <a:buChar char="ü"/>
            </a:pPr>
            <a:r>
              <a:rPr lang="fr-FR" sz="2100" dirty="0"/>
              <a:t>Gouvernance, Droits humains et Coopération décentralisée : 6 904 474 650 FCFA, soit 5,4%.</a:t>
            </a:r>
          </a:p>
          <a:p>
            <a:pPr marL="1260475" indent="-630238" algn="just">
              <a:buNone/>
            </a:pPr>
            <a:endParaRPr lang="fr-F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60648"/>
            <a:ext cx="7772400" cy="850106"/>
          </a:xfrm>
        </p:spPr>
        <p:txBody>
          <a:bodyPr>
            <a:normAutofit/>
          </a:bodyPr>
          <a:lstStyle/>
          <a:p>
            <a:pPr algn="ctr"/>
            <a:r>
              <a:rPr lang="fr-FR" sz="3600" b="1" dirty="0" smtClean="0">
                <a:solidFill>
                  <a:schemeClr val="tx1"/>
                </a:solidFill>
                <a:latin typeface="Maiandra GD" pitchFamily="34" charset="0"/>
              </a:rPr>
              <a:t>RESULTATS DE LA MISSION (SUITE)</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600200"/>
            <a:ext cx="8507288" cy="5069160"/>
          </a:xfrm>
        </p:spPr>
        <p:txBody>
          <a:bodyPr/>
          <a:lstStyle/>
          <a:p>
            <a:pPr>
              <a:buNone/>
            </a:pPr>
            <a:r>
              <a:rPr lang="fr-FR" b="1" u="sng" dirty="0" smtClean="0"/>
              <a:t>DESTINATION DES FINANCEMENTS DES ONG</a:t>
            </a:r>
          </a:p>
          <a:p>
            <a:pPr>
              <a:buNone/>
            </a:pPr>
            <a:r>
              <a:rPr lang="fr-FR" dirty="0" smtClean="0"/>
              <a:t>Cette </a:t>
            </a:r>
            <a:r>
              <a:rPr lang="fr-FR" dirty="0"/>
              <a:t>répartition est illustrée par le graphique ci-dessous :</a:t>
            </a:r>
          </a:p>
          <a:p>
            <a:endParaRPr lang="fr-FR" dirty="0"/>
          </a:p>
        </p:txBody>
      </p:sp>
      <p:graphicFrame>
        <p:nvGraphicFramePr>
          <p:cNvPr id="4" name="Graphique 3"/>
          <p:cNvGraphicFramePr/>
          <p:nvPr/>
        </p:nvGraphicFramePr>
        <p:xfrm>
          <a:off x="323528" y="2780928"/>
          <a:ext cx="8496944" cy="35283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pPr algn="ctr"/>
            <a:r>
              <a:rPr lang="fr-FR" sz="3600" b="1" dirty="0" smtClean="0">
                <a:solidFill>
                  <a:schemeClr val="tx1"/>
                </a:solidFill>
                <a:latin typeface="Maiandra GD" pitchFamily="34" charset="0"/>
              </a:rPr>
              <a:t>RESULTATS</a:t>
            </a:r>
            <a:r>
              <a:rPr lang="fr-FR" b="1" dirty="0" smtClean="0">
                <a:solidFill>
                  <a:schemeClr val="tx1"/>
                </a:solidFill>
                <a:latin typeface="Maiandra GD" pitchFamily="34" charset="0"/>
              </a:rPr>
              <a:t> </a:t>
            </a:r>
            <a:r>
              <a:rPr lang="fr-FR" sz="3600" b="1" dirty="0" smtClean="0">
                <a:solidFill>
                  <a:schemeClr val="tx1"/>
                </a:solidFill>
                <a:latin typeface="Maiandra GD" pitchFamily="34" charset="0"/>
              </a:rPr>
              <a:t>DE LA MISSION</a:t>
            </a:r>
            <a:r>
              <a:rPr lang="fr-FR" b="1" dirty="0" smtClean="0">
                <a:solidFill>
                  <a:schemeClr val="tx1"/>
                </a:solidFill>
                <a:latin typeface="Maiandra GD" pitchFamily="34" charset="0"/>
              </a:rPr>
              <a:t> (SUITE)</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467544" y="1556792"/>
            <a:ext cx="8435280" cy="5069160"/>
          </a:xfrm>
        </p:spPr>
        <p:txBody>
          <a:bodyPr>
            <a:normAutofit fontScale="77500" lnSpcReduction="20000"/>
          </a:bodyPr>
          <a:lstStyle/>
          <a:p>
            <a:pPr>
              <a:buNone/>
            </a:pPr>
            <a:r>
              <a:rPr lang="fr-FR" b="1" u="sng" dirty="0" smtClean="0"/>
              <a:t>DESTINATION DES FINANCEMENTS DES ONG (FIN)</a:t>
            </a:r>
          </a:p>
          <a:p>
            <a:pPr algn="just"/>
            <a:r>
              <a:rPr lang="fr-FR" sz="3400" dirty="0" smtClean="0"/>
              <a:t>A </a:t>
            </a:r>
            <a:r>
              <a:rPr lang="fr-FR" sz="3400" dirty="0"/>
              <a:t>travers cette répartition, il apparaît que les interventions des ONG visitées ont une configuration qui épouse celle des axes stratégiques des différents documents de stratégie nationale de développement économique et social du Sénégal (SNDES, DSRP, PSE), lesquels axes étant :</a:t>
            </a:r>
          </a:p>
          <a:p>
            <a:pPr marL="898525" lvl="0" indent="-457200" algn="just">
              <a:buFont typeface="Wingdings" pitchFamily="2" charset="2"/>
              <a:buChar char="ü"/>
            </a:pPr>
            <a:r>
              <a:rPr lang="fr-FR" sz="3400" dirty="0"/>
              <a:t>la transformation structurelle des secteurs porteurs de croissance, notamment l’agriculture, l’élevage, la pêche et l’agroalimentaire ;</a:t>
            </a:r>
          </a:p>
          <a:p>
            <a:pPr marL="898525" lvl="0" indent="-457200" algn="just">
              <a:buFont typeface="Wingdings" pitchFamily="2" charset="2"/>
              <a:buChar char="ü"/>
            </a:pPr>
            <a:r>
              <a:rPr lang="fr-FR" sz="3400" dirty="0"/>
              <a:t>le développement du capital humain, notamment à travers la santé, l’éducation et la formation ;</a:t>
            </a:r>
          </a:p>
          <a:p>
            <a:pPr marL="898525" lvl="0" indent="-457200" algn="just">
              <a:buFont typeface="Wingdings" pitchFamily="2" charset="2"/>
              <a:buChar char="ü"/>
            </a:pPr>
            <a:r>
              <a:rPr lang="fr-FR" sz="3400" dirty="0"/>
              <a:t>la bonne gouvernance, notamment la promotion des principes fondamentaux de l’Etat de droit, des droits humains et de la justice.</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a:r>
              <a:rPr lang="fr-FR" b="1" dirty="0" smtClean="0">
                <a:solidFill>
                  <a:schemeClr val="tx1"/>
                </a:solidFill>
                <a:latin typeface="Maiandra GD" pitchFamily="34" charset="0"/>
              </a:rPr>
              <a:t>RESULTATS DE LA MISSION (SUITE)</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980728"/>
            <a:ext cx="8435280" cy="5616624"/>
          </a:xfrm>
        </p:spPr>
        <p:txBody>
          <a:bodyPr>
            <a:normAutofit fontScale="85000" lnSpcReduction="10000"/>
          </a:bodyPr>
          <a:lstStyle/>
          <a:p>
            <a:pPr lvl="1" indent="-742950">
              <a:buNone/>
            </a:pPr>
            <a:r>
              <a:rPr lang="fr-FR" b="1" u="sng" dirty="0" smtClean="0"/>
              <a:t>AUTRES CONSTATS DE LA MISSION</a:t>
            </a:r>
          </a:p>
          <a:p>
            <a:r>
              <a:rPr lang="fr-FR" i="1" u="sng" dirty="0" smtClean="0"/>
              <a:t>Programme </a:t>
            </a:r>
            <a:r>
              <a:rPr lang="fr-FR" i="1" u="sng" dirty="0"/>
              <a:t>d’investissement</a:t>
            </a:r>
            <a:endParaRPr lang="fr-FR" dirty="0"/>
          </a:p>
          <a:p>
            <a:pPr marL="803275" lvl="0" indent="-441325" algn="just">
              <a:buFont typeface="Wingdings" pitchFamily="2" charset="2"/>
              <a:buChar char="ü"/>
            </a:pPr>
            <a:r>
              <a:rPr lang="fr-FR" dirty="0"/>
              <a:t>53 sur les 81 ONG contrôlées disposent de programmes d’investissements (PI) approuvés par le Gouvernement du Sénégal ;</a:t>
            </a:r>
          </a:p>
          <a:p>
            <a:pPr marL="803275" lvl="0" indent="-441325" algn="just">
              <a:buFont typeface="Wingdings" pitchFamily="2" charset="2"/>
              <a:buChar char="ü"/>
            </a:pPr>
            <a:r>
              <a:rPr lang="fr-FR" dirty="0"/>
              <a:t>parmi les ONG détentrices de PI, 29 sont d’origine étrangère et 24 sont sénégalaises ;</a:t>
            </a:r>
          </a:p>
          <a:p>
            <a:pPr marL="803275" lvl="0" indent="-441325" algn="just">
              <a:buFont typeface="Wingdings" pitchFamily="2" charset="2"/>
              <a:buChar char="ü"/>
            </a:pPr>
            <a:r>
              <a:rPr lang="fr-FR" dirty="0"/>
              <a:t>parmi les ONG ne disposant pas de PI, 07 sont d’origine étrangère et 21 sont sénégalaises </a:t>
            </a:r>
            <a:r>
              <a:rPr lang="fr-FR" dirty="0" smtClean="0"/>
              <a:t>;</a:t>
            </a:r>
          </a:p>
          <a:p>
            <a:pPr marL="803275" lvl="0" indent="-441325" algn="just">
              <a:buNone/>
            </a:pPr>
            <a:r>
              <a:rPr lang="fr-FR" dirty="0" smtClean="0"/>
              <a:t>L’absence de programme d’investissement s’explique par diverses raisons, notamment :</a:t>
            </a:r>
          </a:p>
          <a:p>
            <a:pPr marL="803275" lvl="0" indent="-441325" algn="just">
              <a:buFont typeface="Wingdings" pitchFamily="2" charset="2"/>
              <a:buChar char="ü"/>
            </a:pPr>
            <a:r>
              <a:rPr lang="fr-FR" dirty="0" smtClean="0"/>
              <a:t>l’absence </a:t>
            </a:r>
            <a:r>
              <a:rPr lang="fr-FR" dirty="0"/>
              <a:t>ou la faiblesse du volume d’activités ;</a:t>
            </a:r>
          </a:p>
          <a:p>
            <a:pPr marL="803275" lvl="0" indent="-441325" algn="just">
              <a:buFont typeface="Wingdings" pitchFamily="2" charset="2"/>
              <a:buChar char="ü"/>
            </a:pPr>
            <a:r>
              <a:rPr lang="fr-FR" dirty="0"/>
              <a:t>le caractère naissant de l’ONG ;</a:t>
            </a:r>
          </a:p>
          <a:p>
            <a:pPr marL="803275" lvl="0" indent="-441325" algn="just">
              <a:buFont typeface="Wingdings" pitchFamily="2" charset="2"/>
              <a:buChar char="ü"/>
            </a:pPr>
            <a:r>
              <a:rPr lang="fr-FR" dirty="0"/>
              <a:t>un programme d’investissement en cours d’élaboration ;</a:t>
            </a:r>
          </a:p>
          <a:p>
            <a:pPr marL="803275" lvl="0" indent="-441325" algn="just">
              <a:buFont typeface="Wingdings" pitchFamily="2" charset="2"/>
              <a:buChar char="ü"/>
            </a:pPr>
            <a:r>
              <a:rPr lang="fr-FR" dirty="0"/>
              <a:t>le caractère non-obligatoire du PI dans les dispositions des décrets n° 89-775 du 30 juin 1989, n° 96-103 du 08 février 1996 et n° 2010-1490 du 10 novembre 2010 fixant les modalités d’intervention des ONG.</a:t>
            </a:r>
          </a:p>
          <a:p>
            <a:pPr lvl="1">
              <a:buNone/>
            </a:pP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229600" cy="850106"/>
          </a:xfrm>
        </p:spPr>
        <p:txBody>
          <a:bodyPr>
            <a:normAutofit/>
          </a:bodyPr>
          <a:lstStyle/>
          <a:p>
            <a:pPr algn="ctr"/>
            <a:r>
              <a:rPr lang="fr-FR" sz="3600" b="1" dirty="0" smtClean="0">
                <a:solidFill>
                  <a:schemeClr val="tx1"/>
                </a:solidFill>
                <a:latin typeface="Maiandra GD" pitchFamily="34" charset="0"/>
              </a:rPr>
              <a:t>RESULTATS DE LA MISSION (SUITE)</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467544" y="1447800"/>
            <a:ext cx="8219256" cy="4933528"/>
          </a:xfrm>
        </p:spPr>
        <p:txBody>
          <a:bodyPr>
            <a:normAutofit/>
          </a:bodyPr>
          <a:lstStyle/>
          <a:p>
            <a:pPr lvl="1" indent="-742950">
              <a:buNone/>
            </a:pPr>
            <a:r>
              <a:rPr lang="fr-FR" b="1" u="sng" dirty="0" smtClean="0"/>
              <a:t>AUTRES CONSTATS DE LA MISSION (SUITE)</a:t>
            </a:r>
          </a:p>
          <a:p>
            <a:r>
              <a:rPr lang="fr-FR" i="1" u="sng" dirty="0" smtClean="0"/>
              <a:t>Etats </a:t>
            </a:r>
            <a:r>
              <a:rPr lang="fr-FR" i="1" u="sng" dirty="0"/>
              <a:t>financiers</a:t>
            </a:r>
            <a:r>
              <a:rPr lang="fr-FR" dirty="0"/>
              <a:t> </a:t>
            </a:r>
          </a:p>
          <a:p>
            <a:pPr marL="725488" lvl="0" indent="-363538" algn="just">
              <a:buFont typeface="Wingdings" pitchFamily="2" charset="2"/>
              <a:buChar char="ü"/>
            </a:pPr>
            <a:r>
              <a:rPr lang="fr-FR" dirty="0"/>
              <a:t>36 sur les 81 ONG visitées ont présenté des états financiers conformes (bilan, compte de résultat et états annexes).   </a:t>
            </a:r>
          </a:p>
          <a:p>
            <a:pPr algn="just"/>
            <a:r>
              <a:rPr lang="fr-FR" i="1" u="sng" dirty="0" smtClean="0"/>
              <a:t>Audit </a:t>
            </a:r>
            <a:r>
              <a:rPr lang="fr-FR" i="1" u="sng" dirty="0"/>
              <a:t>des comptes</a:t>
            </a:r>
            <a:r>
              <a:rPr lang="fr-FR" dirty="0"/>
              <a:t>	</a:t>
            </a:r>
          </a:p>
          <a:p>
            <a:pPr marL="725488" lvl="0" indent="-363538" algn="just">
              <a:buFont typeface="Wingdings" pitchFamily="2" charset="2"/>
              <a:buChar char="ü"/>
            </a:pPr>
            <a:r>
              <a:rPr lang="fr-FR" dirty="0"/>
              <a:t>36 sur les 81 ONG contrôlées ont été auditées et les copies des rapports d’audit remises à la mission.  </a:t>
            </a:r>
          </a:p>
          <a:p>
            <a:pPr marL="725488" indent="-363538" algn="just">
              <a:buFont typeface="Wingdings" pitchFamily="2" charset="2"/>
              <a:buChar char="ü"/>
            </a:pPr>
            <a:r>
              <a:rPr lang="fr-FR" dirty="0" smtClean="0"/>
              <a:t>Il </a:t>
            </a:r>
            <a:r>
              <a:rPr lang="fr-FR" dirty="0"/>
              <a:t>a été également noté l’absence de dispositif de contrôle interne au sein de la majorité des ONG contrôlées.</a:t>
            </a:r>
            <a:endParaRPr lang="fr-FR"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a:bodyPr>
          <a:lstStyle/>
          <a:p>
            <a:pPr algn="ctr"/>
            <a:r>
              <a:rPr lang="fr-FR" sz="3600" b="1" dirty="0" smtClean="0">
                <a:solidFill>
                  <a:schemeClr val="tx1"/>
                </a:solidFill>
                <a:latin typeface="Maiandra GD" pitchFamily="34" charset="0"/>
              </a:rPr>
              <a:t>RESULTATS DE LA MISSION (FIN)</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268760"/>
            <a:ext cx="8229600" cy="5112568"/>
          </a:xfrm>
        </p:spPr>
        <p:txBody>
          <a:bodyPr>
            <a:normAutofit lnSpcReduction="10000"/>
          </a:bodyPr>
          <a:lstStyle/>
          <a:p>
            <a:pPr lvl="1" indent="-742950">
              <a:buNone/>
            </a:pPr>
            <a:r>
              <a:rPr lang="fr-FR" b="1" u="sng" dirty="0" smtClean="0"/>
              <a:t>AUTRES CONSTATS DE LA MISSION (FIN)</a:t>
            </a:r>
          </a:p>
          <a:p>
            <a:r>
              <a:rPr lang="fr-FR" i="1" u="sng" dirty="0" smtClean="0"/>
              <a:t>Contribution </a:t>
            </a:r>
            <a:r>
              <a:rPr lang="fr-FR" i="1" u="sng" dirty="0"/>
              <a:t>à la création d’emplois</a:t>
            </a:r>
            <a:endParaRPr lang="fr-FR" dirty="0"/>
          </a:p>
          <a:p>
            <a:pPr marL="803275" lvl="2" indent="-361950" algn="just">
              <a:buFont typeface="Wingdings" pitchFamily="2" charset="2"/>
              <a:buChar char="ü"/>
            </a:pPr>
            <a:r>
              <a:rPr lang="fr-FR" sz="3100" dirty="0"/>
              <a:t>Les informations recueillies auprès des 81 ONG visitées font état d’un total de 1698 emplois directs créés, en plus des emplois indirects.</a:t>
            </a:r>
          </a:p>
          <a:p>
            <a:pPr algn="just">
              <a:buNone/>
            </a:pPr>
            <a:r>
              <a:rPr lang="fr-FR" sz="1000" dirty="0"/>
              <a:t> </a:t>
            </a:r>
            <a:endParaRPr lang="fr-FR" sz="5700" dirty="0"/>
          </a:p>
          <a:p>
            <a:pPr marL="361950" lvl="2" indent="-266700"/>
            <a:r>
              <a:rPr lang="fr-FR" sz="3100" i="1" u="sng" dirty="0"/>
              <a:t>Conformité des ONG</a:t>
            </a:r>
            <a:endParaRPr lang="fr-FR" sz="3100" dirty="0"/>
          </a:p>
          <a:p>
            <a:pPr>
              <a:buNone/>
            </a:pPr>
            <a:r>
              <a:rPr lang="fr-FR" dirty="0"/>
              <a:t>Il a été relevé :</a:t>
            </a:r>
          </a:p>
          <a:p>
            <a:pPr marL="803275" lvl="0" indent="-441325" algn="just">
              <a:buFont typeface="Wingdings" pitchFamily="2" charset="2"/>
              <a:buChar char="ü"/>
            </a:pPr>
            <a:r>
              <a:rPr lang="fr-FR" dirty="0"/>
              <a:t>des cas de structures utilisant la dénomination d’ONG et qui n’ont pas pu fournir à la mission leur agrément en qualité d’ONG, malgré plusieurs relances ;</a:t>
            </a:r>
          </a:p>
          <a:p>
            <a:pPr marL="803275" indent="-441325" algn="just">
              <a:buFont typeface="Wingdings" pitchFamily="2" charset="2"/>
              <a:buChar char="ü"/>
            </a:pPr>
            <a:r>
              <a:rPr lang="fr-FR" dirty="0" smtClean="0"/>
              <a:t>des </a:t>
            </a:r>
            <a:r>
              <a:rPr lang="fr-FR" dirty="0"/>
              <a:t>ONG qui n’exercent plus depuis plusieurs années.</a:t>
            </a:r>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tx1"/>
                </a:solidFill>
                <a:latin typeface="Maiandra GD" pitchFamily="34" charset="0"/>
              </a:rPr>
              <a:t>SOMMAIRE</a:t>
            </a:r>
            <a:endParaRPr lang="fr-FR" b="1" dirty="0">
              <a:solidFill>
                <a:schemeClr val="tx1"/>
              </a:solidFill>
              <a:latin typeface="Maiandra GD" pitchFamily="34" charset="0"/>
            </a:endParaRPr>
          </a:p>
        </p:txBody>
      </p:sp>
      <p:sp>
        <p:nvSpPr>
          <p:cNvPr id="3" name="Espace réservé du contenu 2"/>
          <p:cNvSpPr>
            <a:spLocks noGrp="1"/>
          </p:cNvSpPr>
          <p:nvPr>
            <p:ph sz="quarter" idx="1"/>
          </p:nvPr>
        </p:nvSpPr>
        <p:spPr>
          <a:xfrm>
            <a:off x="914400" y="1628800"/>
            <a:ext cx="7772400" cy="4391000"/>
          </a:xfrm>
        </p:spPr>
        <p:txBody>
          <a:bodyPr>
            <a:normAutofit/>
          </a:bodyPr>
          <a:lstStyle/>
          <a:p>
            <a:r>
              <a:rPr lang="fr-FR" sz="3600" dirty="0" smtClean="0"/>
              <a:t>PRESENTATION DE LA MISSION</a:t>
            </a:r>
          </a:p>
          <a:p>
            <a:r>
              <a:rPr lang="fr-FR" sz="3600" dirty="0" smtClean="0"/>
              <a:t>RESULTATS DE LA MISSION</a:t>
            </a:r>
          </a:p>
          <a:p>
            <a:r>
              <a:rPr lang="fr-FR" sz="3600" dirty="0" smtClean="0"/>
              <a:t>CONCLUSION</a:t>
            </a:r>
          </a:p>
          <a:p>
            <a:r>
              <a:rPr lang="fr-FR" sz="3600" dirty="0" smtClean="0"/>
              <a:t>RECOMMANDATIONS</a:t>
            </a:r>
            <a:endParaRPr lang="fr-FR"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476672"/>
            <a:ext cx="8229600" cy="778098"/>
          </a:xfrm>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solidFill>
                  <a:schemeClr val="tx1"/>
                </a:solidFill>
                <a:latin typeface="Maiandra GD" pitchFamily="34" charset="0"/>
              </a:rPr>
              <a:t>CONCLUSION</a:t>
            </a:r>
            <a:endParaRPr lang="fr-FR" b="1"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340768"/>
            <a:ext cx="8363272" cy="5256584"/>
          </a:xfrm>
        </p:spPr>
        <p:txBody>
          <a:bodyPr>
            <a:normAutofit fontScale="92500" lnSpcReduction="10000"/>
          </a:bodyPr>
          <a:lstStyle/>
          <a:p>
            <a:pPr lvl="0" algn="just"/>
            <a:r>
              <a:rPr lang="fr-FR" dirty="0"/>
              <a:t>Cette mission a été une première en ce sens qu’elle marque le démarrage de la mise en application des dispositions du décret n° 2010-1490 du 10 novembre 2010 modifié par le décret 2015-145 du 04 février 2015 fixant les modalités d’intervention des ONG, lesquelles dispositions soumettent les ONG à un contrôle de leurs financements et de l’origine de leurs fonds par les services compétents de l’Etat.</a:t>
            </a:r>
          </a:p>
          <a:p>
            <a:pPr lvl="0" algn="just"/>
            <a:r>
              <a:rPr lang="fr-FR" dirty="0" smtClean="0"/>
              <a:t>D’où </a:t>
            </a:r>
            <a:r>
              <a:rPr lang="fr-FR" dirty="0"/>
              <a:t>les quelques réserves notées au début, mais qui ont été vite dépassées car les ONG visitées se sont même réjouies de l’initiative qu’elles jugent en phase avec les exigences de transparence des organisations de la société civile dans la gestion des affaires publiques.</a:t>
            </a:r>
          </a:p>
          <a:p>
            <a:pPr lvl="0" algn="just"/>
            <a:r>
              <a:rPr lang="fr-FR" dirty="0" smtClean="0"/>
              <a:t>Les </a:t>
            </a:r>
            <a:r>
              <a:rPr lang="fr-FR" dirty="0"/>
              <a:t>objectifs de la mission ont été atteints car elle a permis l’identification des sources de financement des ONG visitées, de leurs différents bailleurs, ainsi que de la destination des fonds reçus dans la période sous-revue (2011-2013).</a:t>
            </a:r>
          </a:p>
          <a:p>
            <a:endParaRPr lang="fr-FR" dirty="0" smtClean="0"/>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pPr algn="ctr"/>
            <a:r>
              <a:rPr lang="fr-FR" b="1" dirty="0" smtClean="0"/>
              <a:t/>
            </a:r>
            <a:br>
              <a:rPr lang="fr-FR" b="1" dirty="0" smtClean="0"/>
            </a:br>
            <a:r>
              <a:rPr lang="fr-FR" dirty="0" smtClean="0">
                <a:solidFill>
                  <a:schemeClr val="tx1"/>
                </a:solidFill>
                <a:latin typeface="Maiandra GD" pitchFamily="34" charset="0"/>
              </a:rPr>
              <a:t>RECOMMANDATIONS</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251520" y="1124744"/>
            <a:ext cx="8640960" cy="5472608"/>
          </a:xfrm>
        </p:spPr>
        <p:txBody>
          <a:bodyPr>
            <a:normAutofit fontScale="92500" lnSpcReduction="20000"/>
          </a:bodyPr>
          <a:lstStyle/>
          <a:p>
            <a:pPr lvl="0" algn="just"/>
            <a:r>
              <a:rPr lang="fr-FR" dirty="0"/>
              <a:t>le dépôt, par chaque ONG, d’un programme d’investissements auprès des services compétents pour approbation, conformément aux dispositions des articles 19 à 24 du décret n° 2015-145 du 04 février 2015 fixant les modalités d’intervention des ONG ;</a:t>
            </a:r>
          </a:p>
          <a:p>
            <a:pPr algn="just"/>
            <a:r>
              <a:rPr lang="fr-FR" dirty="0"/>
              <a:t> </a:t>
            </a:r>
            <a:r>
              <a:rPr lang="fr-FR" dirty="0" smtClean="0"/>
              <a:t>l’audit </a:t>
            </a:r>
            <a:r>
              <a:rPr lang="fr-FR" dirty="0"/>
              <a:t>des comptes de chaque exercice, effectué à la charge de l’ONG, par un cabinet indépendant agréé et la transmission du rapport d’audit au Ministre chargé des Finances, conformément aux dispositions de l’article 37 du décret n° 2015-145 du 04 février 2015 fixant les modalités d’intervention des ONG ;</a:t>
            </a:r>
          </a:p>
          <a:p>
            <a:pPr algn="just"/>
            <a:r>
              <a:rPr lang="fr-FR" dirty="0"/>
              <a:t> </a:t>
            </a:r>
            <a:r>
              <a:rPr lang="fr-FR" dirty="0" smtClean="0"/>
              <a:t>la </a:t>
            </a:r>
            <a:r>
              <a:rPr lang="fr-FR" dirty="0"/>
              <a:t>mise en place d’un dispositif de contrôle interne au sein de chaque ONG et la transmission des rapports de contrôle interne au Ministre chargé des Finances à la fin de chaque exercice ;</a:t>
            </a:r>
          </a:p>
          <a:p>
            <a:pPr algn="just"/>
            <a:r>
              <a:rPr lang="fr-FR" dirty="0"/>
              <a:t> </a:t>
            </a:r>
            <a:r>
              <a:rPr lang="fr-FR" dirty="0" smtClean="0"/>
              <a:t>l’élaboration </a:t>
            </a:r>
            <a:r>
              <a:rPr lang="fr-FR" dirty="0"/>
              <a:t>d’un rapport annuel faisant ressortir l’origine des fonds, la destination des financements, la répartition par nature des dépenses (fonctionnement et investissement) ainsi que la présentation des bailleurs, et la transmission dudit rapport au Ministre chargé des Finances ;</a:t>
            </a:r>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pPr algn="ctr"/>
            <a:r>
              <a:rPr lang="fr-FR" b="1" dirty="0" smtClean="0">
                <a:solidFill>
                  <a:schemeClr val="tx1"/>
                </a:solidFill>
                <a:latin typeface="Maiandra GD" pitchFamily="34" charset="0"/>
              </a:rPr>
              <a:t>RECOMMANDATIONS</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600200"/>
            <a:ext cx="8229600" cy="4925144"/>
          </a:xfrm>
        </p:spPr>
        <p:txBody>
          <a:bodyPr>
            <a:normAutofit fontScale="85000" lnSpcReduction="20000"/>
          </a:bodyPr>
          <a:lstStyle/>
          <a:p>
            <a:pPr lvl="0" algn="just"/>
            <a:r>
              <a:rPr lang="fr-FR" dirty="0"/>
              <a:t>la traduction en Français des documents importants (états financiers, rapports et conventions de financement)  rédigés dans une langue autre que le Français ;</a:t>
            </a:r>
          </a:p>
          <a:p>
            <a:pPr lvl="0" algn="just"/>
            <a:r>
              <a:rPr lang="fr-FR" dirty="0"/>
              <a:t>la distinction, par les ONG internationales, entre d’une part les interventions faites au Sénégal et estimées en termes financiers, et d’autre part les interventions faites ailleurs et estimées en termes financiers ;</a:t>
            </a:r>
          </a:p>
          <a:p>
            <a:pPr algn="just"/>
            <a:r>
              <a:rPr lang="fr-FR" dirty="0"/>
              <a:t> </a:t>
            </a:r>
            <a:r>
              <a:rPr lang="fr-FR" dirty="0" smtClean="0"/>
              <a:t>la </a:t>
            </a:r>
            <a:r>
              <a:rPr lang="fr-FR" dirty="0"/>
              <a:t>tenue par chaque ONG d’une comptabilité conforme aux normes en vigueur au Sénégal ;</a:t>
            </a:r>
          </a:p>
          <a:p>
            <a:pPr lvl="0" algn="just"/>
            <a:r>
              <a:rPr lang="fr-FR" dirty="0" smtClean="0"/>
              <a:t>la </a:t>
            </a:r>
            <a:r>
              <a:rPr lang="fr-FR" dirty="0"/>
              <a:t>mise en place, par la tutelle, d’une base de données à jour des ONG</a:t>
            </a:r>
          </a:p>
          <a:p>
            <a:pPr algn="just"/>
            <a:r>
              <a:rPr lang="fr-FR" dirty="0"/>
              <a:t> </a:t>
            </a:r>
            <a:r>
              <a:rPr lang="fr-FR" dirty="0" smtClean="0"/>
              <a:t>l’examen </a:t>
            </a:r>
            <a:r>
              <a:rPr lang="fr-FR" dirty="0"/>
              <a:t>des cas ci-après et la prise de mesures appropriées  par la tutelle chargé de délivrer l’agrément (Ministère de l’Intérieur et de la Sécurité publique) :</a:t>
            </a:r>
          </a:p>
          <a:p>
            <a:pPr lvl="1" algn="just"/>
            <a:r>
              <a:rPr lang="fr-FR" dirty="0"/>
              <a:t>les organisations qui utilisent la dénomination d’ONG alors qu’elles ne sont pas agréées en qualité d’ONG ;</a:t>
            </a:r>
          </a:p>
          <a:p>
            <a:pPr lvl="1" algn="just"/>
            <a:r>
              <a:rPr lang="fr-FR" dirty="0"/>
              <a:t>les ONG qui n’exercent plus depuis plusieurs années ;</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836712"/>
            <a:ext cx="7772400" cy="5183088"/>
          </a:xfrm>
        </p:spPr>
        <p:txBody>
          <a:bodyPr/>
          <a:lstStyle/>
          <a:p>
            <a:endParaRPr lang="fr-FR" dirty="0" smtClean="0"/>
          </a:p>
          <a:p>
            <a:pPr algn="ctr">
              <a:buNone/>
            </a:pPr>
            <a:r>
              <a:rPr lang="fr-FR" sz="5400" dirty="0" smtClean="0"/>
              <a:t>JE VOUS REMERCIE DE VOTRE AIMABLE ATTENTION</a:t>
            </a:r>
            <a:endParaRPr lang="fr-FR" sz="5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778098"/>
          </a:xfrm>
        </p:spPr>
        <p:txBody>
          <a:bodyPr>
            <a:noAutofit/>
          </a:bodyPr>
          <a:lstStyle/>
          <a:p>
            <a:pPr algn="ctr"/>
            <a:r>
              <a:rPr lang="fr-FR" sz="3200" b="1" dirty="0" smtClean="0"/>
              <a:t/>
            </a:r>
            <a:br>
              <a:rPr lang="fr-FR" sz="3200" b="1" dirty="0" smtClean="0"/>
            </a:br>
            <a:r>
              <a:rPr lang="fr-FR" sz="3200" b="1" dirty="0" smtClean="0"/>
              <a:t> </a:t>
            </a:r>
            <a:r>
              <a:rPr lang="fr-FR" sz="3200" dirty="0"/>
              <a:t/>
            </a:r>
            <a:br>
              <a:rPr lang="fr-FR" sz="3200" dirty="0"/>
            </a:br>
            <a:r>
              <a:rPr lang="fr-FR" sz="3200" b="1" dirty="0" smtClean="0">
                <a:solidFill>
                  <a:schemeClr val="tx1"/>
                </a:solidFill>
                <a:latin typeface="Maiandra GD" pitchFamily="34" charset="0"/>
              </a:rPr>
              <a:t>INTRODUCTION</a:t>
            </a:r>
            <a:endParaRPr lang="fr-FR" sz="3200" b="1" dirty="0">
              <a:solidFill>
                <a:schemeClr val="tx1"/>
              </a:solidFill>
              <a:latin typeface="Maiandra GD" pitchFamily="34" charset="0"/>
            </a:endParaRPr>
          </a:p>
        </p:txBody>
      </p:sp>
      <p:sp>
        <p:nvSpPr>
          <p:cNvPr id="3" name="Espace réservé du contenu 2"/>
          <p:cNvSpPr>
            <a:spLocks noGrp="1"/>
          </p:cNvSpPr>
          <p:nvPr>
            <p:ph sz="quarter" idx="1"/>
          </p:nvPr>
        </p:nvSpPr>
        <p:spPr>
          <a:xfrm>
            <a:off x="899592" y="1340768"/>
            <a:ext cx="7772400" cy="4572000"/>
          </a:xfrm>
        </p:spPr>
        <p:txBody>
          <a:bodyPr/>
          <a:lstStyle/>
          <a:p>
            <a:pPr algn="just">
              <a:buNone/>
            </a:pPr>
            <a:endParaRPr lang="fr-FR" dirty="0" smtClean="0"/>
          </a:p>
          <a:p>
            <a:pPr algn="just"/>
            <a:r>
              <a:rPr lang="fr-FR" sz="3200" dirty="0" smtClean="0"/>
              <a:t>Sur </a:t>
            </a:r>
            <a:r>
              <a:rPr lang="fr-FR" sz="3200" dirty="0"/>
              <a:t>ordre de mission n°01966/MEF/DMC du 11 février 2014, la Direction de la Monnaie et du Crédit (DMC) a procédé, au titre de l’année 2014, au contrôle de quatre-vingt et une (81) ONG situées à Dakar et à l’intérieur du </a:t>
            </a:r>
            <a:r>
              <a:rPr lang="fr-FR" sz="3200" dirty="0" smtClean="0"/>
              <a:t>pays.</a:t>
            </a:r>
            <a:endParaRPr lang="fr-F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06090"/>
          </a:xfrm>
        </p:spPr>
        <p:txBody>
          <a:bodyPr>
            <a:noAutofit/>
          </a:bodyPr>
          <a:lstStyle/>
          <a:p>
            <a:pPr algn="ctr"/>
            <a:r>
              <a:rPr lang="fr-FR" sz="3600" b="1" dirty="0" smtClean="0">
                <a:solidFill>
                  <a:schemeClr val="tx1"/>
                </a:solidFill>
                <a:latin typeface="Maiandra GD" pitchFamily="34" charset="0"/>
              </a:rPr>
              <a:t>PRESENTATION DE LA MISSION</a:t>
            </a:r>
            <a:endParaRPr lang="fr-FR" sz="3600"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124744"/>
            <a:ext cx="8363272" cy="5400600"/>
          </a:xfrm>
        </p:spPr>
        <p:txBody>
          <a:bodyPr>
            <a:normAutofit fontScale="85000" lnSpcReduction="20000"/>
          </a:bodyPr>
          <a:lstStyle/>
          <a:p>
            <a:pPr lvl="0" algn="just">
              <a:buNone/>
            </a:pPr>
            <a:r>
              <a:rPr lang="fr-FR" sz="2800" b="1" u="sng" dirty="0" smtClean="0"/>
              <a:t>CONTEXTE ET JUSTIFICATION</a:t>
            </a:r>
            <a:endParaRPr lang="fr-FR" u="sng" dirty="0" smtClean="0"/>
          </a:p>
          <a:p>
            <a:pPr lvl="0" algn="just"/>
            <a:r>
              <a:rPr lang="fr-FR" dirty="0" smtClean="0"/>
              <a:t>Cadre </a:t>
            </a:r>
            <a:r>
              <a:rPr lang="fr-FR" dirty="0"/>
              <a:t>règlementaire régissant l’activité des </a:t>
            </a:r>
            <a:r>
              <a:rPr lang="fr-FR" dirty="0" smtClean="0"/>
              <a:t>ONG : </a:t>
            </a:r>
          </a:p>
          <a:p>
            <a:pPr marL="803275" lvl="1" indent="-346075" algn="just">
              <a:buFont typeface="Wingdings" pitchFamily="2" charset="2"/>
              <a:buChar char="ü"/>
            </a:pPr>
            <a:r>
              <a:rPr lang="fr-FR" dirty="0" smtClean="0"/>
              <a:t>décret n° 89-775 du 30 juin 1989 modifié par le décret n° 96-103 du 08 février 1996 fixant les modalités d’intervention des ONG ;</a:t>
            </a:r>
          </a:p>
          <a:p>
            <a:pPr marL="803275" indent="-266700" algn="just">
              <a:buFont typeface="Wingdings" pitchFamily="2" charset="2"/>
              <a:buChar char="ü"/>
            </a:pPr>
            <a:r>
              <a:rPr lang="fr-FR" dirty="0" smtClean="0"/>
              <a:t>décret n° 2010-1490 du 10 novembre 2010 modifié par le décret 2015-145 du 04 février 2015 fixant les modalités d’intervention des ONG.</a:t>
            </a:r>
          </a:p>
          <a:p>
            <a:pPr algn="just"/>
            <a:r>
              <a:rPr lang="fr-FR" sz="800" dirty="0"/>
              <a:t> </a:t>
            </a:r>
            <a:endParaRPr lang="fr-FR" sz="4800" dirty="0"/>
          </a:p>
          <a:p>
            <a:pPr lvl="0" algn="just"/>
            <a:r>
              <a:rPr lang="fr-FR" dirty="0"/>
              <a:t>Dispositions des deux derniers décrets précités, instituant un mécanisme de contrôle du financement et de l’origine des fonds des ONG par les services compétents de l’Etat. </a:t>
            </a:r>
          </a:p>
          <a:p>
            <a:pPr algn="just"/>
            <a:r>
              <a:rPr lang="fr-FR" sz="800" dirty="0"/>
              <a:t> </a:t>
            </a:r>
            <a:endParaRPr lang="fr-FR" sz="4800" dirty="0"/>
          </a:p>
          <a:p>
            <a:pPr lvl="0" algn="just"/>
            <a:r>
              <a:rPr lang="fr-FR" dirty="0"/>
              <a:t>Arrêté ministériel n° 006167/MEF/DMC du 24 mai 2011 habilitant la DMC à réaliser ledit contrôle.</a:t>
            </a:r>
          </a:p>
          <a:p>
            <a:pPr algn="just"/>
            <a:r>
              <a:rPr lang="fr-FR" sz="800" dirty="0"/>
              <a:t> </a:t>
            </a:r>
            <a:endParaRPr lang="fr-FR" sz="4800" dirty="0"/>
          </a:p>
          <a:p>
            <a:pPr lvl="0" algn="just"/>
            <a:r>
              <a:rPr lang="fr-FR" dirty="0"/>
              <a:t>Augmentation du nombre des ONG au fil des années et implantation de celles-ci dans toutes les régions du Sénégal.</a:t>
            </a:r>
          </a:p>
          <a:p>
            <a:pPr algn="just"/>
            <a:r>
              <a:rPr lang="fr-FR" sz="800" dirty="0"/>
              <a:t> </a:t>
            </a:r>
            <a:endParaRPr lang="fr-FR" sz="4800" dirty="0"/>
          </a:p>
          <a:p>
            <a:pPr algn="just"/>
            <a:r>
              <a:rPr lang="fr-FR" dirty="0"/>
              <a:t>Contexte de globalisation financière et de lutte contre le blanchiment des capitaux et le financement du Terrorisme (LBC/FT)</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778098"/>
          </a:xfrm>
        </p:spPr>
        <p:txBody>
          <a:bodyPr>
            <a:normAutofit fontScale="90000"/>
          </a:bodyPr>
          <a:lstStyle/>
          <a:p>
            <a:pPr lvl="1" algn="ctr" rtl="0">
              <a:spcBef>
                <a:spcPct val="0"/>
              </a:spcBef>
            </a:pPr>
            <a:r>
              <a:rPr lang="fr-FR" sz="3200" b="1" dirty="0" smtClean="0"/>
              <a:t/>
            </a:r>
            <a:br>
              <a:rPr lang="fr-FR" sz="3200" b="1" dirty="0" smtClean="0"/>
            </a:br>
            <a:r>
              <a:rPr lang="fr-FR" sz="4000" dirty="0"/>
              <a:t/>
            </a:r>
            <a:br>
              <a:rPr lang="fr-FR" sz="4000" dirty="0"/>
            </a:br>
            <a:r>
              <a:rPr lang="fr-FR" sz="4000" b="1" dirty="0" smtClean="0">
                <a:solidFill>
                  <a:schemeClr val="tx1"/>
                </a:solidFill>
                <a:latin typeface="Maiandra GD" pitchFamily="34" charset="0"/>
              </a:rPr>
              <a:t>PRESENTATION DE LA MISSION (SUITE)</a:t>
            </a:r>
            <a:endParaRPr lang="fr-FR" sz="4000"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412776"/>
            <a:ext cx="8229600" cy="4896544"/>
          </a:xfrm>
        </p:spPr>
        <p:txBody>
          <a:bodyPr/>
          <a:lstStyle/>
          <a:p>
            <a:pPr lvl="0" algn="just">
              <a:buNone/>
            </a:pPr>
            <a:r>
              <a:rPr lang="fr-FR" b="1" u="sng" dirty="0" smtClean="0"/>
              <a:t>OBJECTIFS</a:t>
            </a:r>
            <a:r>
              <a:rPr lang="fr-FR" dirty="0" smtClean="0"/>
              <a:t> </a:t>
            </a:r>
          </a:p>
          <a:p>
            <a:pPr lvl="0" algn="just"/>
            <a:r>
              <a:rPr lang="fr-FR" sz="2800" dirty="0" smtClean="0"/>
              <a:t>une </a:t>
            </a:r>
            <a:r>
              <a:rPr lang="fr-FR" sz="2800" dirty="0"/>
              <a:t>meilleure connaissance des ONG et de leurs activités ;</a:t>
            </a:r>
          </a:p>
          <a:p>
            <a:pPr lvl="0" algn="just"/>
            <a:r>
              <a:rPr lang="fr-FR" sz="2800" dirty="0"/>
              <a:t>l’identification des différentes ressources reçues par les ONG ;</a:t>
            </a:r>
          </a:p>
          <a:p>
            <a:pPr lvl="0" algn="just"/>
            <a:r>
              <a:rPr lang="fr-FR" sz="2800" dirty="0"/>
              <a:t>la connaissance de l’origine des fonds des ONG et de leurs bailleurs ;</a:t>
            </a:r>
          </a:p>
          <a:p>
            <a:pPr lvl="0" algn="just"/>
            <a:r>
              <a:rPr lang="fr-FR" sz="2800" dirty="0"/>
              <a:t>une meilleure connaissance de la destination des financements des ONG.</a:t>
            </a:r>
          </a:p>
          <a:p>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04664"/>
            <a:ext cx="8676456" cy="576064"/>
          </a:xfrm>
        </p:spPr>
        <p:txBody>
          <a:bodyPr>
            <a:normAutofit fontScale="90000"/>
          </a:bodyPr>
          <a:lstStyle/>
          <a:p>
            <a:pPr algn="ctr"/>
            <a:r>
              <a:rPr lang="fr-FR" b="1" dirty="0" smtClean="0">
                <a:solidFill>
                  <a:schemeClr val="tx1"/>
                </a:solidFill>
                <a:latin typeface="Maiandra GD" pitchFamily="34" charset="0"/>
              </a:rPr>
              <a:t>PRESENTATION DE LA MISSION (SUITE)</a:t>
            </a:r>
            <a:endParaRPr lang="fr-FR" dirty="0">
              <a:solidFill>
                <a:schemeClr val="tx1"/>
              </a:solidFill>
              <a:latin typeface="Maiandra GD" pitchFamily="34" charset="0"/>
            </a:endParaRPr>
          </a:p>
        </p:txBody>
      </p:sp>
      <p:sp>
        <p:nvSpPr>
          <p:cNvPr id="3" name="Espace réservé du contenu 2"/>
          <p:cNvSpPr>
            <a:spLocks noGrp="1"/>
          </p:cNvSpPr>
          <p:nvPr>
            <p:ph sz="quarter" idx="1"/>
          </p:nvPr>
        </p:nvSpPr>
        <p:spPr>
          <a:xfrm>
            <a:off x="251520" y="1196752"/>
            <a:ext cx="8712968" cy="5400600"/>
          </a:xfrm>
        </p:spPr>
        <p:txBody>
          <a:bodyPr>
            <a:normAutofit fontScale="92500" lnSpcReduction="10000"/>
          </a:bodyPr>
          <a:lstStyle/>
          <a:p>
            <a:pPr lvl="0" algn="just">
              <a:buNone/>
            </a:pPr>
            <a:r>
              <a:rPr lang="fr-FR" b="1" u="sng" dirty="0" smtClean="0"/>
              <a:t>DEROULEMEN</a:t>
            </a:r>
            <a:r>
              <a:rPr lang="fr-FR" dirty="0" smtClean="0"/>
              <a:t>T </a:t>
            </a:r>
          </a:p>
          <a:p>
            <a:pPr lvl="0" algn="just"/>
            <a:r>
              <a:rPr lang="fr-FR" dirty="0" smtClean="0"/>
              <a:t>Envoi </a:t>
            </a:r>
            <a:r>
              <a:rPr lang="fr-FR" dirty="0"/>
              <a:t>préalable d’une lettre circulaire du Ministre de l’Economie et des Finances (n° 000070/MEF/DMC du 11 février 2014) aux responsables des ONG à visiter</a:t>
            </a:r>
            <a:r>
              <a:rPr lang="fr-FR" dirty="0" smtClean="0"/>
              <a:t>.</a:t>
            </a:r>
          </a:p>
          <a:p>
            <a:pPr lvl="0" algn="just"/>
            <a:r>
              <a:rPr lang="fr-FR" dirty="0" smtClean="0"/>
              <a:t>Saisine du Ministre de l’Economie et des Finances au Ministre de l’Intérieur par lettre n°4929 MEF/DMC du 02 mai 2014 en vue d’annoncer aux Gouverneurs l’arrivée de </a:t>
            </a:r>
            <a:r>
              <a:rPr lang="fr-FR" smtClean="0"/>
              <a:t>la mission dans </a:t>
            </a:r>
            <a:r>
              <a:rPr lang="fr-FR" dirty="0" smtClean="0"/>
              <a:t>les régions.</a:t>
            </a:r>
            <a:endParaRPr lang="fr-FR" dirty="0"/>
          </a:p>
          <a:p>
            <a:pPr algn="just">
              <a:buNone/>
            </a:pPr>
            <a:r>
              <a:rPr lang="fr-FR" sz="800" dirty="0"/>
              <a:t> </a:t>
            </a:r>
            <a:endParaRPr lang="fr-FR" sz="4800" dirty="0" smtClean="0"/>
          </a:p>
          <a:p>
            <a:pPr lvl="0" algn="just"/>
            <a:r>
              <a:rPr lang="fr-FR" dirty="0" smtClean="0"/>
              <a:t>La mission s’est déroulée en deux phases :</a:t>
            </a:r>
          </a:p>
          <a:p>
            <a:pPr marL="898525" lvl="1" indent="-441325" algn="just">
              <a:buFont typeface="Wingdings" pitchFamily="2" charset="2"/>
              <a:buChar char="ü"/>
              <a:tabLst>
                <a:tab pos="993775" algn="l"/>
              </a:tabLst>
            </a:pPr>
            <a:r>
              <a:rPr lang="fr-FR" dirty="0" smtClean="0"/>
              <a:t>une </a:t>
            </a:r>
            <a:r>
              <a:rPr lang="fr-FR" dirty="0"/>
              <a:t>1ère phase qui a eu lieu à Dakar et qui a permis de se rendre auprès de cinquante (50) ONG ;</a:t>
            </a:r>
          </a:p>
          <a:p>
            <a:pPr marL="898525" lvl="1" indent="-441325" algn="just">
              <a:buFont typeface="Wingdings" pitchFamily="2" charset="2"/>
              <a:buChar char="ü"/>
              <a:tabLst>
                <a:tab pos="993775" algn="l"/>
              </a:tabLst>
            </a:pPr>
            <a:r>
              <a:rPr lang="fr-FR" dirty="0" smtClean="0"/>
              <a:t>une </a:t>
            </a:r>
            <a:r>
              <a:rPr lang="fr-FR" dirty="0"/>
              <a:t>2</a:t>
            </a:r>
            <a:r>
              <a:rPr lang="fr-FR" baseline="30000" dirty="0"/>
              <a:t>ème</a:t>
            </a:r>
            <a:r>
              <a:rPr lang="fr-FR" dirty="0"/>
              <a:t> phase qui a permis de visiter trente et une (31) ONG ayant leur siège à l’intérieur du pays (</a:t>
            </a:r>
            <a:r>
              <a:rPr lang="fr-FR" i="1" dirty="0"/>
              <a:t>Axe Nord</a:t>
            </a:r>
            <a:r>
              <a:rPr lang="fr-FR" dirty="0"/>
              <a:t> constitué de </a:t>
            </a:r>
            <a:r>
              <a:rPr lang="fr-FR" dirty="0" err="1"/>
              <a:t>Fatick</a:t>
            </a:r>
            <a:r>
              <a:rPr lang="fr-FR" dirty="0"/>
              <a:t>, Diourbel, Thiès, Louga, Saint-Louis, Matam et </a:t>
            </a:r>
            <a:r>
              <a:rPr lang="fr-FR" dirty="0" err="1"/>
              <a:t>Bakel</a:t>
            </a:r>
            <a:r>
              <a:rPr lang="fr-FR" dirty="0"/>
              <a:t> ; </a:t>
            </a:r>
            <a:r>
              <a:rPr lang="fr-FR" i="1" dirty="0"/>
              <a:t>Axe Sud</a:t>
            </a:r>
            <a:r>
              <a:rPr lang="fr-FR" dirty="0"/>
              <a:t> constitué de Kaolack, Nioro, </a:t>
            </a:r>
            <a:r>
              <a:rPr lang="fr-FR" dirty="0" err="1"/>
              <a:t>Kaffrine</a:t>
            </a:r>
            <a:r>
              <a:rPr lang="fr-FR" dirty="0"/>
              <a:t>, </a:t>
            </a:r>
            <a:r>
              <a:rPr lang="fr-FR" dirty="0" err="1"/>
              <a:t>Tamba</a:t>
            </a:r>
            <a:r>
              <a:rPr lang="fr-FR" dirty="0"/>
              <a:t>, Kédougou, Kolda et </a:t>
            </a:r>
            <a:r>
              <a:rPr lang="fr-FR" dirty="0" err="1"/>
              <a:t>Sédhiou</a:t>
            </a:r>
            <a:r>
              <a:rPr lang="fr-FR" dirty="0"/>
              <a:t>).</a:t>
            </a:r>
          </a:p>
          <a:p>
            <a:endParaRPr lang="fr-FR"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517632" cy="864096"/>
          </a:xfrm>
        </p:spPr>
        <p:txBody>
          <a:bodyPr>
            <a:normAutofit fontScale="90000"/>
          </a:bodyPr>
          <a:lstStyle/>
          <a:p>
            <a:pPr lvl="1" algn="ctr" rtl="0">
              <a:spcBef>
                <a:spcPct val="0"/>
              </a:spcBef>
            </a:pPr>
            <a:r>
              <a:rPr lang="fr-FR" sz="3600" b="1" dirty="0" smtClean="0"/>
              <a:t/>
            </a:r>
            <a:br>
              <a:rPr lang="fr-FR" sz="3600" b="1" dirty="0" smtClean="0"/>
            </a:br>
            <a:r>
              <a:rPr lang="fr-FR" sz="3600" b="1" dirty="0"/>
              <a:t/>
            </a:r>
            <a:br>
              <a:rPr lang="fr-FR" sz="3600" b="1" dirty="0"/>
            </a:br>
            <a:r>
              <a:rPr lang="fr-FR" sz="3600" b="1" dirty="0" smtClean="0"/>
              <a:t/>
            </a:r>
            <a:br>
              <a:rPr lang="fr-FR" sz="3600" b="1" dirty="0" smtClean="0"/>
            </a:br>
            <a:r>
              <a:rPr lang="fr-FR" sz="3600" b="1" dirty="0" smtClean="0"/>
              <a:t/>
            </a:r>
            <a:br>
              <a:rPr lang="fr-FR" sz="3600" b="1" dirty="0" smtClean="0"/>
            </a:br>
            <a:r>
              <a:rPr lang="fr-FR" sz="3600" b="1" dirty="0"/>
              <a:t/>
            </a:r>
            <a:br>
              <a:rPr lang="fr-FR" sz="3600" b="1" dirty="0"/>
            </a:br>
            <a:r>
              <a:rPr lang="fr-FR" sz="4000" dirty="0"/>
              <a:t/>
            </a:r>
            <a:br>
              <a:rPr lang="fr-FR" sz="4000" dirty="0"/>
            </a:br>
            <a:r>
              <a:rPr lang="fr-FR" sz="4000" b="1" dirty="0" smtClean="0">
                <a:solidFill>
                  <a:schemeClr val="tx1"/>
                </a:solidFill>
                <a:latin typeface="Maiandra GD" pitchFamily="34" charset="0"/>
              </a:rPr>
              <a:t>PRESENTATION DE LA MISSION (SUITE)</a:t>
            </a:r>
            <a:endParaRPr lang="fr-FR" sz="4000" b="1" dirty="0">
              <a:solidFill>
                <a:schemeClr val="tx1"/>
              </a:solidFill>
              <a:latin typeface="Maiandra GD" pitchFamily="34" charset="0"/>
            </a:endParaRPr>
          </a:p>
        </p:txBody>
      </p:sp>
      <p:sp>
        <p:nvSpPr>
          <p:cNvPr id="3" name="Espace réservé du contenu 2"/>
          <p:cNvSpPr>
            <a:spLocks noGrp="1"/>
          </p:cNvSpPr>
          <p:nvPr>
            <p:ph sz="quarter" idx="1"/>
          </p:nvPr>
        </p:nvSpPr>
        <p:spPr>
          <a:xfrm>
            <a:off x="457200" y="1124744"/>
            <a:ext cx="8229600" cy="5472608"/>
          </a:xfrm>
        </p:spPr>
        <p:txBody>
          <a:bodyPr>
            <a:normAutofit fontScale="92500" lnSpcReduction="10000"/>
          </a:bodyPr>
          <a:lstStyle/>
          <a:p>
            <a:pPr lvl="0" algn="just">
              <a:buNone/>
            </a:pPr>
            <a:r>
              <a:rPr lang="fr-FR" b="1" u="sng" dirty="0" smtClean="0"/>
              <a:t>CHAMP DES VERIFICATIONS</a:t>
            </a:r>
          </a:p>
          <a:p>
            <a:pPr lvl="0" algn="just"/>
            <a:r>
              <a:rPr lang="fr-FR" dirty="0" smtClean="0"/>
              <a:t>Les </a:t>
            </a:r>
            <a:r>
              <a:rPr lang="fr-FR" dirty="0"/>
              <a:t>vérifications ont concerné la période 2011-2013 et ont porté sur les documents suivants : </a:t>
            </a:r>
            <a:endParaRPr lang="fr-FR" dirty="0" smtClean="0"/>
          </a:p>
          <a:p>
            <a:pPr marL="1166813" lvl="0" indent="-725488" algn="just">
              <a:buFont typeface="Wingdings" pitchFamily="2" charset="2"/>
              <a:buChar char="ü"/>
            </a:pPr>
            <a:r>
              <a:rPr lang="fr-FR" dirty="0" smtClean="0"/>
              <a:t>l’acte </a:t>
            </a:r>
            <a:r>
              <a:rPr lang="fr-FR" dirty="0"/>
              <a:t>d’agrément, </a:t>
            </a:r>
            <a:endParaRPr lang="fr-FR" dirty="0" smtClean="0"/>
          </a:p>
          <a:p>
            <a:pPr marL="1166813" lvl="0" indent="-725488" algn="just">
              <a:buFont typeface="Wingdings" pitchFamily="2" charset="2"/>
              <a:buChar char="ü"/>
            </a:pPr>
            <a:r>
              <a:rPr lang="fr-FR" dirty="0" smtClean="0"/>
              <a:t>les </a:t>
            </a:r>
            <a:r>
              <a:rPr lang="fr-FR" dirty="0"/>
              <a:t>statuts de l’ONG, </a:t>
            </a:r>
            <a:endParaRPr lang="fr-FR" dirty="0" smtClean="0"/>
          </a:p>
          <a:p>
            <a:pPr marL="1166813" lvl="0" indent="-725488" algn="just">
              <a:buFont typeface="Wingdings" pitchFamily="2" charset="2"/>
              <a:buChar char="ü"/>
            </a:pPr>
            <a:r>
              <a:rPr lang="fr-FR" dirty="0" smtClean="0"/>
              <a:t>le </a:t>
            </a:r>
            <a:r>
              <a:rPr lang="fr-FR" dirty="0"/>
              <a:t>programme d’activités, </a:t>
            </a:r>
            <a:endParaRPr lang="fr-FR" dirty="0" smtClean="0"/>
          </a:p>
          <a:p>
            <a:pPr marL="1166813" lvl="0" indent="-725488" algn="just">
              <a:buFont typeface="Wingdings" pitchFamily="2" charset="2"/>
              <a:buChar char="ü"/>
            </a:pPr>
            <a:r>
              <a:rPr lang="fr-FR" dirty="0" smtClean="0"/>
              <a:t>le </a:t>
            </a:r>
            <a:r>
              <a:rPr lang="fr-FR" dirty="0"/>
              <a:t>programme d’investissements, </a:t>
            </a:r>
            <a:endParaRPr lang="fr-FR" dirty="0" smtClean="0"/>
          </a:p>
          <a:p>
            <a:pPr marL="1166813" lvl="0" indent="-725488" algn="just">
              <a:buFont typeface="Wingdings" pitchFamily="2" charset="2"/>
              <a:buChar char="ü"/>
            </a:pPr>
            <a:r>
              <a:rPr lang="fr-FR" dirty="0" smtClean="0"/>
              <a:t>les </a:t>
            </a:r>
            <a:r>
              <a:rPr lang="fr-FR" dirty="0"/>
              <a:t>organes de direction, </a:t>
            </a:r>
            <a:endParaRPr lang="fr-FR" dirty="0" smtClean="0"/>
          </a:p>
          <a:p>
            <a:pPr marL="1166813" lvl="0" indent="-725488" algn="just">
              <a:buFont typeface="Wingdings" pitchFamily="2" charset="2"/>
              <a:buChar char="ü"/>
            </a:pPr>
            <a:r>
              <a:rPr lang="fr-FR" dirty="0" smtClean="0"/>
              <a:t>le </a:t>
            </a:r>
            <a:r>
              <a:rPr lang="fr-FR" dirty="0"/>
              <a:t>rapport annuel d’activités, </a:t>
            </a:r>
            <a:endParaRPr lang="fr-FR" dirty="0" smtClean="0"/>
          </a:p>
          <a:p>
            <a:pPr marL="1166813" lvl="0" indent="-725488" algn="just">
              <a:buFont typeface="Wingdings" pitchFamily="2" charset="2"/>
              <a:buChar char="ü"/>
            </a:pPr>
            <a:r>
              <a:rPr lang="fr-FR" dirty="0" smtClean="0"/>
              <a:t>les </a:t>
            </a:r>
            <a:r>
              <a:rPr lang="fr-FR" dirty="0"/>
              <a:t>états financiers des trois derniers exercices, </a:t>
            </a:r>
            <a:endParaRPr lang="fr-FR" dirty="0" smtClean="0"/>
          </a:p>
          <a:p>
            <a:pPr marL="1166813" lvl="0" indent="-725488" algn="just">
              <a:buFont typeface="Wingdings" pitchFamily="2" charset="2"/>
              <a:buChar char="ü"/>
            </a:pPr>
            <a:r>
              <a:rPr lang="fr-FR" smtClean="0"/>
              <a:t>le </a:t>
            </a:r>
            <a:r>
              <a:rPr lang="fr-FR" dirty="0"/>
              <a:t>dernier rapport d’audit, </a:t>
            </a:r>
            <a:endParaRPr lang="fr-FR" dirty="0" smtClean="0"/>
          </a:p>
          <a:p>
            <a:pPr marL="1166813" lvl="0" indent="-725488" algn="just">
              <a:buFont typeface="Wingdings" pitchFamily="2" charset="2"/>
              <a:buChar char="ü"/>
            </a:pPr>
            <a:r>
              <a:rPr lang="fr-FR" dirty="0" smtClean="0"/>
              <a:t>les </a:t>
            </a:r>
            <a:r>
              <a:rPr lang="fr-FR" dirty="0"/>
              <a:t>comptes bancaires de </a:t>
            </a:r>
            <a:r>
              <a:rPr lang="fr-FR" dirty="0" smtClean="0"/>
              <a:t>l’organisation,  </a:t>
            </a:r>
          </a:p>
          <a:p>
            <a:pPr marL="1166813" lvl="0" indent="-725488" algn="just">
              <a:buFont typeface="Wingdings" pitchFamily="2" charset="2"/>
              <a:buChar char="ü"/>
            </a:pPr>
            <a:r>
              <a:rPr lang="fr-FR" dirty="0" smtClean="0"/>
              <a:t>les </a:t>
            </a:r>
            <a:r>
              <a:rPr lang="fr-FR" dirty="0"/>
              <a:t>conventions de financement avec les bailleurs. </a:t>
            </a:r>
          </a:p>
          <a:p>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04664"/>
            <a:ext cx="8892480" cy="720080"/>
          </a:xfrm>
        </p:spPr>
        <p:txBody>
          <a:bodyPr>
            <a:noAutofit/>
          </a:bodyPr>
          <a:lstStyle/>
          <a:p>
            <a:pPr lvl="1" algn="ctr" rtl="0">
              <a:spcBef>
                <a:spcPct val="0"/>
              </a:spcBef>
            </a:pPr>
            <a:r>
              <a:rPr lang="fr-FR" sz="3600" b="1" dirty="0" smtClean="0"/>
              <a:t/>
            </a:r>
            <a:br>
              <a:rPr lang="fr-FR" sz="3600" b="1" dirty="0" smtClean="0"/>
            </a:br>
            <a:r>
              <a:rPr lang="fr-FR" sz="3600" dirty="0" smtClean="0"/>
              <a:t>  </a:t>
            </a:r>
            <a:br>
              <a:rPr lang="fr-FR" sz="3600" dirty="0" smtClean="0"/>
            </a:br>
            <a:r>
              <a:rPr lang="fr-FR" sz="3600" b="1" dirty="0" smtClean="0"/>
              <a:t> </a:t>
            </a:r>
            <a:r>
              <a:rPr lang="fr-FR" sz="3600" b="1" dirty="0" smtClean="0">
                <a:latin typeface="Maiandra GD" pitchFamily="34" charset="0"/>
              </a:rPr>
              <a:t>PRESENTATION DE LA MI</a:t>
            </a:r>
            <a:r>
              <a:rPr lang="fr-FR" sz="3600" b="1" dirty="0" smtClean="0"/>
              <a:t>SSION</a:t>
            </a:r>
            <a:r>
              <a:rPr lang="fr-FR" sz="3600" b="1" dirty="0" smtClean="0">
                <a:solidFill>
                  <a:schemeClr val="tx1"/>
                </a:solidFill>
                <a:latin typeface="Maiandra GD" pitchFamily="34" charset="0"/>
              </a:rPr>
              <a:t> (SUITE)</a:t>
            </a:r>
            <a:r>
              <a:rPr lang="fr-FR" sz="3600" b="1" dirty="0" smtClean="0"/>
              <a:t> </a:t>
            </a:r>
            <a:endParaRPr lang="fr-FR" sz="3600" dirty="0"/>
          </a:p>
        </p:txBody>
      </p:sp>
      <p:sp>
        <p:nvSpPr>
          <p:cNvPr id="3" name="Espace réservé du contenu 2"/>
          <p:cNvSpPr>
            <a:spLocks noGrp="1"/>
          </p:cNvSpPr>
          <p:nvPr>
            <p:ph sz="quarter" idx="1"/>
          </p:nvPr>
        </p:nvSpPr>
        <p:spPr>
          <a:xfrm>
            <a:off x="457200" y="1600200"/>
            <a:ext cx="8229600" cy="4781128"/>
          </a:xfrm>
        </p:spPr>
        <p:txBody>
          <a:bodyPr>
            <a:normAutofit/>
          </a:bodyPr>
          <a:lstStyle/>
          <a:p>
            <a:pPr lvl="0" algn="just">
              <a:buNone/>
            </a:pPr>
            <a:r>
              <a:rPr lang="fr-FR" b="1" u="sng" dirty="0" smtClean="0"/>
              <a:t>METHODOLOGIE DU CONTRÔLE</a:t>
            </a:r>
          </a:p>
          <a:p>
            <a:pPr lvl="0" algn="just"/>
            <a:r>
              <a:rPr lang="fr-FR" sz="2800" dirty="0" smtClean="0"/>
              <a:t>entretien </a:t>
            </a:r>
            <a:r>
              <a:rPr lang="fr-FR" sz="2800" dirty="0"/>
              <a:t>avec les responsables de chaque ONG visitée ;</a:t>
            </a:r>
          </a:p>
          <a:p>
            <a:pPr lvl="0" algn="just"/>
            <a:r>
              <a:rPr lang="fr-FR" sz="2800" dirty="0" smtClean="0"/>
              <a:t>collecte </a:t>
            </a:r>
            <a:r>
              <a:rPr lang="fr-FR" sz="2800" dirty="0"/>
              <a:t>et exploitation des documents cités plus haut ;</a:t>
            </a:r>
          </a:p>
          <a:p>
            <a:pPr algn="just"/>
            <a:r>
              <a:rPr lang="fr-FR" sz="2800" dirty="0" smtClean="0"/>
              <a:t>deux </a:t>
            </a:r>
            <a:r>
              <a:rPr lang="fr-FR" sz="2800" dirty="0"/>
              <a:t>modèles de tableaux soumis aux ONG pour renseignement : l’un relatif aux sources de financements et l’autre relatif à la destination des financements ;</a:t>
            </a:r>
          </a:p>
          <a:p>
            <a:pPr algn="just"/>
            <a:r>
              <a:rPr lang="fr-FR" sz="2800" dirty="0" smtClean="0"/>
              <a:t>examen</a:t>
            </a:r>
            <a:r>
              <a:rPr lang="fr-FR" sz="2800" dirty="0"/>
              <a:t>, validation puis exploitation des informations inscrites dans lesdits tableaux.  </a:t>
            </a:r>
          </a:p>
          <a:p>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8820472" cy="706090"/>
          </a:xfrm>
        </p:spPr>
        <p:txBody>
          <a:bodyPr>
            <a:noAutofit/>
          </a:bodyPr>
          <a:lstStyle/>
          <a:p>
            <a:pPr algn="ctr"/>
            <a:r>
              <a:rPr lang="fr-FR" sz="3600" b="1" dirty="0" smtClean="0">
                <a:solidFill>
                  <a:schemeClr val="tx1"/>
                </a:solidFill>
                <a:latin typeface="Maiandra GD" pitchFamily="34" charset="0"/>
              </a:rPr>
              <a:t>PRESENTATION DE LA MISSION (FIN) </a:t>
            </a:r>
            <a:r>
              <a:rPr lang="fr-FR" sz="3600" dirty="0"/>
              <a:t> </a:t>
            </a:r>
          </a:p>
        </p:txBody>
      </p:sp>
      <p:sp>
        <p:nvSpPr>
          <p:cNvPr id="3" name="Espace réservé du contenu 2"/>
          <p:cNvSpPr>
            <a:spLocks noGrp="1"/>
          </p:cNvSpPr>
          <p:nvPr>
            <p:ph sz="quarter" idx="1"/>
          </p:nvPr>
        </p:nvSpPr>
        <p:spPr/>
        <p:txBody>
          <a:bodyPr/>
          <a:lstStyle/>
          <a:p>
            <a:pPr lvl="0" algn="just">
              <a:buNone/>
            </a:pPr>
            <a:r>
              <a:rPr lang="fr-FR" b="1" u="sng" dirty="0" smtClean="0"/>
              <a:t>DIFFICULTES RENCONTREES</a:t>
            </a:r>
          </a:p>
          <a:p>
            <a:pPr lvl="0" algn="just"/>
            <a:r>
              <a:rPr lang="fr-FR" sz="2800" dirty="0" smtClean="0"/>
              <a:t>difficultés </a:t>
            </a:r>
            <a:r>
              <a:rPr lang="fr-FR" sz="2800" dirty="0"/>
              <a:t>à localiser certaines ONG ;</a:t>
            </a:r>
          </a:p>
          <a:p>
            <a:pPr lvl="0" algn="just"/>
            <a:r>
              <a:rPr lang="fr-FR" sz="2800" dirty="0" smtClean="0"/>
              <a:t>existence </a:t>
            </a:r>
            <a:r>
              <a:rPr lang="fr-FR" sz="2800" dirty="0"/>
              <a:t>de documents importants (états financiers, rapports et conventions de financement) rédigés en langue autre que le Français ;</a:t>
            </a:r>
          </a:p>
          <a:p>
            <a:pPr lvl="0" algn="just"/>
            <a:r>
              <a:rPr lang="fr-FR" sz="2800" dirty="0" smtClean="0"/>
              <a:t>modicité </a:t>
            </a:r>
            <a:r>
              <a:rPr lang="fr-FR" sz="2800" dirty="0"/>
              <a:t>des moyens affectés à la mission.</a:t>
            </a:r>
          </a:p>
          <a:p>
            <a:endParaRPr lang="fr-FR" dirty="0" smtClean="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593</TotalTime>
  <Words>781</Words>
  <Application>Microsoft Office PowerPoint</Application>
  <PresentationFormat>Affichage à l'écran (4:3)</PresentationFormat>
  <Paragraphs>158</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Capitaux</vt:lpstr>
      <vt:lpstr>REPUBLIQUE DU SENEGAL ******************* Un Peuple – Un But – Une Foi *******************  MINISTÈRE DE L’ECONOMIE, DES FINANCES ET DU PLAN ****************** DIRECTION DE LA MONNAIE ET DU CREDIT</vt:lpstr>
      <vt:lpstr>SOMMAIRE</vt:lpstr>
      <vt:lpstr>   INTRODUCTION</vt:lpstr>
      <vt:lpstr>PRESENTATION DE LA MISSION</vt:lpstr>
      <vt:lpstr>  PRESENTATION DE LA MISSION (SUITE)</vt:lpstr>
      <vt:lpstr>PRESENTATION DE LA MISSION (SUITE)</vt:lpstr>
      <vt:lpstr>      PRESENTATION DE LA MISSION (SUITE)</vt:lpstr>
      <vt:lpstr>     PRESENTATION DE LA MISSION (SUITE) </vt:lpstr>
      <vt:lpstr>PRESENTATION DE LA MISSION (FIN)  </vt:lpstr>
      <vt:lpstr>    RESULTATS DE LA MISSION</vt:lpstr>
      <vt:lpstr>RESULTATS DE LA MISSION (SUITE)</vt:lpstr>
      <vt:lpstr>RESULTATS DE LA MISSION (SUITE)</vt:lpstr>
      <vt:lpstr>RESULTATS DE LA MISSION (SUITE)</vt:lpstr>
      <vt:lpstr>RESULTATS DE LA MISSION (SUITE)</vt:lpstr>
      <vt:lpstr>RESULTATS DE LA MISSION (SUITE)</vt:lpstr>
      <vt:lpstr>RESULTATS DE LA MISSION (SUITE)</vt:lpstr>
      <vt:lpstr>RESULTATS DE LA MISSION (SUITE)</vt:lpstr>
      <vt:lpstr>RESULTATS DE LA MISSION (SUITE)</vt:lpstr>
      <vt:lpstr>RESULTATS DE LA MISSION (FIN)</vt:lpstr>
      <vt:lpstr>                        CONCLUSION</vt:lpstr>
      <vt:lpstr> RECOMMANDATIONS</vt:lpstr>
      <vt:lpstr>RECOMMANDATIONS</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REPUBLIQUE DU SENEGAL ******************* Un Peuple – Un But – Une Foi *******************  MINISTÈRE DE L’ECONOMIE, DES FINANCES ET DU PLAN ****************** DIRECTION DE LA MONNAIE ET DU CREDIT</dc:title>
  <dc:creator>abndong</dc:creator>
  <cp:lastModifiedBy>ADMIN</cp:lastModifiedBy>
  <cp:revision>50</cp:revision>
  <dcterms:created xsi:type="dcterms:W3CDTF">2015-08-18T08:57:02Z</dcterms:created>
  <dcterms:modified xsi:type="dcterms:W3CDTF">2015-08-25T12:42:11Z</dcterms:modified>
</cp:coreProperties>
</file>