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1" r:id="rId1"/>
  </p:sldMasterIdLst>
  <p:notesMasterIdLst>
    <p:notesMasterId r:id="rId28"/>
  </p:notesMasterIdLst>
  <p:handoutMasterIdLst>
    <p:handoutMasterId r:id="rId29"/>
  </p:handoutMasterIdLst>
  <p:sldIdLst>
    <p:sldId id="259" r:id="rId2"/>
    <p:sldId id="363" r:id="rId3"/>
    <p:sldId id="354" r:id="rId4"/>
    <p:sldId id="355" r:id="rId5"/>
    <p:sldId id="325" r:id="rId6"/>
    <p:sldId id="331" r:id="rId7"/>
    <p:sldId id="352" r:id="rId8"/>
    <p:sldId id="351" r:id="rId9"/>
    <p:sldId id="343" r:id="rId10"/>
    <p:sldId id="330" r:id="rId11"/>
    <p:sldId id="339" r:id="rId12"/>
    <p:sldId id="346" r:id="rId13"/>
    <p:sldId id="347" r:id="rId14"/>
    <p:sldId id="348" r:id="rId15"/>
    <p:sldId id="349" r:id="rId16"/>
    <p:sldId id="329" r:id="rId17"/>
    <p:sldId id="344" r:id="rId18"/>
    <p:sldId id="364" r:id="rId19"/>
    <p:sldId id="357" r:id="rId20"/>
    <p:sldId id="358" r:id="rId21"/>
    <p:sldId id="360" r:id="rId22"/>
    <p:sldId id="362" r:id="rId23"/>
    <p:sldId id="359" r:id="rId24"/>
    <p:sldId id="361" r:id="rId25"/>
    <p:sldId id="356" r:id="rId26"/>
    <p:sldId id="334" r:id="rId2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13F"/>
    <a:srgbClr val="FFC74A"/>
    <a:srgbClr val="FFE792"/>
    <a:srgbClr val="EED829"/>
    <a:srgbClr val="B5209C"/>
    <a:srgbClr val="ECAD38"/>
    <a:srgbClr val="D6706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3" autoAdjust="0"/>
    <p:restoredTop sz="88968" autoAdjust="0"/>
  </p:normalViewPr>
  <p:slideViewPr>
    <p:cSldViewPr>
      <p:cViewPr varScale="1">
        <p:scale>
          <a:sx n="44" d="100"/>
          <a:sy n="44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E233AB-451A-4860-976D-5CEC23F431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5692CE-9D24-40F8-93C9-694B58ADCF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6FCF1-E75E-4FE1-99D5-94ACD13FC644}" type="slidenum">
              <a:rPr lang="fr-FR" altLang="fr-FR" smtClean="0">
                <a:latin typeface="Arial" charset="0"/>
                <a:cs typeface="Arial" charset="0"/>
              </a:rPr>
              <a:pPr/>
              <a:t>1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983D9-C5E5-41AB-BD7D-93544C92C441}" type="slidenum">
              <a:rPr lang="fr-FR" altLang="fr-FR" smtClean="0">
                <a:latin typeface="Arial" charset="0"/>
                <a:cs typeface="Arial" charset="0"/>
              </a:rPr>
              <a:pPr/>
              <a:t>12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2CDA9-003F-43AC-B232-D1D36510DE82}" type="slidenum">
              <a:rPr lang="fr-FR" altLang="fr-FR" smtClean="0">
                <a:latin typeface="Arial" charset="0"/>
                <a:cs typeface="Arial" charset="0"/>
              </a:rPr>
              <a:pPr/>
              <a:t>13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altLang="fr-FR" smtClean="0">
                <a:cs typeface="Times New Roman" pitchFamily="18" charset="0"/>
              </a:rPr>
              <a:t>(résidus de récolte, fauche/fenaison, banques fourragères et exploitation de ligneux fourragers (</a:t>
            </a:r>
            <a:r>
              <a:rPr lang="la-Latn" altLang="fr-FR" i="1" smtClean="0">
                <a:cs typeface="Times New Roman" pitchFamily="18" charset="0"/>
              </a:rPr>
              <a:t>Gliricidia sp</a:t>
            </a:r>
            <a:r>
              <a:rPr lang="la-Latn" altLang="fr-FR" smtClean="0">
                <a:cs typeface="Times New Roman" pitchFamily="18" charset="0"/>
              </a:rPr>
              <a:t>, </a:t>
            </a:r>
            <a:r>
              <a:rPr lang="la-Latn" altLang="fr-FR" i="1" smtClean="0">
                <a:cs typeface="Times New Roman" pitchFamily="18" charset="0"/>
              </a:rPr>
              <a:t>Leucaena leucocephala</a:t>
            </a:r>
            <a:r>
              <a:rPr lang="la-Latn" altLang="fr-FR" smtClean="0">
                <a:cs typeface="Times New Roman" pitchFamily="18" charset="0"/>
              </a:rPr>
              <a:t>, </a:t>
            </a:r>
            <a:r>
              <a:rPr lang="la-Latn" altLang="fr-FR" i="1" smtClean="0">
                <a:cs typeface="Times New Roman" pitchFamily="18" charset="0"/>
              </a:rPr>
              <a:t>Moringa oleifera</a:t>
            </a:r>
            <a:r>
              <a:rPr lang="fr-FR" altLang="fr-FR" smtClean="0">
                <a:cs typeface="Times New Roman" pitchFamily="18" charset="0"/>
              </a:rPr>
              <a:t>, etc..) ainsi que la mise en œuvre des techniques de traitement et d’enrichissement des fourrages à l’urée et à la mélasse, la fabrication de pierres à lécher, de blocs multi – nutritionnels, de blocs "urée - mélasse"</a:t>
            </a:r>
            <a:endParaRPr lang="fr-FR" altLang="fr-FR" sz="1100" smtClean="0">
              <a:cs typeface="Times New Roman" pitchFamily="18" charset="0"/>
            </a:endParaRPr>
          </a:p>
          <a:p>
            <a:pPr eaLnBrk="1" hangingPunct="1"/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A15FE-4173-43CC-968A-B3D8ECA8943A}" type="slidenum">
              <a:rPr lang="fr-FR" altLang="fr-FR" smtClean="0">
                <a:latin typeface="Arial" charset="0"/>
                <a:cs typeface="Arial" charset="0"/>
              </a:rPr>
              <a:pPr/>
              <a:t>14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CB627-441A-4648-9AB8-E18E1F02AA1A}" type="slidenum">
              <a:rPr lang="fr-FR" altLang="fr-FR" smtClean="0">
                <a:latin typeface="Arial" charset="0"/>
                <a:cs typeface="Arial" charset="0"/>
              </a:rPr>
              <a:pPr/>
              <a:t>15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687CD-3B4F-4AD4-A24C-1F3A429A1C6B}" type="slidenum">
              <a:rPr lang="fr-FR" altLang="fr-FR" smtClean="0">
                <a:latin typeface="Arial" charset="0"/>
                <a:cs typeface="Arial" charset="0"/>
              </a:rPr>
              <a:pPr/>
              <a:t>16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07B26-638F-4933-AA9F-8413529161A7}" type="slidenum">
              <a:rPr lang="fr-FR" altLang="fr-FR" smtClean="0">
                <a:latin typeface="Arial" charset="0"/>
                <a:cs typeface="Arial" charset="0"/>
              </a:rPr>
              <a:pPr/>
              <a:t>17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24842-F603-423C-BE1A-1CE7E7A4B04E}" type="slidenum">
              <a:rPr lang="fr-FR" altLang="fr-FR" smtClean="0">
                <a:latin typeface="Arial" charset="0"/>
                <a:cs typeface="Arial" charset="0"/>
              </a:rPr>
              <a:pPr/>
              <a:t>19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49A8F-0CF6-4A95-B82C-529A63762E64}" type="slidenum">
              <a:rPr lang="fr-FR" altLang="fr-FR" smtClean="0">
                <a:latin typeface="Arial" charset="0"/>
                <a:cs typeface="Arial" charset="0"/>
              </a:rPr>
              <a:pPr/>
              <a:t>20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494B4-83D2-4A95-B960-54C91CDBE348}" type="slidenum">
              <a:rPr lang="fr-FR" altLang="fr-FR" smtClean="0">
                <a:latin typeface="Arial" charset="0"/>
                <a:cs typeface="Arial" charset="0"/>
              </a:rPr>
              <a:pPr/>
              <a:t>21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les régions de la Casamance naturelle et des régions orientales du pays Tambacounda et Kédougou)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61E1C-4315-4B4C-B2DA-AAA82EF0C627}" type="slidenum">
              <a:rPr lang="fr-FR" altLang="fr-FR" smtClean="0">
                <a:latin typeface="Arial" charset="0"/>
                <a:cs typeface="Arial" charset="0"/>
              </a:rPr>
              <a:pPr/>
              <a:t>22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B7DA2-01E4-4263-82BD-5CE06205ACB3}" type="slidenum">
              <a:rPr lang="fr-FR" altLang="fr-FR" smtClean="0">
                <a:latin typeface="Arial" charset="0"/>
                <a:cs typeface="Arial" charset="0"/>
              </a:rPr>
              <a:pPr/>
              <a:t>2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4B02B-48A8-4F3A-ABE2-ACEBCF3AE3A3}" type="slidenum">
              <a:rPr lang="fr-FR" altLang="fr-FR" smtClean="0">
                <a:latin typeface="Arial" charset="0"/>
                <a:cs typeface="Arial" charset="0"/>
              </a:rPr>
              <a:pPr/>
              <a:t>23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E91F7-FC64-4C82-88C3-1619DF5031F6}" type="slidenum">
              <a:rPr lang="fr-FR" altLang="fr-FR" smtClean="0">
                <a:latin typeface="Arial" charset="0"/>
                <a:cs typeface="Arial" charset="0"/>
              </a:rPr>
              <a:pPr/>
              <a:t>24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C6D43-72C8-4D67-B396-A713379EC0BE}" type="slidenum">
              <a:rPr lang="fr-FR" altLang="fr-FR" smtClean="0">
                <a:latin typeface="Arial" charset="0"/>
                <a:cs typeface="Arial" charset="0"/>
              </a:rPr>
              <a:pPr/>
              <a:t>26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021E58A-663E-44E0-9235-01C1C2E9FD43}" type="datetime1">
              <a:rPr lang="en-US" altLang="fr-FR" smtClean="0"/>
              <a:pPr/>
              <a:t>7/25/2016</a:t>
            </a:fld>
            <a:endParaRPr lang="en-US" altLang="fr-FR" smtClean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FF969-23FB-4563-98FC-3FD57C0D1B87}" type="slidenum">
              <a:rPr lang="en-US" altLang="fr-FR" smtClean="0">
                <a:latin typeface="Arial" charset="0"/>
                <a:cs typeface="Arial" charset="0"/>
              </a:rPr>
              <a:pPr/>
              <a:t>3</a:t>
            </a:fld>
            <a:endParaRPr lang="en-US" altLang="fr-FR" smtClean="0">
              <a:latin typeface="Arial" charset="0"/>
              <a:cs typeface="Arial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0EDAF4E1-A5F9-4C59-B1DB-F7126CB19862}" type="datetime1">
              <a:rPr lang="en-US" altLang="fr-FR" smtClean="0">
                <a:latin typeface="Times New Roman" pitchFamily="18" charset="0"/>
                <a:ea typeface="MS PGothic" pitchFamily="34" charset="-128"/>
              </a:rPr>
              <a:pPr defTabSz="915988"/>
              <a:t>7/25/2016</a:t>
            </a:fld>
            <a:endParaRPr lang="en-US" altLang="fr-FR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D5A93DE3-6D4F-401E-89DF-C2A2E238C6F4}" type="slidenum">
              <a:rPr lang="en-US" altLang="fr-FR" smtClean="0">
                <a:latin typeface="Times New Roman" pitchFamily="18" charset="0"/>
                <a:ea typeface="MS PGothic" pitchFamily="34" charset="-128"/>
                <a:cs typeface="Arial" charset="0"/>
              </a:rPr>
              <a:pPr defTabSz="915988"/>
              <a:t>4</a:t>
            </a:fld>
            <a:endParaRPr lang="en-US" altLang="fr-FR" smtClean="0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DCEA9-AA1E-4FCD-BF90-2680FC06A538}" type="slidenum">
              <a:rPr lang="fr-FR" altLang="fr-FR" smtClean="0">
                <a:latin typeface="Arial" charset="0"/>
                <a:cs typeface="Arial" charset="0"/>
              </a:rPr>
              <a:pPr/>
              <a:t>5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>
              <a:defRPr/>
            </a:pPr>
            <a:r>
              <a:rPr lang="fr-FR" b="1" dirty="0" smtClean="0">
                <a:latin typeface="+mj-lt"/>
              </a:rPr>
              <a:t>en appui aux agricultures paysannes dans des régions défavorisées </a:t>
            </a:r>
          </a:p>
          <a:p>
            <a:pPr eaLnBrk="1" hangingPunct="1">
              <a:defRPr/>
            </a:pPr>
            <a:r>
              <a:rPr lang="fr-FR" b="1" dirty="0" smtClean="0">
                <a:latin typeface="+mj-lt"/>
              </a:rPr>
              <a:t>par la mise en œuvre de compétences propres aux domaines de l’agriculture, de l’élevage et de la santé animale</a:t>
            </a:r>
          </a:p>
          <a:p>
            <a:pPr eaLnBrk="1" hangingPunct="1">
              <a:defRPr/>
            </a:pPr>
            <a:r>
              <a:rPr lang="fr-FR" b="1" dirty="0" smtClean="0">
                <a:latin typeface="+mj-lt"/>
              </a:rPr>
              <a:t>facteur d'une plus grande participation des paysans à la démocratie locale</a:t>
            </a:r>
            <a:endParaRPr lang="fr-FR" alt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E5A88-3AF1-49E8-8DBC-74BC7CA80C56}" type="slidenum">
              <a:rPr lang="fr-FR" altLang="fr-FR" smtClean="0">
                <a:latin typeface="Arial" charset="0"/>
                <a:cs typeface="Arial" charset="0"/>
              </a:rPr>
              <a:pPr/>
              <a:t>6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9B305-0C5F-41CD-8EF9-75081CDC1FC9}" type="slidenum">
              <a:rPr lang="fr-FR" altLang="fr-FR" smtClean="0">
                <a:latin typeface="Arial" charset="0"/>
                <a:cs typeface="Arial" charset="0"/>
              </a:rPr>
              <a:pPr/>
              <a:t>9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DA6C0-AA91-479D-B4FF-415BA2DA97D8}" type="slidenum">
              <a:rPr lang="fr-FR" altLang="fr-FR" smtClean="0">
                <a:latin typeface="Arial" charset="0"/>
                <a:cs typeface="Arial" charset="0"/>
              </a:rPr>
              <a:pPr/>
              <a:t>10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altLang="fr-FR" smtClean="0">
                <a:cs typeface="Times New Roman" pitchFamily="18" charset="0"/>
              </a:rPr>
              <a:t>Installé en 2001 dans le département de Vélingara, AVSF a porté des actions décisives pour le développement de la filière laitière par le biais de la stabulation</a:t>
            </a:r>
            <a:endParaRPr lang="fr-FR" alt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D74EE-4C63-49EB-953C-4C45B1CA84CB}" type="slidenum">
              <a:rPr lang="fr-FR" altLang="fr-FR" smtClean="0">
                <a:latin typeface="Arial" charset="0"/>
                <a:cs typeface="Arial" charset="0"/>
              </a:rPr>
              <a:pPr/>
              <a:t>11</a:t>
            </a:fld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1EEC83-3AA4-4C2A-9B5D-B6B97A3009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3"/>
          <p:cNvSpPr>
            <a:spLocks noChangeArrowheads="1"/>
          </p:cNvSpPr>
          <p:nvPr/>
        </p:nvSpPr>
        <p:spPr bwMode="auto">
          <a:xfrm>
            <a:off x="0" y="914400"/>
            <a:ext cx="5943600" cy="117475"/>
          </a:xfrm>
          <a:prstGeom prst="roundRect">
            <a:avLst>
              <a:gd name="adj" fmla="val 16667"/>
            </a:avLst>
          </a:prstGeom>
          <a:solidFill>
            <a:srgbClr val="87CE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1027" name="Text Box 14"/>
          <p:cNvSpPr txBox="1">
            <a:spLocks noChangeArrowheads="1"/>
          </p:cNvSpPr>
          <p:nvPr/>
        </p:nvSpPr>
        <p:spPr bwMode="auto">
          <a:xfrm>
            <a:off x="0" y="6586538"/>
            <a:ext cx="4932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1000" smtClean="0">
                <a:solidFill>
                  <a:srgbClr val="8AD13F"/>
                </a:solidFill>
                <a:latin typeface="Arial Black" pitchFamily="34" charset="0"/>
              </a:rPr>
              <a:t> Agronomes et Vétérinaires sans frontières 2008</a:t>
            </a:r>
            <a:endParaRPr lang="fr-FR" altLang="fr-FR" sz="1000" smtClean="0">
              <a:solidFill>
                <a:srgbClr val="7DB82E"/>
              </a:solidFill>
              <a:latin typeface="Arial Black" pitchFamily="34" charset="0"/>
            </a:endParaRPr>
          </a:p>
        </p:txBody>
      </p:sp>
      <p:sp>
        <p:nvSpPr>
          <p:cNvPr id="1028" name="AutoShape 15"/>
          <p:cNvSpPr>
            <a:spLocks noChangeArrowheads="1"/>
          </p:cNvSpPr>
          <p:nvPr/>
        </p:nvSpPr>
        <p:spPr bwMode="auto">
          <a:xfrm>
            <a:off x="6948488" y="1025525"/>
            <a:ext cx="214312" cy="166688"/>
          </a:xfrm>
          <a:prstGeom prst="flowChartDelay">
            <a:avLst/>
          </a:prstGeom>
          <a:solidFill>
            <a:srgbClr val="8B5D2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pic>
        <p:nvPicPr>
          <p:cNvPr id="1029" name="Picture 18" descr="Nouveau logo AVS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92825" y="0"/>
            <a:ext cx="3048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fr-FR" altLang="fr-FR" sz="3600" b="1" dirty="0">
                <a:latin typeface="+mn-lt"/>
                <a:cs typeface="Times New Roman" pitchFamily="18" charset="0"/>
              </a:rPr>
              <a:t>INNOVATION DANS LA FILIERE LAIT EN HAUTE CASAMANCE</a:t>
            </a:r>
            <a:endParaRPr lang="en-US" alt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92375"/>
            <a:ext cx="44275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92375"/>
            <a:ext cx="4572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8686800" cy="6334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3600" b="1" dirty="0" smtClean="0">
                <a:latin typeface="+mn-lt"/>
                <a:cs typeface="Times New Roman" pitchFamily="18" charset="0"/>
              </a:rPr>
              <a:t>PRINCIPALES ACTIVITÉS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52513"/>
            <a:ext cx="9144000" cy="58054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2EA428"/>
              </a:buClr>
              <a:buFont typeface="Wingdings" pitchFamily="2" charset="2"/>
              <a:buChar char="q"/>
              <a:defRPr/>
            </a:pPr>
            <a:r>
              <a:rPr lang="fr-FR" altLang="fr-FR" sz="2300" b="1" dirty="0" smtClean="0">
                <a:cs typeface="Times New Roman" panose="02020603050405020304" pitchFamily="18" charset="0"/>
              </a:rPr>
              <a:t>Les activités de formation :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D’auxiliaires d’élevage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De réserves fourragères et en particulier à la fauche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Sur la construction d’étables cimentées avec fosse à lisier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Sur la propreté et hygiène de la traite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329632"/>
              </a:buClr>
              <a:buFont typeface="Wingdings" pitchFamily="2" charset="2"/>
              <a:buChar char="q"/>
              <a:defRPr/>
            </a:pPr>
            <a:r>
              <a:rPr lang="fr-FR" altLang="fr-FR" sz="2300" b="1" dirty="0" smtClean="0">
                <a:cs typeface="Times New Roman" panose="02020603050405020304" pitchFamily="18" charset="0"/>
              </a:rPr>
              <a:t>Les activités d’appui conseil :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Intensification des productions animales,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Organisation et la professionnalisation des producteurs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Cadre de concertation des laitiers (en relation avec le pôle de services)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718050"/>
            <a:ext cx="34559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718050"/>
            <a:ext cx="33845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8964613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3600" b="1" smtClean="0">
                <a:solidFill>
                  <a:schemeClr val="tx1"/>
                </a:solidFill>
                <a:latin typeface="Arial" charset="0"/>
              </a:rPr>
              <a:t> METHODOLOGIE D’INTERVENTION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44000" cy="5545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2F8D2F"/>
              </a:buClr>
              <a:buFont typeface="Wingdings" pitchFamily="2" charset="2"/>
              <a:buChar char="q"/>
            </a:pPr>
            <a:r>
              <a:rPr lang="fr-FR" altLang="fr-FR" sz="2400" smtClean="0">
                <a:cs typeface="Times New Roman" pitchFamily="18" charset="0"/>
              </a:rPr>
              <a:t>Développement de la filière lait par le biais de la stabulation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2F8D2F"/>
              </a:buClr>
              <a:buFont typeface="Wingdings" pitchFamily="2" charset="2"/>
              <a:buChar char="q"/>
            </a:pPr>
            <a:r>
              <a:rPr lang="fr-FR" altLang="fr-FR" sz="2400" smtClean="0">
                <a:cs typeface="Times New Roman" pitchFamily="18" charset="0"/>
              </a:rPr>
              <a:t>Création des synergies avec d’autres structures (SODEFITEX, ISRA,…)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2F8D2F"/>
              </a:buClr>
              <a:buFont typeface="Wingdings" pitchFamily="2" charset="2"/>
              <a:buChar char="q"/>
            </a:pPr>
            <a:r>
              <a:rPr lang="fr-FR" altLang="fr-FR" sz="2400" smtClean="0">
                <a:cs typeface="Times New Roman" pitchFamily="18" charset="0"/>
              </a:rPr>
              <a:t>Instauration d’un modèle de fonctionnement unique dans le pays avec étables organisées autour d’une laiterie gérée en coopérative (</a:t>
            </a:r>
            <a:r>
              <a:rPr lang="ff-NG" altLang="fr-FR" sz="2400" smtClean="0">
                <a:cs typeface="Times New Roman" pitchFamily="18" charset="0"/>
              </a:rPr>
              <a:t>Larogal Aynakobé</a:t>
            </a:r>
            <a:r>
              <a:rPr lang="fr-FR" altLang="fr-FR" sz="2400" smtClean="0"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2F8D2F"/>
              </a:buClr>
              <a:buFont typeface="Wingdings" pitchFamily="2" charset="2"/>
              <a:buChar char="q"/>
            </a:pPr>
            <a:r>
              <a:rPr lang="fr-FR" altLang="fr-FR" sz="2400" smtClean="0">
                <a:cs typeface="Times New Roman" pitchFamily="18" charset="0"/>
              </a:rPr>
              <a:t>Introduction d’un programme de production continue de F</a:t>
            </a:r>
            <a:r>
              <a:rPr lang="fr-FR" altLang="fr-FR" sz="2400" baseline="-25000" smtClean="0">
                <a:cs typeface="Times New Roman" pitchFamily="18" charset="0"/>
              </a:rPr>
              <a:t>1</a:t>
            </a:r>
            <a:r>
              <a:rPr lang="fr-FR" altLang="fr-FR" sz="2400" smtClean="0">
                <a:cs typeface="Times New Roman" pitchFamily="18" charset="0"/>
              </a:rPr>
              <a:t> laitières par l’insémination artificielle (IA)</a:t>
            </a:r>
            <a:endParaRPr lang="fr-FR" altLang="fr-FR" sz="2400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52513"/>
            <a:ext cx="9144000" cy="580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r-FR" altLang="fr-FR" sz="2300" b="1" smtClean="0"/>
              <a:t>Première année: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2E9233"/>
              </a:buClr>
              <a:buFont typeface="Wingdings" pitchFamily="2" charset="2"/>
              <a:buChar char="q"/>
            </a:pPr>
            <a:r>
              <a:rPr lang="fr-FR" altLang="fr-FR" sz="2300" smtClean="0"/>
              <a:t>Construction étable simple en matériaux locaux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2E9233"/>
              </a:buClr>
              <a:buFont typeface="Wingdings" pitchFamily="2" charset="2"/>
              <a:buChar char="q"/>
            </a:pPr>
            <a:r>
              <a:rPr lang="fr-FR" altLang="fr-FR" sz="2300" smtClean="0"/>
              <a:t>Préparation et mise en culture de parcelle de niébé fourrager  pendant l’hivernage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2E9233"/>
              </a:buClr>
              <a:buFont typeface="Wingdings" pitchFamily="2" charset="2"/>
              <a:buChar char="q"/>
            </a:pPr>
            <a:r>
              <a:rPr lang="fr-FR" altLang="fr-FR" sz="2300" smtClean="0"/>
              <a:t>Renforcement des capacités en techniques améliorées de conduite (rationnement/alimentation, prophylaxie sanitaire, bonnes pratiques d’hygiène)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2E9233"/>
              </a:buClr>
              <a:buFont typeface="Wingdings" pitchFamily="2" charset="2"/>
              <a:buChar char="q"/>
            </a:pPr>
            <a:r>
              <a:rPr lang="fr-FR" altLang="fr-FR" sz="2300" smtClean="0"/>
              <a:t>Aux éleveurs reconnus aptes à continuer le processus, proposition, en fin de campagne, de l’insémination d’au moins </a:t>
            </a:r>
            <a:r>
              <a:rPr lang="fr-FR" altLang="fr-FR" sz="2300" u="sng" smtClean="0"/>
              <a:t>3 vaches sur 5</a:t>
            </a:r>
            <a:r>
              <a:rPr lang="fr-FR" altLang="fr-FR" sz="2300" smtClean="0"/>
              <a:t> pour mise en œuvre programme production continue de F</a:t>
            </a:r>
            <a:r>
              <a:rPr lang="fr-FR" altLang="fr-FR" sz="2300" baseline="-25000" smtClean="0"/>
              <a:t>1</a:t>
            </a:r>
            <a:r>
              <a:rPr lang="fr-FR" altLang="fr-FR" sz="2300" smtClean="0"/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fr-FR" altLang="fr-FR" sz="23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8964613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3600" b="1" smtClean="0">
                <a:solidFill>
                  <a:schemeClr val="tx1"/>
                </a:solidFill>
                <a:latin typeface="Arial" charset="0"/>
              </a:rPr>
              <a:t>METHODOLOGIE D’INTERVENTION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52513"/>
            <a:ext cx="9144000" cy="580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altLang="fr-FR" sz="2300" b="1" smtClean="0">
                <a:cs typeface="Times New Roman" pitchFamily="18" charset="0"/>
              </a:rPr>
              <a:t>Deuxième année</a:t>
            </a:r>
            <a:r>
              <a:rPr lang="fr-FR" altLang="fr-FR" sz="2300" smtClean="0"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  <a:buClr>
                <a:srgbClr val="198B1C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Poursuite de la stabulation vaches « </a:t>
            </a:r>
            <a:r>
              <a:rPr lang="fr-FR" altLang="fr-FR" sz="2300" b="1" smtClean="0">
                <a:cs typeface="Times New Roman" pitchFamily="18" charset="0"/>
              </a:rPr>
              <a:t>N’Dama</a:t>
            </a:r>
            <a:r>
              <a:rPr lang="fr-FR" altLang="fr-FR" sz="2300" smtClean="0">
                <a:cs typeface="Times New Roman" pitchFamily="18" charset="0"/>
              </a:rPr>
              <a:t> » en lactation</a:t>
            </a:r>
          </a:p>
          <a:p>
            <a:pPr eaLnBrk="1" hangingPunct="1">
              <a:lnSpc>
                <a:spcPct val="150000"/>
              </a:lnSpc>
              <a:buClr>
                <a:srgbClr val="198B1C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Mise en place d’investissements pour éleveurs ayant démontré une capacité à tenir une étable</a:t>
            </a:r>
          </a:p>
          <a:p>
            <a:pPr eaLnBrk="1" hangingPunct="1">
              <a:lnSpc>
                <a:spcPct val="150000"/>
              </a:lnSpc>
              <a:buClr>
                <a:srgbClr val="198B1C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Appui à l'équipement des étables par fonds de crédit d’équipement</a:t>
            </a:r>
          </a:p>
          <a:p>
            <a:pPr eaLnBrk="1" hangingPunct="1">
              <a:lnSpc>
                <a:spcPct val="150000"/>
              </a:lnSpc>
              <a:buClr>
                <a:srgbClr val="198B1C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Appui à la culture fourragère et à la diversification des systèmes et stratégies d’alimentation</a:t>
            </a:r>
          </a:p>
          <a:p>
            <a:pPr eaLnBrk="1" hangingPunct="1">
              <a:lnSpc>
                <a:spcPct val="150000"/>
              </a:lnSpc>
              <a:buClr>
                <a:srgbClr val="198B1C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Poursuite du programme d’IA pour développer une masse critique de F</a:t>
            </a:r>
            <a:r>
              <a:rPr lang="fr-FR" altLang="fr-FR" sz="2300" baseline="-25000" smtClean="0">
                <a:cs typeface="Times New Roman" pitchFamily="18" charset="0"/>
              </a:rPr>
              <a:t>1</a:t>
            </a:r>
            <a:endParaRPr lang="fr-FR" altLang="fr-FR" sz="230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198B1C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Appui-conseil à la conduite de l’élevage des F</a:t>
            </a:r>
            <a:r>
              <a:rPr lang="fr-FR" altLang="fr-FR" sz="2300" baseline="-25000" smtClean="0">
                <a:cs typeface="Times New Roman" pitchFamily="18" charset="0"/>
              </a:rPr>
              <a:t>1 </a:t>
            </a:r>
            <a:r>
              <a:rPr lang="fr-FR" altLang="fr-FR" sz="2300" smtClean="0">
                <a:cs typeface="Times New Roman" pitchFamily="18" charset="0"/>
              </a:rPr>
              <a:t>en croissance</a:t>
            </a:r>
          </a:p>
          <a:p>
            <a:pPr eaLnBrk="1" hangingPunct="1">
              <a:lnSpc>
                <a:spcPct val="150000"/>
              </a:lnSpc>
            </a:pPr>
            <a:endParaRPr lang="fr-FR" altLang="fr-FR" sz="23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8964613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3600" b="1" smtClean="0">
                <a:solidFill>
                  <a:schemeClr val="tx1"/>
                </a:solidFill>
                <a:latin typeface="Arial" charset="0"/>
              </a:rPr>
              <a:t>METHODOLOGIE D’INTERVENTION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5400675"/>
            <a:ext cx="3313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400675"/>
            <a:ext cx="32400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4679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r-FR" altLang="fr-FR" sz="2400" b="1" smtClean="0">
                <a:cs typeface="Times New Roman" pitchFamily="18" charset="0"/>
              </a:rPr>
              <a:t>Troisième année</a:t>
            </a:r>
            <a:r>
              <a:rPr lang="fr-FR" altLang="fr-FR" sz="2400" smtClean="0">
                <a:cs typeface="Times New Roman" pitchFamily="18" charset="0"/>
              </a:rPr>
              <a:t> 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2A862C"/>
              </a:buClr>
              <a:buFont typeface="Wingdings" pitchFamily="2" charset="2"/>
              <a:buChar char="q"/>
            </a:pPr>
            <a:r>
              <a:rPr lang="fr-FR" altLang="fr-FR" sz="2400" smtClean="0">
                <a:cs typeface="Times New Roman" pitchFamily="18" charset="0"/>
              </a:rPr>
              <a:t>Poursuite de la stabulation des vaches «</a:t>
            </a:r>
            <a:r>
              <a:rPr lang="fr-FR" altLang="fr-FR" sz="2400" b="1" smtClean="0">
                <a:cs typeface="Times New Roman" pitchFamily="18" charset="0"/>
              </a:rPr>
              <a:t> N’Dama</a:t>
            </a:r>
            <a:r>
              <a:rPr lang="fr-FR" altLang="fr-FR" sz="2400" smtClean="0">
                <a:cs typeface="Times New Roman" pitchFamily="18" charset="0"/>
              </a:rPr>
              <a:t> » en lactation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2A862C"/>
              </a:buClr>
              <a:buFont typeface="Wingdings" pitchFamily="2" charset="2"/>
              <a:buChar char="q"/>
            </a:pPr>
            <a:r>
              <a:rPr lang="fr-FR" altLang="fr-FR" sz="2400" smtClean="0">
                <a:cs typeface="Times New Roman" pitchFamily="18" charset="0"/>
              </a:rPr>
              <a:t>Reproduction (monté naturelle) F</a:t>
            </a:r>
            <a:r>
              <a:rPr lang="fr-FR" altLang="fr-FR" sz="2400" baseline="-25000" smtClean="0">
                <a:cs typeface="Times New Roman" pitchFamily="18" charset="0"/>
              </a:rPr>
              <a:t>1</a:t>
            </a:r>
            <a:r>
              <a:rPr lang="fr-FR" altLang="fr-FR" sz="2400" smtClean="0">
                <a:cs typeface="Times New Roman" pitchFamily="18" charset="0"/>
              </a:rPr>
              <a:t> nées de l’IA de la 1</a:t>
            </a:r>
            <a:r>
              <a:rPr lang="fr-FR" altLang="fr-FR" sz="2400" baseline="30000" smtClean="0">
                <a:cs typeface="Times New Roman" pitchFamily="18" charset="0"/>
              </a:rPr>
              <a:t>ère</a:t>
            </a:r>
            <a:r>
              <a:rPr lang="fr-FR" altLang="fr-FR" sz="2400" smtClean="0">
                <a:cs typeface="Times New Roman" pitchFamily="18" charset="0"/>
              </a:rPr>
              <a:t> année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2A862C"/>
              </a:buClr>
              <a:buFont typeface="Wingdings" pitchFamily="2" charset="2"/>
              <a:buChar char="q"/>
            </a:pPr>
            <a:r>
              <a:rPr lang="fr-FR" altLang="fr-FR" sz="2400" smtClean="0">
                <a:cs typeface="Times New Roman" pitchFamily="18" charset="0"/>
              </a:rPr>
              <a:t>Appui-conseil conduite élevage F</a:t>
            </a:r>
            <a:r>
              <a:rPr lang="fr-FR" altLang="fr-FR" sz="2400" baseline="-25000" smtClean="0">
                <a:cs typeface="Times New Roman" pitchFamily="18" charset="0"/>
              </a:rPr>
              <a:t>1 </a:t>
            </a:r>
            <a:r>
              <a:rPr lang="fr-FR" altLang="fr-FR" sz="2400" smtClean="0">
                <a:cs typeface="Times New Roman" pitchFamily="18" charset="0"/>
              </a:rPr>
              <a:t>en croissance 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2A862C"/>
              </a:buClr>
              <a:buFont typeface="Wingdings" pitchFamily="2" charset="2"/>
              <a:buChar char="q"/>
            </a:pPr>
            <a:r>
              <a:rPr lang="fr-FR" altLang="fr-FR" sz="2400" smtClean="0">
                <a:cs typeface="Times New Roman" pitchFamily="18" charset="0"/>
              </a:rPr>
              <a:t>Appui pérennisation cultures fourragères, pratique constitution de réserves de fourrages </a:t>
            </a:r>
            <a:endParaRPr lang="fr-FR" altLang="fr-FR" sz="2000" smtClean="0">
              <a:cs typeface="Times New Roman" pitchFamily="18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8964613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3600" b="1" smtClean="0">
                <a:solidFill>
                  <a:schemeClr val="tx1"/>
                </a:solidFill>
                <a:latin typeface="Arial" charset="0"/>
              </a:rPr>
              <a:t>METHODOLOGIE D’INTERVENTION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940300"/>
            <a:ext cx="38163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Imag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188" y="4940300"/>
            <a:ext cx="36718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52513"/>
            <a:ext cx="9144000" cy="5329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300" b="1" smtClean="0">
                <a:cs typeface="Times New Roman" pitchFamily="18" charset="0"/>
              </a:rPr>
              <a:t>Quatrième année </a:t>
            </a:r>
            <a:r>
              <a:rPr lang="fr-FR" altLang="fr-FR" sz="2300" smtClean="0"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buClr>
                <a:srgbClr val="428C38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Exploitation des lactations des N’Dama et des F</a:t>
            </a:r>
            <a:r>
              <a:rPr lang="fr-FR" altLang="fr-FR" sz="2300" baseline="-25000" smtClean="0">
                <a:cs typeface="Times New Roman" pitchFamily="18" charset="0"/>
              </a:rPr>
              <a:t>1</a:t>
            </a:r>
          </a:p>
          <a:p>
            <a:pPr algn="just" eaLnBrk="1" hangingPunct="1">
              <a:lnSpc>
                <a:spcPct val="150000"/>
              </a:lnSpc>
              <a:buClr>
                <a:srgbClr val="428C38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Suivi des lactations des F</a:t>
            </a:r>
            <a:r>
              <a:rPr lang="fr-FR" altLang="fr-FR" sz="2300" baseline="-25000" smtClean="0">
                <a:cs typeface="Times New Roman" pitchFamily="18" charset="0"/>
              </a:rPr>
              <a:t>1</a:t>
            </a:r>
            <a:endParaRPr lang="fr-FR" altLang="fr-FR" sz="2300" smtClean="0"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428C38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 Appui-conseil à la rentabilisation de la carrière reproductive des F</a:t>
            </a:r>
            <a:r>
              <a:rPr lang="fr-FR" altLang="fr-FR" sz="2300" baseline="-25000" smtClean="0">
                <a:cs typeface="Times New Roman" pitchFamily="18" charset="0"/>
              </a:rPr>
              <a:t>1</a:t>
            </a:r>
            <a:r>
              <a:rPr lang="fr-FR" altLang="fr-FR" sz="2300" smtClean="0">
                <a:cs typeface="Times New Roman" pitchFamily="18" charset="0"/>
              </a:rPr>
              <a:t> dans les étables </a:t>
            </a:r>
          </a:p>
          <a:p>
            <a:pPr algn="just" eaLnBrk="1" hangingPunct="1">
              <a:lnSpc>
                <a:spcPct val="150000"/>
              </a:lnSpc>
              <a:buClr>
                <a:srgbClr val="428C38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Appui à l’IA des N’Dama pour la production continue de F</a:t>
            </a:r>
            <a:r>
              <a:rPr lang="fr-FR" altLang="fr-FR" sz="2300" baseline="-25000" smtClean="0">
                <a:cs typeface="Times New Roman" pitchFamily="18" charset="0"/>
              </a:rPr>
              <a:t>1</a:t>
            </a:r>
            <a:r>
              <a:rPr lang="fr-FR" altLang="fr-FR" sz="2300" smtClean="0">
                <a:cs typeface="Times New Roman" pitchFamily="18" charset="0"/>
              </a:rPr>
              <a:t> laitières</a:t>
            </a:r>
          </a:p>
          <a:p>
            <a:pPr algn="just" eaLnBrk="1" hangingPunct="1">
              <a:lnSpc>
                <a:spcPct val="150000"/>
              </a:lnSpc>
              <a:buClr>
                <a:srgbClr val="428C38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Appui à l’IA des F</a:t>
            </a:r>
            <a:r>
              <a:rPr lang="fr-FR" altLang="fr-FR" sz="2300" baseline="-25000" smtClean="0">
                <a:cs typeface="Times New Roman" pitchFamily="18" charset="0"/>
              </a:rPr>
              <a:t>1</a:t>
            </a:r>
            <a:r>
              <a:rPr lang="fr-FR" altLang="fr-FR" sz="2300" smtClean="0">
                <a:cs typeface="Times New Roman" pitchFamily="18" charset="0"/>
              </a:rPr>
              <a:t> pour le croisement avec des races bouchères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8964613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3600" b="1" smtClean="0">
                <a:solidFill>
                  <a:schemeClr val="tx1"/>
                </a:solidFill>
                <a:latin typeface="Arial" charset="0"/>
              </a:rPr>
              <a:t>METHODOLOGIE D’INTERVENTION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036050" cy="5949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31A537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Recyclage de 90 auxiliaires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31A537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Amélioration de l’alimentation par culture de niébé fourrager (environ 25 ha)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31A537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Plus de 139 étables cimentées construites dans le département de Vélingara de 2001 à 2015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31A537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Prés de 500 vaches métisses issues des programmes d’insémination artificielle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31A537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Productivité individuelle accrue: des potentiels de production des F</a:t>
            </a:r>
            <a:r>
              <a:rPr lang="fr-FR" altLang="fr-FR" sz="2300" baseline="-25000" smtClean="0">
                <a:cs typeface="Times New Roman" pitchFamily="18" charset="0"/>
              </a:rPr>
              <a:t>1</a:t>
            </a:r>
            <a:r>
              <a:rPr lang="fr-FR" altLang="fr-FR" sz="2300" smtClean="0">
                <a:cs typeface="Times New Roman" pitchFamily="18" charset="0"/>
              </a:rPr>
              <a:t> allant jusqu’à 8l/j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31A537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Union des coopératives laitière dynamique avec un niveau de production annuelle de 180 000 litres .</a:t>
            </a:r>
          </a:p>
        </p:txBody>
      </p:sp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86868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600" b="1" smtClean="0">
                <a:solidFill>
                  <a:schemeClr val="tx1"/>
                </a:solidFill>
                <a:latin typeface="Arial" charset="0"/>
              </a:rPr>
              <a:t>PRINCIPAUX RÉSULTATS </a:t>
            </a:r>
            <a:br>
              <a:rPr lang="fr-FR" sz="3600" b="1" smtClean="0">
                <a:solidFill>
                  <a:schemeClr val="tx1"/>
                </a:solidFill>
                <a:latin typeface="Arial" charset="0"/>
              </a:rPr>
            </a:br>
            <a:endParaRPr lang="fr-FR" sz="36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8964613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b="1" smtClean="0">
                <a:latin typeface="Arial" charset="0"/>
              </a:rPr>
              <a:t>PRINCIPAUX IMPACTS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F852F"/>
              </a:buClr>
              <a:buFont typeface="Wingdings" pitchFamily="2" charset="2"/>
              <a:buChar char="q"/>
              <a:defRPr/>
            </a:pPr>
            <a:r>
              <a:rPr lang="fr-FR" sz="2300" b="1" dirty="0" smtClean="0">
                <a:cs typeface="Times New Roman" panose="02020603050405020304" pitchFamily="18" charset="0"/>
              </a:rPr>
              <a:t>Impacts économiques</a:t>
            </a:r>
            <a:r>
              <a:rPr lang="fr-FR" sz="2300" dirty="0" smtClean="0">
                <a:cs typeface="Times New Roman" panose="02020603050405020304" pitchFamily="18" charset="0"/>
              </a:rPr>
              <a:t>: </a:t>
            </a:r>
          </a:p>
          <a:p>
            <a:pPr lvl="1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300" dirty="0" smtClean="0">
                <a:cs typeface="Times New Roman" panose="02020603050405020304" pitchFamily="18" charset="0"/>
              </a:rPr>
              <a:t>Bénéfice moyen de l’union situé autour de 5 Millions FCFA</a:t>
            </a:r>
          </a:p>
          <a:p>
            <a:pPr lvl="1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300" dirty="0" smtClean="0">
                <a:cs typeface="Times New Roman" panose="02020603050405020304" pitchFamily="18" charset="0"/>
              </a:rPr>
              <a:t>Création d’emploi au niveau des laiteries et de la filière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78537"/>
              </a:buClr>
              <a:buFont typeface="Wingdings" pitchFamily="2" charset="2"/>
              <a:buChar char="q"/>
              <a:defRPr/>
            </a:pPr>
            <a:r>
              <a:rPr lang="fr-FR" sz="2300" b="1" dirty="0" smtClean="0">
                <a:cs typeface="Times New Roman" panose="02020603050405020304" pitchFamily="18" charset="0"/>
              </a:rPr>
              <a:t>Impacts organisationnel</a:t>
            </a:r>
            <a:r>
              <a:rPr lang="fr-FR" sz="2300" dirty="0" smtClean="0">
                <a:cs typeface="Times New Roman" panose="02020603050405020304" pitchFamily="18" charset="0"/>
              </a:rPr>
              <a:t>: Mise en place de services via les coopératives laitières (insémination, aliments bétail, santé animale, crédit rotatif etc.)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78537"/>
              </a:buClr>
              <a:buFont typeface="Wingdings" pitchFamily="2" charset="2"/>
              <a:buChar char="q"/>
              <a:defRPr/>
            </a:pPr>
            <a:r>
              <a:rPr lang="fr-FR" sz="2300" b="1" dirty="0" smtClean="0">
                <a:cs typeface="Times New Roman" panose="02020603050405020304" pitchFamily="18" charset="0"/>
              </a:rPr>
              <a:t>Impact nutritionnel</a:t>
            </a:r>
            <a:r>
              <a:rPr lang="fr-FR" sz="2300" dirty="0" smtClean="0">
                <a:cs typeface="Times New Roman" panose="02020603050405020304" pitchFamily="18" charset="0"/>
              </a:rPr>
              <a:t>: disponibilité de lait en milieu urbain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ff-NG" sz="2300" dirty="0" smtClean="0"/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fr-FR" sz="2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981075"/>
            <a:ext cx="9144000" cy="58769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78537"/>
              </a:buClr>
              <a:buFont typeface="Wingdings" pitchFamily="2" charset="2"/>
              <a:buChar char="q"/>
              <a:defRPr/>
            </a:pPr>
            <a:r>
              <a:rPr lang="fr-FR" sz="2300" b="1" dirty="0" smtClean="0">
                <a:cs typeface="Times New Roman" pitchFamily="18" charset="0"/>
              </a:rPr>
              <a:t>Impact social</a:t>
            </a:r>
            <a:r>
              <a:rPr lang="fr-FR" sz="2300" dirty="0" smtClean="0">
                <a:cs typeface="Times New Roman" pitchFamily="18" charset="0"/>
              </a:rPr>
              <a:t>: Meilleure valorisation du métier des producteurs de l’union (mensualisation des revenus, création de nouve</a:t>
            </a:r>
            <a:r>
              <a:rPr lang="fr-FR" sz="2300" dirty="0" smtClean="0">
                <a:ea typeface="Tahoma" pitchFamily="34" charset="0"/>
                <a:cs typeface="Times New Roman" pitchFamily="18" charset="0"/>
              </a:rPr>
              <a:t>aux emploies …)</a:t>
            </a:r>
            <a:endParaRPr lang="fr-FR" sz="2300" dirty="0" smtClean="0">
              <a:solidFill>
                <a:srgbClr val="931103"/>
              </a:solidFill>
              <a:ea typeface="Tahoma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78537"/>
              </a:buClr>
              <a:buFont typeface="Wingdings" pitchFamily="2" charset="2"/>
              <a:buChar char="q"/>
              <a:defRPr/>
            </a:pPr>
            <a:r>
              <a:rPr lang="fr-FR" sz="2300" dirty="0" smtClean="0">
                <a:ea typeface="Tahoma" pitchFamily="34" charset="0"/>
                <a:cs typeface="Times New Roman" pitchFamily="18" charset="0"/>
              </a:rPr>
              <a:t>Réduction de l’intervalle vêlage/vêlage ce qui accroît les possibilités de capitalisation en bétail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78537"/>
              </a:buClr>
              <a:buFont typeface="Wingdings" pitchFamily="2" charset="2"/>
              <a:buChar char="q"/>
              <a:defRPr/>
            </a:pPr>
            <a:r>
              <a:rPr lang="fr-FR" sz="2300" dirty="0" smtClean="0">
                <a:ea typeface="Tahoma" pitchFamily="34" charset="0"/>
                <a:cs typeface="Times New Roman" pitchFamily="18" charset="0"/>
              </a:rPr>
              <a:t>Meilleure production de fumier et accroissement des rendements agricoles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78537"/>
              </a:buClr>
              <a:buFont typeface="Wingdings" pitchFamily="2" charset="2"/>
              <a:buNone/>
              <a:defRPr/>
            </a:pPr>
            <a:r>
              <a:rPr lang="fr-FR" sz="2300" dirty="0" smtClean="0">
                <a:ea typeface="Tahoma" pitchFamily="34" charset="0"/>
                <a:cs typeface="Times New Roman" pitchFamily="18" charset="0"/>
              </a:rPr>
              <a:t>Rendements (Kg/ha) des cultures: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78537"/>
              </a:buClr>
              <a:buFont typeface="Wingdings" pitchFamily="2" charset="2"/>
              <a:buNone/>
              <a:defRPr/>
            </a:pPr>
            <a:r>
              <a:rPr lang="fr-FR" sz="2300" dirty="0" smtClean="0">
                <a:cs typeface="Tahoma" pitchFamily="34" charset="0"/>
              </a:rPr>
              <a:t>Arachide :2,5T,           Maïs: 2,3T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287A24"/>
              </a:buClr>
              <a:buFont typeface="Wingdings" pitchFamily="2" charset="2"/>
              <a:buChar char="q"/>
              <a:defRPr/>
            </a:pPr>
            <a:endParaRPr lang="fr-FR" sz="2300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8964613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b="1" smtClean="0">
                <a:latin typeface="Arial" charset="0"/>
              </a:rPr>
              <a:t>PRINCIPAUX IMPACTS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1438"/>
            <a:ext cx="9144000" cy="836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b="1" smtClean="0">
                <a:solidFill>
                  <a:schemeClr val="tx1"/>
                </a:solidFill>
                <a:latin typeface="Arial" charset="0"/>
              </a:rPr>
              <a:t>EXEMPLE D’UNE UNION: « NAFOORÉ-BIROOBÉ » </a:t>
            </a:r>
            <a:r>
              <a:rPr lang="fr-FR" sz="2800" b="1" smtClean="0">
                <a:latin typeface="Arial" charset="0"/>
              </a:rPr>
              <a:t>DE VÉLINGARA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52513"/>
            <a:ext cx="9144000" cy="58054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5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3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3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3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300" dirty="0" smtClean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18A038"/>
              </a:buClr>
              <a:buSzPct val="100000"/>
              <a:buFont typeface="Wingdings" pitchFamily="2" charset="2"/>
              <a:buChar char="q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Mise en place en 2011 grâce à l’appui d’AVSF</a:t>
            </a:r>
          </a:p>
          <a:p>
            <a:pPr algn="just" eaLnBrk="1" hangingPunct="1">
              <a:lnSpc>
                <a:spcPct val="150000"/>
              </a:lnSpc>
              <a:buClr>
                <a:srgbClr val="18A038"/>
              </a:buClr>
              <a:buSzPct val="100000"/>
              <a:buFont typeface="Wingdings" pitchFamily="2" charset="2"/>
              <a:buChar char="q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Composée </a:t>
            </a:r>
            <a:r>
              <a:rPr lang="fr-FR" altLang="fr-FR" sz="2300" dirty="0">
                <a:cs typeface="Times New Roman" panose="02020603050405020304" pitchFamily="18" charset="0"/>
              </a:rPr>
              <a:t>de cinq (5) coopératives laitières : </a:t>
            </a:r>
            <a:r>
              <a:rPr lang="fr-FR" altLang="fr-FR" sz="2300" b="1" dirty="0" err="1">
                <a:cs typeface="Times New Roman" panose="02020603050405020304" pitchFamily="18" charset="0"/>
              </a:rPr>
              <a:t>Larogal</a:t>
            </a:r>
            <a:r>
              <a:rPr lang="fr-FR" altLang="fr-FR" sz="2300" b="1" dirty="0">
                <a:cs typeface="Times New Roman" panose="02020603050405020304" pitchFamily="18" charset="0"/>
              </a:rPr>
              <a:t> </a:t>
            </a:r>
            <a:r>
              <a:rPr lang="fr-FR" altLang="fr-FR" sz="2300" b="1" dirty="0" err="1">
                <a:cs typeface="Times New Roman" panose="02020603050405020304" pitchFamily="18" charset="0"/>
              </a:rPr>
              <a:t>Aynakobé</a:t>
            </a:r>
            <a:r>
              <a:rPr lang="fr-FR" altLang="fr-FR" sz="2300" b="1" dirty="0">
                <a:cs typeface="Times New Roman" panose="02020603050405020304" pitchFamily="18" charset="0"/>
              </a:rPr>
              <a:t>, </a:t>
            </a:r>
            <a:r>
              <a:rPr lang="fr-FR" altLang="fr-FR" sz="2300" b="1" dirty="0" err="1">
                <a:cs typeface="Times New Roman" panose="02020603050405020304" pitchFamily="18" charset="0"/>
              </a:rPr>
              <a:t>Kagu</a:t>
            </a:r>
            <a:r>
              <a:rPr lang="fr-FR" altLang="fr-FR" sz="2300" b="1" dirty="0">
                <a:cs typeface="Times New Roman" panose="02020603050405020304" pitchFamily="18" charset="0"/>
              </a:rPr>
              <a:t>, </a:t>
            </a:r>
            <a:r>
              <a:rPr lang="fr-FR" altLang="fr-FR" sz="2300" b="1" dirty="0" err="1">
                <a:cs typeface="Times New Roman" panose="02020603050405020304" pitchFamily="18" charset="0"/>
              </a:rPr>
              <a:t>Toumboudé</a:t>
            </a:r>
            <a:r>
              <a:rPr lang="fr-FR" altLang="fr-FR" sz="2300" b="1" dirty="0">
                <a:cs typeface="Times New Roman" panose="02020603050405020304" pitchFamily="18" charset="0"/>
              </a:rPr>
              <a:t> </a:t>
            </a:r>
            <a:r>
              <a:rPr lang="fr-FR" altLang="fr-FR" sz="2300" b="1" dirty="0" err="1">
                <a:cs typeface="Times New Roman" panose="02020603050405020304" pitchFamily="18" charset="0"/>
              </a:rPr>
              <a:t>Pakour</a:t>
            </a:r>
            <a:r>
              <a:rPr lang="fr-FR" altLang="fr-FR" sz="2300" b="1" dirty="0">
                <a:cs typeface="Times New Roman" panose="02020603050405020304" pitchFamily="18" charset="0"/>
              </a:rPr>
              <a:t>, </a:t>
            </a:r>
            <a:r>
              <a:rPr lang="fr-FR" altLang="fr-FR" sz="2300" b="1" dirty="0" err="1">
                <a:cs typeface="Times New Roman" panose="02020603050405020304" pitchFamily="18" charset="0"/>
              </a:rPr>
              <a:t>Tumudé</a:t>
            </a:r>
            <a:r>
              <a:rPr lang="fr-FR" altLang="fr-FR" sz="2300" b="1" dirty="0">
                <a:cs typeface="Times New Roman" panose="02020603050405020304" pitchFamily="18" charset="0"/>
              </a:rPr>
              <a:t> </a:t>
            </a:r>
            <a:r>
              <a:rPr lang="fr-FR" altLang="fr-FR" sz="2300" b="1" dirty="0" err="1">
                <a:cs typeface="Times New Roman" panose="02020603050405020304" pitchFamily="18" charset="0"/>
              </a:rPr>
              <a:t>Bissabor</a:t>
            </a:r>
            <a:r>
              <a:rPr lang="fr-FR" altLang="fr-FR" sz="2300" b="1" dirty="0">
                <a:cs typeface="Times New Roman" panose="02020603050405020304" pitchFamily="18" charset="0"/>
              </a:rPr>
              <a:t> et </a:t>
            </a:r>
            <a:r>
              <a:rPr lang="fr-FR" altLang="fr-FR" sz="2300" b="1" dirty="0" err="1" smtClean="0">
                <a:cs typeface="Times New Roman" panose="02020603050405020304" pitchFamily="18" charset="0"/>
              </a:rPr>
              <a:t>Birdougal</a:t>
            </a:r>
            <a:endParaRPr lang="fr-FR" altLang="fr-FR" sz="2300" b="1" dirty="0" smtClean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18A038"/>
              </a:buClr>
              <a:buSzPct val="100000"/>
              <a:buFont typeface="Wingdings" pitchFamily="2" charset="2"/>
              <a:buChar char="q"/>
              <a:defRPr/>
            </a:pPr>
            <a:r>
              <a:rPr lang="fr-FR" altLang="fr-FR" sz="2300" dirty="0">
                <a:cs typeface="Times New Roman" panose="02020603050405020304" pitchFamily="18" charset="0"/>
              </a:rPr>
              <a:t>C</a:t>
            </a:r>
            <a:r>
              <a:rPr lang="fr-FR" altLang="fr-FR" sz="2300" dirty="0" smtClean="0">
                <a:cs typeface="Times New Roman" panose="02020603050405020304" pitchFamily="18" charset="0"/>
              </a:rPr>
              <a:t>ompte </a:t>
            </a:r>
            <a:r>
              <a:rPr lang="fr-FR" altLang="fr-FR" sz="2300" b="1" dirty="0">
                <a:cs typeface="Times New Roman" panose="02020603050405020304" pitchFamily="18" charset="0"/>
              </a:rPr>
              <a:t>224 membres </a:t>
            </a:r>
            <a:r>
              <a:rPr lang="fr-FR" altLang="fr-FR" sz="2300" dirty="0">
                <a:cs typeface="Times New Roman" panose="02020603050405020304" pitchFamily="18" charset="0"/>
              </a:rPr>
              <a:t>dont </a:t>
            </a:r>
            <a:r>
              <a:rPr lang="fr-FR" altLang="fr-FR" sz="2300" b="1" dirty="0">
                <a:cs typeface="Times New Roman" panose="02020603050405020304" pitchFamily="18" charset="0"/>
              </a:rPr>
              <a:t>95 femmes </a:t>
            </a:r>
            <a:r>
              <a:rPr lang="fr-FR" altLang="fr-FR" sz="2300" dirty="0">
                <a:cs typeface="Times New Roman" panose="02020603050405020304" pitchFamily="18" charset="0"/>
              </a:rPr>
              <a:t>qui constituent aujourd’hui la commission féminine </a:t>
            </a:r>
            <a:r>
              <a:rPr lang="fr-FR" altLang="fr-FR" sz="2300" dirty="0" smtClean="0">
                <a:cs typeface="Times New Roman" panose="02020603050405020304" pitchFamily="18" charset="0"/>
              </a:rPr>
              <a:t>de l’union</a:t>
            </a:r>
          </a:p>
        </p:txBody>
      </p:sp>
      <p:pic>
        <p:nvPicPr>
          <p:cNvPr id="21508" name="Im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052513"/>
            <a:ext cx="41767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25538"/>
            <a:ext cx="9144000" cy="554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fr-FR" sz="23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fr-FR" sz="2300" b="1" dirty="0">
                <a:solidFill>
                  <a:schemeClr val="tx1"/>
                </a:solidFill>
              </a:rPr>
              <a:t>HISTORIQUE AVSF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fr-FR" sz="2300" b="1" dirty="0">
                <a:solidFill>
                  <a:schemeClr val="tx1"/>
                </a:solidFill>
              </a:rPr>
              <a:t>CONTEXTE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fr-FR" sz="2300" b="1" dirty="0">
                <a:solidFill>
                  <a:schemeClr val="tx1"/>
                </a:solidFill>
              </a:rPr>
              <a:t>OBJECTIFS 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fr-FR" sz="2300" b="1" dirty="0">
                <a:solidFill>
                  <a:schemeClr val="tx1"/>
                </a:solidFill>
              </a:rPr>
              <a:t>PRINCIPALES ACTIVITÉS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fr-FR" sz="2300" b="1" dirty="0">
                <a:solidFill>
                  <a:schemeClr val="tx1"/>
                </a:solidFill>
              </a:rPr>
              <a:t>METHODOLOGIE D’INTERVENTION </a:t>
            </a:r>
            <a:r>
              <a:rPr lang="fr-FR" sz="2300" b="1" dirty="0">
                <a:solidFill>
                  <a:schemeClr val="tx1"/>
                </a:solidFill>
              </a:rPr>
              <a:t>AVSF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fr-FR" sz="2300" b="1" dirty="0">
                <a:solidFill>
                  <a:schemeClr val="tx1"/>
                </a:solidFill>
              </a:rPr>
              <a:t>PRINCIPAUX RÉSULTATS 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fr-FR" sz="2300" b="1" dirty="0">
                <a:solidFill>
                  <a:schemeClr val="tx1"/>
                </a:solidFill>
              </a:rPr>
              <a:t>PRINCIPAUX IMPACTS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fr-FR" sz="2300" b="1" dirty="0">
                <a:solidFill>
                  <a:schemeClr val="tx1"/>
                </a:solidFill>
              </a:rPr>
              <a:t>EXEMPLE D’UNE UNION</a:t>
            </a:r>
            <a:r>
              <a:rPr lang="fr-FR" sz="2300" dirty="0">
                <a:solidFill>
                  <a:schemeClr val="tx1"/>
                </a:solidFill>
              </a:rPr>
              <a:t>: </a:t>
            </a:r>
            <a:r>
              <a:rPr lang="fr-FR" sz="2300" b="1" dirty="0">
                <a:solidFill>
                  <a:schemeClr val="tx1"/>
                </a:solidFill>
              </a:rPr>
              <a:t>« NAFOORÉ-BIROOBÉ » 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fr-FR" sz="2300" b="1" dirty="0">
                <a:solidFill>
                  <a:schemeClr val="tx1"/>
                </a:solidFill>
              </a:rPr>
              <a:t>PERSPECTIVES</a:t>
            </a: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fr-FR" sz="23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188" y="333375"/>
            <a:ext cx="1944687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7950" y="96838"/>
            <a:ext cx="5832475" cy="739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chemeClr val="tx1"/>
                </a:solidFill>
              </a:rPr>
              <a:t>PLAN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9144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4006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Char char="?"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Char char="?"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2800" b="1"/>
              <a:t>EXEMPLE D’UNE UNION: « NAFOORÉ-BIROOBÉ » </a:t>
            </a:r>
            <a:r>
              <a:rPr lang="fr-FR" sz="2800" b="1">
                <a:solidFill>
                  <a:schemeClr val="tx2"/>
                </a:solidFill>
              </a:rPr>
              <a:t>DE VÉLINGARA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4006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Char char="?"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Char char="?"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fr-FR" sz="2300" b="1" dirty="0" smtClean="0"/>
              <a:t>Activités menées:</a:t>
            </a:r>
            <a:r>
              <a:rPr lang="fr-FR" sz="2300" dirty="0" smtClean="0"/>
              <a:t>	</a:t>
            </a:r>
          </a:p>
          <a:p>
            <a:pPr marL="342900" indent="-342900">
              <a:lnSpc>
                <a:spcPct val="150000"/>
              </a:lnSpc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fr-FR" sz="2300" dirty="0" smtClean="0"/>
              <a:t>Mise en place d’étables et de mini-fermes laitières modernes</a:t>
            </a:r>
          </a:p>
          <a:p>
            <a:pPr marL="342900" indent="-342900">
              <a:lnSpc>
                <a:spcPct val="150000"/>
              </a:lnSpc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fr-FR" sz="2300" dirty="0" smtClean="0"/>
              <a:t>Amélioration génétique par l’insémination artificielle avec choix des races productives, adaptées et acceptées par les populations  (500 vaches/an) </a:t>
            </a:r>
          </a:p>
          <a:p>
            <a:pPr marL="342900" indent="-342900">
              <a:lnSpc>
                <a:spcPct val="150000"/>
              </a:lnSpc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fr-FR" sz="2300" dirty="0" smtClean="0"/>
              <a:t>Amélioration du service de santé animale </a:t>
            </a:r>
          </a:p>
          <a:p>
            <a:pPr marL="342900" indent="-342900">
              <a:lnSpc>
                <a:spcPct val="150000"/>
              </a:lnSpc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fr-FR" sz="2300" dirty="0" smtClean="0"/>
              <a:t>Appui à la collecte et à la commercialisation (achat de motos  et de camionnette frigorifique) </a:t>
            </a:r>
          </a:p>
          <a:p>
            <a:pPr marL="342900" indent="-342900">
              <a:lnSpc>
                <a:spcPct val="150000"/>
              </a:lnSpc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fr-FR" sz="2300" dirty="0" smtClean="0"/>
              <a:t>Visites d’échanges internes et externes (gestion mini -ferme et ferme, fabrique de fromage etc...)</a:t>
            </a: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2800" b="1"/>
              <a:t>EXEMPLE D’UNE UNION: « NAFOORÉ-BIROOBÉ » </a:t>
            </a:r>
            <a:r>
              <a:rPr lang="fr-FR" sz="2800" b="1">
                <a:solidFill>
                  <a:schemeClr val="tx2"/>
                </a:solidFill>
              </a:rPr>
              <a:t>DE VÉLINGARA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4006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Char char="?"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Char char="?"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8" name="Rectangle 1"/>
          <p:cNvSpPr>
            <a:spLocks noChangeArrowheads="1"/>
          </p:cNvSpPr>
          <p:nvPr/>
        </p:nvSpPr>
        <p:spPr bwMode="auto">
          <a:xfrm>
            <a:off x="0" y="1052513"/>
            <a:ext cx="9144000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300" b="1" dirty="0" smtClean="0"/>
              <a:t>Activités menées (suites)</a:t>
            </a:r>
            <a:r>
              <a:rPr lang="fr-FR" sz="2300" dirty="0" smtClean="0"/>
              <a:t>	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fr-FR" sz="2300" dirty="0" smtClean="0"/>
              <a:t>Formation </a:t>
            </a:r>
            <a:r>
              <a:rPr lang="fr-FR" sz="2300" dirty="0"/>
              <a:t>des transformateurs en techniques de fabrication de </a:t>
            </a:r>
            <a:r>
              <a:rPr lang="fr-FR" sz="2300" dirty="0" smtClean="0"/>
              <a:t>fromages</a:t>
            </a:r>
            <a:r>
              <a:rPr lang="fr-FR" sz="2300" dirty="0"/>
              <a:t> </a:t>
            </a:r>
            <a:r>
              <a:rPr lang="fr-FR" sz="2300" dirty="0" smtClean="0"/>
              <a:t>et à la vie associative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fr-FR" sz="2300" dirty="0" smtClean="0"/>
              <a:t>Participations aux foires et aux rencontres nationales sur la filière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fr-FR" sz="2300" dirty="0"/>
              <a:t>C</a:t>
            </a:r>
            <a:r>
              <a:rPr lang="fr-FR" sz="2300" dirty="0" smtClean="0"/>
              <a:t>ommercialisation des produits de qualité dans plusieurs régions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fr-FR" sz="2300" dirty="0" smtClean="0"/>
              <a:t> Mise en place des sachets d’1/8l pour mieux faciliter l’accès aux familles les plus démunis et aux élèves</a:t>
            </a:r>
          </a:p>
          <a:p>
            <a:pPr marL="342900" indent="-3429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fr-FR" sz="2300" dirty="0" smtClean="0"/>
              <a:t>Campagne de plaidoyer auprès des élus et des autorités administratives pour une meilleur reconnaissance</a:t>
            </a:r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2800" b="1"/>
              <a:t>EXEMPLE D’UNE UNION: « NAFOORÉ-BIROOBÉ » </a:t>
            </a:r>
            <a:r>
              <a:rPr lang="fr-FR" sz="2800" b="1">
                <a:solidFill>
                  <a:schemeClr val="tx2"/>
                </a:solidFill>
              </a:rPr>
              <a:t>DE VÉLINGARA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4006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Char char="?"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Char char="?"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52513"/>
            <a:ext cx="9144000" cy="5400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300" b="1" dirty="0">
                <a:latin typeface="Arial" pitchFamily="34" charset="0"/>
                <a:cs typeface="Arial" pitchFamily="34" charset="0"/>
              </a:rPr>
              <a:t>Acquis:</a:t>
            </a:r>
          </a:p>
          <a:p>
            <a:pPr marL="285750" indent="-285750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Adhésion sans faille des autres Unités laitières à titre privé au système coopératif beaucoup plus performant</a:t>
            </a:r>
          </a:p>
          <a:p>
            <a:pPr marL="285750" indent="-285750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Des règlements intérieurs pour chaque coopérative</a:t>
            </a:r>
          </a:p>
          <a:p>
            <a:pPr marL="285750" indent="-285750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Tenues des assemblées générales, bilans financiers mensuels</a:t>
            </a:r>
          </a:p>
          <a:p>
            <a:pPr marL="285750" indent="-285750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Diversification de produits laitiers</a:t>
            </a:r>
          </a:p>
          <a:p>
            <a:pPr marL="285750" indent="-285750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Occupation des femmes à certains postes clés de l’union</a:t>
            </a:r>
          </a:p>
          <a:p>
            <a:pPr marL="285750" indent="-285750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Augmentation de la production et de la productivité au sein des exploitations laitières</a:t>
            </a:r>
          </a:p>
          <a:p>
            <a:pPr marL="285750" indent="-285750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Création de  plus de </a:t>
            </a:r>
            <a:r>
              <a:rPr lang="fr-FR" sz="2300" b="1" dirty="0">
                <a:latin typeface="Arial" pitchFamily="34" charset="0"/>
                <a:cs typeface="Arial" pitchFamily="34" charset="0"/>
              </a:rPr>
              <a:t>200 emplois indirects</a:t>
            </a:r>
            <a:endParaRPr lang="fr-FR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2800" b="1"/>
              <a:t>EXEMPLE D’UNE UNION: « NAFOORÉ-BIROOBÉ » </a:t>
            </a:r>
            <a:r>
              <a:rPr lang="fr-FR" sz="2800" b="1">
                <a:solidFill>
                  <a:schemeClr val="tx2"/>
                </a:solidFill>
              </a:rPr>
              <a:t>DE VÉLINGARA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4006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Char char="?"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Char char="?"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150000"/>
              <a:buFont typeface="Wingdings" pitchFamily="2" charset="2"/>
              <a:buNone/>
              <a:defRPr/>
            </a:pPr>
            <a:endParaRPr lang="fr-FR" alt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050"/>
            <a:ext cx="9144000" cy="584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300" b="1" dirty="0">
                <a:latin typeface="Arial" pitchFamily="34" charset="0"/>
                <a:cs typeface="Arial" pitchFamily="34" charset="0"/>
              </a:rPr>
              <a:t>Acquis (suite)</a:t>
            </a: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Plus de </a:t>
            </a:r>
            <a:r>
              <a:rPr lang="fr-FR" sz="2300" b="1" dirty="0">
                <a:latin typeface="Arial" pitchFamily="34" charset="0"/>
                <a:cs typeface="Arial" pitchFamily="34" charset="0"/>
              </a:rPr>
              <a:t>1000 familles </a:t>
            </a:r>
            <a:r>
              <a:rPr lang="fr-FR" sz="2300" dirty="0">
                <a:latin typeface="Arial" pitchFamily="34" charset="0"/>
                <a:cs typeface="Arial" pitchFamily="34" charset="0"/>
              </a:rPr>
              <a:t>accèdent aux produits laitiers soit environ </a:t>
            </a:r>
            <a:r>
              <a:rPr lang="fr-FR" sz="2300" b="1" dirty="0">
                <a:latin typeface="Arial" pitchFamily="34" charset="0"/>
                <a:cs typeface="Arial" pitchFamily="34" charset="0"/>
              </a:rPr>
              <a:t>11 000 consommateurs </a:t>
            </a: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Ouverture de comptes bancaires pour toutes les coopératives et certains producteurs pour sécuriser leurs biens</a:t>
            </a: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Adoption de la démarche d’AVSF dans la filière notamment du système coopératif par d’autres structures de la zone (</a:t>
            </a:r>
            <a:r>
              <a:rPr lang="fr-FR" sz="2300" b="1" dirty="0">
                <a:latin typeface="Arial" pitchFamily="34" charset="0"/>
                <a:cs typeface="Arial" pitchFamily="34" charset="0"/>
              </a:rPr>
              <a:t>World Vision </a:t>
            </a:r>
            <a:r>
              <a:rPr lang="fr-FR" sz="2300" dirty="0">
                <a:latin typeface="Arial" pitchFamily="34" charset="0"/>
                <a:cs typeface="Arial" pitchFamily="34" charset="0"/>
              </a:rPr>
              <a:t>et </a:t>
            </a:r>
            <a:r>
              <a:rPr lang="fr-FR" sz="2300" b="1" dirty="0">
                <a:latin typeface="Arial" pitchFamily="34" charset="0"/>
                <a:cs typeface="Arial" pitchFamily="34" charset="0"/>
              </a:rPr>
              <a:t>Fondation </a:t>
            </a:r>
            <a:r>
              <a:rPr lang="fr-FR" sz="2300" b="1" dirty="0" err="1">
                <a:latin typeface="Arial" pitchFamily="34" charset="0"/>
                <a:cs typeface="Arial" pitchFamily="34" charset="0"/>
              </a:rPr>
              <a:t>Gouné</a:t>
            </a:r>
            <a:r>
              <a:rPr lang="fr-FR" sz="2300" b="1" dirty="0">
                <a:latin typeface="Arial" pitchFamily="34" charset="0"/>
                <a:cs typeface="Arial" pitchFamily="34" charset="0"/>
              </a:rPr>
              <a:t> Yi</a:t>
            </a:r>
            <a:r>
              <a:rPr lang="fr-FR" sz="23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9900"/>
              </a:buClr>
              <a:buFont typeface="Wingdings" panose="05000000000000000000" pitchFamily="2" charset="2"/>
              <a:buChar char="q"/>
              <a:defRPr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Mise en place d’un comité de pilotage qui joue le rôle de cadre de concertation pour le développement de la filière</a:t>
            </a:r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2800" b="1"/>
              <a:t>EXEMPLE D’UNE UNION: « NAFOORÉ-BIROOBÉ » </a:t>
            </a:r>
            <a:r>
              <a:rPr lang="fr-FR" sz="2800" b="1">
                <a:solidFill>
                  <a:schemeClr val="tx2"/>
                </a:solidFill>
              </a:rPr>
              <a:t>DE VÉLINGARA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e 3"/>
          <p:cNvGrpSpPr>
            <a:grpSpLocks/>
          </p:cNvGrpSpPr>
          <p:nvPr/>
        </p:nvGrpSpPr>
        <p:grpSpPr bwMode="auto">
          <a:xfrm>
            <a:off x="4763" y="736600"/>
            <a:ext cx="9134475" cy="6121400"/>
            <a:chOff x="4692" y="0"/>
            <a:chExt cx="9134613" cy="5966981"/>
          </a:xfrm>
        </p:grpSpPr>
        <p:sp>
          <p:nvSpPr>
            <p:cNvPr id="5" name="Rectangle 4"/>
            <p:cNvSpPr/>
            <p:nvPr/>
          </p:nvSpPr>
          <p:spPr>
            <a:xfrm>
              <a:off x="4692" y="351272"/>
              <a:ext cx="9134613" cy="5615709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692" y="0"/>
              <a:ext cx="9134613" cy="5615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just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rPr>
                <a:t> </a:t>
              </a:r>
            </a:p>
            <a:p>
              <a:pPr algn="just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/>
            </a:p>
          </p:txBody>
        </p:sp>
      </p:grpSp>
      <p:pic>
        <p:nvPicPr>
          <p:cNvPr id="27651" name="Image 6" descr="F:\DCIM\101MSDCF\DSC01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3" y="3068638"/>
            <a:ext cx="2808287" cy="1763712"/>
          </a:xfrm>
          <a:prstGeom prst="rect">
            <a:avLst/>
          </a:prstGeom>
          <a:noFill/>
          <a:ln w="9525">
            <a:solidFill>
              <a:schemeClr val="tx1">
                <a:alpha val="90195"/>
              </a:schemeClr>
            </a:solidFill>
            <a:miter lim="800000"/>
            <a:headEnd/>
            <a:tailEnd/>
          </a:ln>
        </p:spPr>
      </p:pic>
      <p:pic>
        <p:nvPicPr>
          <p:cNvPr id="27652" name="Image 7" descr="C:\Users\AVSF Pierre FAYE\Documents\photo a envoyer\DSC02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96975"/>
            <a:ext cx="23050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2800" b="1"/>
              <a:t>EXEMPLE D’UNE UNION: « NAFOORÉ-BIROOBÉ » </a:t>
            </a:r>
            <a:r>
              <a:rPr lang="fr-FR" sz="2800" b="1">
                <a:solidFill>
                  <a:schemeClr val="tx2"/>
                </a:solidFill>
              </a:rPr>
              <a:t>DE VÉLINGARA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b="1" dirty="0" smtClean="0">
                <a:latin typeface="+mn-lt"/>
              </a:rPr>
              <a:t>MERCI DE VOTRE ATTENTION</a:t>
            </a:r>
            <a:endParaRPr lang="ff-NG" sz="2800" b="1" dirty="0" smtClean="0">
              <a:latin typeface="+mn-lt"/>
            </a:endParaRPr>
          </a:p>
        </p:txBody>
      </p:sp>
      <p:sp>
        <p:nvSpPr>
          <p:cNvPr id="342070" name="Text Box 54"/>
          <p:cNvSpPr txBox="1">
            <a:spLocks noChangeArrowheads="1"/>
          </p:cNvSpPr>
          <p:nvPr/>
        </p:nvSpPr>
        <p:spPr bwMode="auto">
          <a:xfrm>
            <a:off x="1187450" y="3429000"/>
            <a:ext cx="6048375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fr-FR" altLang="fr-FR" sz="1400">
                <a:solidFill>
                  <a:srgbClr val="F91313"/>
                </a:solidFill>
                <a:latin typeface="Arial Black" pitchFamily="34" charset="0"/>
              </a:rPr>
              <a:t>Des éleveurs engagés pour la valorisation du lait local</a:t>
            </a:r>
            <a:endParaRPr lang="fr-FR" altLang="fr-FR"/>
          </a:p>
        </p:txBody>
      </p:sp>
      <p:pic>
        <p:nvPicPr>
          <p:cNvPr id="28676" name="Picture 8" descr="C:\Users\hp\Documents\Photos avsf\101MSDCF\DSC004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44000" cy="53276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2200275"/>
            <a:ext cx="5949950" cy="1728788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rgbClr val="8B5D25"/>
              </a:buClr>
              <a:buSzTx/>
              <a:buFont typeface="Wingdings" pitchFamily="2" charset="2"/>
              <a:buChar char="§"/>
              <a:defRPr/>
            </a:pPr>
            <a:r>
              <a:rPr lang="fr-FR" sz="2300" b="1" dirty="0"/>
              <a:t> </a:t>
            </a:r>
            <a:r>
              <a:rPr lang="fr-FR" sz="2300" b="1" dirty="0" smtClean="0">
                <a:solidFill>
                  <a:srgbClr val="6C8F00"/>
                </a:solidFill>
              </a:rPr>
              <a:t>VSF </a:t>
            </a:r>
            <a:r>
              <a:rPr lang="fr-FR" sz="2300" b="1" dirty="0">
                <a:solidFill>
                  <a:srgbClr val="6C8F00"/>
                </a:solidFill>
              </a:rPr>
              <a:t>:</a:t>
            </a:r>
            <a:r>
              <a:rPr lang="fr-FR" sz="2300" b="1" dirty="0">
                <a:solidFill>
                  <a:srgbClr val="009900"/>
                </a:solidFill>
              </a:rPr>
              <a:t> </a:t>
            </a:r>
            <a:r>
              <a:rPr lang="fr-FR" sz="2300" dirty="0">
                <a:solidFill>
                  <a:schemeClr val="tx1"/>
                </a:solidFill>
              </a:rPr>
              <a:t>développement rural et appui aux </a:t>
            </a:r>
            <a:r>
              <a:rPr lang="fr-FR" sz="2300" dirty="0" smtClean="0">
                <a:solidFill>
                  <a:schemeClr val="tx1"/>
                </a:solidFill>
              </a:rPr>
              <a:t>éleveurs</a:t>
            </a:r>
          </a:p>
          <a:p>
            <a:pPr marL="342900" lvl="2" indent="-342900" algn="l">
              <a:lnSpc>
                <a:spcPct val="150000"/>
              </a:lnSpc>
              <a:buClr>
                <a:srgbClr val="8B5D25"/>
              </a:buClr>
              <a:buSzTx/>
              <a:buFont typeface="Wingdings" pitchFamily="2" charset="2"/>
              <a:buChar char="§"/>
              <a:defRPr/>
            </a:pPr>
            <a:r>
              <a:rPr lang="fr-FR" altLang="fr-FR" b="1" dirty="0" smtClean="0">
                <a:solidFill>
                  <a:srgbClr val="6C8F00"/>
                </a:solidFill>
              </a:rPr>
              <a:t>CICDA </a:t>
            </a:r>
            <a:r>
              <a:rPr lang="fr-FR" altLang="fr-FR" b="1" dirty="0">
                <a:solidFill>
                  <a:srgbClr val="6C8F00"/>
                </a:solidFill>
              </a:rPr>
              <a:t>:</a:t>
            </a:r>
            <a:r>
              <a:rPr lang="fr-FR" altLang="fr-FR" b="1" dirty="0"/>
              <a:t> </a:t>
            </a:r>
            <a:r>
              <a:rPr lang="fr-FR" altLang="fr-FR" dirty="0">
                <a:solidFill>
                  <a:schemeClr val="tx1"/>
                </a:solidFill>
              </a:rPr>
              <a:t>développement rural et </a:t>
            </a:r>
            <a:r>
              <a:rPr lang="fr-FR" altLang="fr-FR" dirty="0" smtClean="0">
                <a:solidFill>
                  <a:schemeClr val="tx1"/>
                </a:solidFill>
              </a:rPr>
              <a:t>agricole</a:t>
            </a:r>
          </a:p>
          <a:p>
            <a:pPr marL="342900" lvl="2" indent="-342900" algn="l">
              <a:lnSpc>
                <a:spcPct val="150000"/>
              </a:lnSpc>
              <a:buClr>
                <a:srgbClr val="8B5D25"/>
              </a:buClr>
              <a:buSzTx/>
              <a:buFont typeface="Wingdings" pitchFamily="2" charset="2"/>
              <a:buChar char="§"/>
              <a:defRPr/>
            </a:pPr>
            <a:endParaRPr lang="fr-FR" altLang="fr-FR" b="1" dirty="0" smtClean="0">
              <a:solidFill>
                <a:schemeClr val="tx1"/>
              </a:solidFill>
            </a:endParaRPr>
          </a:p>
          <a:p>
            <a:pPr marL="0" lvl="2" algn="l">
              <a:lnSpc>
                <a:spcPct val="150000"/>
              </a:lnSpc>
              <a:buClr>
                <a:srgbClr val="8B5D25"/>
              </a:buClr>
              <a:buSzTx/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endParaRPr lang="en-US" altLang="fr-FR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buClr>
                <a:srgbClr val="8B5D25"/>
              </a:buClr>
              <a:buSzTx/>
              <a:buFont typeface="Wingdings" pitchFamily="2" charset="2"/>
              <a:buChar char="§"/>
              <a:defRPr/>
            </a:pPr>
            <a:endParaRPr lang="fr-FR" altLang="fr-FR" sz="23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Clr>
                <a:srgbClr val="8B5D25"/>
              </a:buClr>
              <a:buSzTx/>
              <a:buFont typeface="Monotype Sorts" pitchFamily="-48" charset="2"/>
              <a:buChar char="l"/>
              <a:defRPr/>
            </a:pPr>
            <a:endParaRPr lang="fr-FR" sz="2300" b="1" dirty="0"/>
          </a:p>
          <a:p>
            <a:pPr algn="l">
              <a:lnSpc>
                <a:spcPct val="150000"/>
              </a:lnSpc>
              <a:buSzTx/>
              <a:defRPr/>
            </a:pPr>
            <a:endParaRPr lang="en-US" sz="2300" b="1" dirty="0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854200" y="3929063"/>
            <a:ext cx="71278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6C8F00"/>
              </a:buClr>
              <a:buFont typeface="Wingdings" pitchFamily="2" charset="2"/>
              <a:buChar char="q"/>
              <a:defRPr/>
            </a:pPr>
            <a:r>
              <a:rPr lang="fr-FR" altLang="fr-FR" sz="2300" b="1" dirty="0">
                <a:latin typeface="+mn-lt"/>
                <a:cs typeface="Arial" pitchFamily="34" charset="0"/>
              </a:rPr>
              <a:t> Une action professionnelle et militante :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6C8F00"/>
              </a:buClr>
              <a:buFont typeface="Wingdings" pitchFamily="2" charset="2"/>
              <a:buChar char="§"/>
              <a:defRPr/>
            </a:pPr>
            <a:r>
              <a:rPr lang="fr-FR" altLang="fr-FR" sz="2300" b="1" dirty="0">
                <a:latin typeface="+mn-lt"/>
                <a:cs typeface="Arial" pitchFamily="34" charset="0"/>
              </a:rPr>
              <a:t>Coopération technique en appui à des organisations paysannes et rurales, associée à une action de plaidoyer au Nord et au Sud.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692275" y="1052513"/>
            <a:ext cx="74517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6C8F00"/>
              </a:buClr>
              <a:buFont typeface="Wingdings" pitchFamily="2" charset="2"/>
              <a:buChar char="q"/>
              <a:defRPr/>
            </a:pPr>
            <a:r>
              <a:rPr lang="fr-FR" altLang="fr-FR" sz="2300" dirty="0">
                <a:latin typeface="+mn-lt"/>
                <a:cs typeface="Arial" pitchFamily="34" charset="0"/>
              </a:rPr>
              <a:t>  Mutualisation en 2004 des compétences et expériences professionnelles complémentaires : </a:t>
            </a:r>
            <a:endParaRPr lang="en-US" altLang="fr-FR" sz="2300" dirty="0">
              <a:latin typeface="+mn-lt"/>
              <a:cs typeface="Arial" pitchFamily="34" charset="0"/>
            </a:endParaRPr>
          </a:p>
        </p:txBody>
      </p:sp>
      <p:pic>
        <p:nvPicPr>
          <p:cNvPr id="88074" name="Picture 10" descr="photo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16922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5" name="Picture 11" descr="champs avec femm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169227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7" name="Picture 13" descr="camb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81600"/>
            <a:ext cx="1692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ZoneTexte 4"/>
          <p:cNvSpPr txBox="1">
            <a:spLocks noChangeArrowheads="1"/>
          </p:cNvSpPr>
          <p:nvPr/>
        </p:nvSpPr>
        <p:spPr bwMode="auto">
          <a:xfrm>
            <a:off x="0" y="260350"/>
            <a:ext cx="594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/>
              <a:t>HISTORIQUE AVSF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  <p:bldP spid="88072" grpId="0"/>
      <p:bldP spid="8807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vsf.org/public/AVSF_chiffres_Cles_790px_vert_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24" y="980728"/>
            <a:ext cx="8676456" cy="576064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ZoneTexte 3"/>
          <p:cNvSpPr txBox="1">
            <a:spLocks noChangeArrowheads="1"/>
          </p:cNvSpPr>
          <p:nvPr/>
        </p:nvSpPr>
        <p:spPr bwMode="auto">
          <a:xfrm>
            <a:off x="0" y="260350"/>
            <a:ext cx="594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/>
              <a:t>HISTORIQUE AVSF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019175"/>
            <a:ext cx="6550025" cy="609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9A46"/>
              </a:buClr>
              <a:defRPr/>
            </a:pPr>
            <a:r>
              <a:rPr lang="fr-FR" altLang="fr-FR" sz="24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La mission d’AVSF</a:t>
            </a:r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1908175" y="1447800"/>
            <a:ext cx="72358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36852B"/>
              </a:buClr>
              <a:buFont typeface="Wingdings" pitchFamily="2" charset="2"/>
              <a:buChar char="q"/>
              <a:defRPr/>
            </a:pPr>
            <a:r>
              <a:rPr lang="fr-FR" sz="2300" b="1" dirty="0">
                <a:solidFill>
                  <a:srgbClr val="009900"/>
                </a:solidFill>
                <a:latin typeface="+mn-lt"/>
              </a:rPr>
              <a:t>Agir </a:t>
            </a:r>
            <a:r>
              <a:rPr lang="fr-FR" sz="2300" dirty="0">
                <a:latin typeface="+mn-lt"/>
              </a:rPr>
              <a:t>pour le développement rural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36852B"/>
              </a:buClr>
              <a:buFont typeface="Wingdings" pitchFamily="2" charset="2"/>
              <a:buChar char="q"/>
              <a:defRPr/>
            </a:pPr>
            <a:r>
              <a:rPr lang="fr-FR" sz="2300" dirty="0">
                <a:latin typeface="+mn-lt"/>
              </a:rPr>
              <a:t>Contribuer à des actions de </a:t>
            </a:r>
            <a:r>
              <a:rPr lang="fr-FR" sz="2300" b="1" dirty="0">
                <a:solidFill>
                  <a:srgbClr val="009900"/>
                </a:solidFill>
                <a:latin typeface="+mn-lt"/>
              </a:rPr>
              <a:t>plaidoyer</a:t>
            </a:r>
            <a:r>
              <a:rPr lang="fr-FR" sz="2300" b="1" dirty="0">
                <a:latin typeface="+mn-lt"/>
              </a:rPr>
              <a:t> </a:t>
            </a:r>
            <a:r>
              <a:rPr lang="fr-FR" sz="2300" dirty="0">
                <a:latin typeface="+mn-lt"/>
              </a:rPr>
              <a:t>au nord et au sud en faveur de ces agricultures</a:t>
            </a:r>
            <a:endParaRPr lang="en-US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36852B"/>
              </a:buClr>
              <a:buFont typeface="Wingdings" pitchFamily="2" charset="2"/>
              <a:buChar char="q"/>
              <a:defRPr/>
            </a:pPr>
            <a:r>
              <a:rPr lang="fr-FR" sz="2300" dirty="0">
                <a:latin typeface="+mn-lt"/>
              </a:rPr>
              <a:t>Montrer que l'agriculture paysanne est économiquement </a:t>
            </a:r>
            <a:r>
              <a:rPr lang="fr-FR" sz="2300" b="1" dirty="0">
                <a:solidFill>
                  <a:srgbClr val="009900"/>
                </a:solidFill>
                <a:latin typeface="+mn-lt"/>
              </a:rPr>
              <a:t>viable</a:t>
            </a:r>
            <a:r>
              <a:rPr lang="fr-FR" sz="2300" b="1" dirty="0">
                <a:latin typeface="+mn-lt"/>
              </a:rPr>
              <a:t>, </a:t>
            </a:r>
            <a:r>
              <a:rPr lang="fr-FR" sz="2300" dirty="0">
                <a:latin typeface="+mn-lt"/>
              </a:rPr>
              <a:t>écologiquement </a:t>
            </a:r>
            <a:r>
              <a:rPr lang="fr-FR" sz="2300" b="1" dirty="0">
                <a:solidFill>
                  <a:srgbClr val="009900"/>
                </a:solidFill>
                <a:latin typeface="+mn-lt"/>
              </a:rPr>
              <a:t>durable</a:t>
            </a:r>
            <a:r>
              <a:rPr lang="fr-FR" sz="2300" b="1" dirty="0">
                <a:latin typeface="+mn-lt"/>
              </a:rPr>
              <a:t> </a:t>
            </a:r>
            <a:r>
              <a:rPr lang="fr-FR" sz="2300" dirty="0">
                <a:latin typeface="+mn-lt"/>
              </a:rPr>
              <a:t>et socialement </a:t>
            </a:r>
            <a:r>
              <a:rPr lang="fr-FR" sz="2300" b="1" dirty="0">
                <a:solidFill>
                  <a:srgbClr val="009900"/>
                </a:solidFill>
                <a:latin typeface="+mn-lt"/>
              </a:rPr>
              <a:t>juste</a:t>
            </a:r>
            <a:r>
              <a:rPr lang="fr-FR" sz="2300" b="1" dirty="0">
                <a:latin typeface="+mn-lt"/>
              </a:rPr>
              <a:t> </a:t>
            </a:r>
            <a:r>
              <a:rPr lang="fr-FR" sz="2300" dirty="0">
                <a:latin typeface="+mn-lt"/>
              </a:rPr>
              <a:t>à travers</a:t>
            </a:r>
          </a:p>
          <a:p>
            <a:pPr marL="800100"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8B5D25"/>
              </a:buClr>
              <a:buFont typeface="Wingdings" pitchFamily="2" charset="2"/>
              <a:buChar char="§"/>
              <a:defRPr/>
            </a:pPr>
            <a:r>
              <a:rPr lang="fr-FR" sz="2300" dirty="0">
                <a:latin typeface="+mn-lt"/>
              </a:rPr>
              <a:t>Approvisionnement des marchés, source d'emplois</a:t>
            </a:r>
          </a:p>
          <a:p>
            <a:pPr marL="800100"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8B5D25"/>
              </a:buClr>
              <a:buFont typeface="Wingdings" pitchFamily="2" charset="2"/>
              <a:buChar char="§"/>
              <a:defRPr/>
            </a:pPr>
            <a:r>
              <a:rPr lang="fr-FR" sz="2300" dirty="0">
                <a:latin typeface="+mn-lt"/>
              </a:rPr>
              <a:t>Valorisation de la biodiversité</a:t>
            </a:r>
          </a:p>
          <a:p>
            <a:pPr marL="800100"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8B5D25"/>
              </a:buClr>
              <a:buFont typeface="Wingdings" pitchFamily="2" charset="2"/>
              <a:buChar char="§"/>
              <a:defRPr/>
            </a:pPr>
            <a:r>
              <a:rPr lang="fr-FR" sz="2300" dirty="0">
                <a:latin typeface="+mn-lt"/>
              </a:rPr>
              <a:t>Maintien de territoires ruraux vivants</a:t>
            </a:r>
            <a:endParaRPr lang="en-US" sz="2300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8B5D25"/>
              </a:buClr>
              <a:buFont typeface="Wingdings" pitchFamily="2" charset="2"/>
              <a:buChar char="n"/>
              <a:defRPr/>
            </a:pPr>
            <a:endParaRPr lang="fr-FR" sz="2300" b="1" dirty="0">
              <a:latin typeface="+mn-lt"/>
            </a:endParaRPr>
          </a:p>
          <a:p>
            <a:pPr marL="342900" indent="-342900" algn="ctr" eaLnBrk="1" hangingPunct="1"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2300" b="1" i="1" dirty="0">
              <a:latin typeface="+mn-lt"/>
            </a:endParaRPr>
          </a:p>
        </p:txBody>
      </p:sp>
      <p:pic>
        <p:nvPicPr>
          <p:cNvPr id="318470" name="Picture 6" descr="guate 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19081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71" name="Picture 7" descr="Haïti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19081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72" name="Picture 8" descr="vendeur porcelet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9200"/>
            <a:ext cx="190817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ZoneTexte 7"/>
          <p:cNvSpPr txBox="1">
            <a:spLocks noChangeArrowheads="1"/>
          </p:cNvSpPr>
          <p:nvPr/>
        </p:nvSpPr>
        <p:spPr bwMode="auto">
          <a:xfrm>
            <a:off x="0" y="260350"/>
            <a:ext cx="594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/>
              <a:t>HISTORIQUE AVSF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1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1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1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1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1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18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18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18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18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81075"/>
            <a:ext cx="8624888" cy="5762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3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STRATÉGIE AVSF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1438"/>
            <a:ext cx="9144000" cy="5516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buClr>
                <a:srgbClr val="03A103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Sensibilisation locale </a:t>
            </a:r>
            <a:r>
              <a:rPr lang="fr-FR" altLang="fr-FR" sz="2400" smtClean="0">
                <a:cs typeface="Times New Roman" pitchFamily="18" charset="0"/>
              </a:rPr>
              <a:t>AVSF participe à la diffusion du paquet technique afin d’augmenter la pratique de la stabulation</a:t>
            </a:r>
          </a:p>
          <a:p>
            <a:pPr algn="just" eaLnBrk="1" hangingPunct="1">
              <a:lnSpc>
                <a:spcPct val="150000"/>
              </a:lnSpc>
              <a:buClr>
                <a:srgbClr val="03A103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Complémentation avec l’introduction du tourteau de sésame</a:t>
            </a:r>
          </a:p>
          <a:p>
            <a:pPr algn="just" eaLnBrk="1" hangingPunct="1">
              <a:lnSpc>
                <a:spcPct val="150000"/>
              </a:lnSpc>
              <a:buClr>
                <a:srgbClr val="03A103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Installation de la première mini-laiterie en 1996 en partenariat avec l’ISRA</a:t>
            </a:r>
          </a:p>
          <a:p>
            <a:pPr algn="just" eaLnBrk="1" hangingPunct="1">
              <a:lnSpc>
                <a:spcPct val="150000"/>
              </a:lnSpc>
              <a:buClr>
                <a:srgbClr val="03A103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Rôle moteur dans la mise en place du pôle de services d’appui à la filière lait dans les régions de Kolda et de Tamba avec l’appui de la coopération suisse (ISRA, SODEFITEX, transformateurs, producteurs et AVSF)</a:t>
            </a:r>
            <a:endParaRPr lang="fr-FR" altLang="fr-FR" sz="23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ZoneTexte 3"/>
          <p:cNvSpPr txBox="1">
            <a:spLocks noChangeArrowheads="1"/>
          </p:cNvSpPr>
          <p:nvPr/>
        </p:nvSpPr>
        <p:spPr bwMode="auto">
          <a:xfrm>
            <a:off x="0" y="334963"/>
            <a:ext cx="5940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/>
              <a:t>HISTORIQUE AVSF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1339850"/>
            <a:ext cx="91440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buClr>
                <a:srgbClr val="259F15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Saisonnalité de la production</a:t>
            </a:r>
          </a:p>
          <a:p>
            <a:pPr algn="just">
              <a:lnSpc>
                <a:spcPct val="150000"/>
              </a:lnSpc>
              <a:buClr>
                <a:srgbClr val="259F15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Faible potentialité génétique des animaux</a:t>
            </a:r>
          </a:p>
          <a:p>
            <a:pPr algn="just">
              <a:lnSpc>
                <a:spcPct val="150000"/>
              </a:lnSpc>
              <a:buClr>
                <a:srgbClr val="259F15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Faible capitalisation des acquis de la  recherche</a:t>
            </a:r>
          </a:p>
          <a:p>
            <a:pPr algn="just">
              <a:lnSpc>
                <a:spcPct val="150000"/>
              </a:lnSpc>
              <a:buClr>
                <a:srgbClr val="259F15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Faible technicité des acteurs pour assurer de bonnes pratiques d’élevage, d’hygiène au niveau de la production, de la collecte, de la transformation et  de la commercialisation</a:t>
            </a:r>
          </a:p>
          <a:p>
            <a:pPr algn="just">
              <a:lnSpc>
                <a:spcPct val="150000"/>
              </a:lnSpc>
              <a:buClr>
                <a:srgbClr val="259F15"/>
              </a:buClr>
              <a:buFont typeface="Wingdings" pitchFamily="2" charset="2"/>
              <a:buChar char="q"/>
            </a:pPr>
            <a:r>
              <a:rPr lang="fr-FR" altLang="fr-FR" sz="2300" smtClean="0">
                <a:cs typeface="Times New Roman" pitchFamily="18" charset="0"/>
              </a:rPr>
              <a:t> Développement de la filière freiné par le retard de modernisation des équipements et des techniques de collecte, de stockage et de transformation</a:t>
            </a:r>
            <a:endParaRPr lang="fr-FR" altLang="fr-FR" sz="2300" smtClean="0">
              <a:solidFill>
                <a:srgbClr val="931103"/>
              </a:solidFill>
              <a:cs typeface="Times New Roman" pitchFamily="18" charset="0"/>
            </a:endParaRPr>
          </a:p>
          <a:p>
            <a:endParaRPr lang="fr-FR" altLang="fr-FR" sz="2200" smtClean="0"/>
          </a:p>
        </p:txBody>
      </p:sp>
      <p:sp>
        <p:nvSpPr>
          <p:cNvPr id="9219" name="ZoneTexte 3"/>
          <p:cNvSpPr txBox="1">
            <a:spLocks noChangeArrowheads="1"/>
          </p:cNvSpPr>
          <p:nvPr/>
        </p:nvSpPr>
        <p:spPr bwMode="auto">
          <a:xfrm>
            <a:off x="0" y="260350"/>
            <a:ext cx="594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/>
              <a:t>CONTEXTE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 bwMode="auto">
          <a:xfrm>
            <a:off x="25400" y="274638"/>
            <a:ext cx="8578850" cy="6461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600" b="1" kern="1200" dirty="0">
                <a:solidFill>
                  <a:schemeClr val="tx1"/>
                </a:solidFill>
                <a:latin typeface="Arial" pitchFamily="34" charset="0"/>
                <a:ea typeface="+mn-ea"/>
              </a:rPr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FR" sz="2300" b="1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OBJECTIFS GLOBAUX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None/>
              <a:defRPr/>
            </a:pPr>
            <a:endParaRPr lang="fr-FR" sz="1600" b="1" dirty="0" smtClean="0">
              <a:solidFill>
                <a:schemeClr val="bg1">
                  <a:lumMod val="6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3AA820"/>
              </a:buClr>
              <a:buFont typeface="Wingdings" pitchFamily="2" charset="2"/>
              <a:buChar char="q"/>
              <a:defRPr/>
            </a:pPr>
            <a:r>
              <a:rPr lang="fr-FR" sz="2300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Diminuer le déficit lié à la facture laitière en boostant les productions locales voire industrialisant la filière</a:t>
            </a:r>
          </a:p>
          <a:p>
            <a:pPr algn="just">
              <a:lnSpc>
                <a:spcPct val="120000"/>
              </a:lnSpc>
              <a:buClr>
                <a:srgbClr val="3AA820"/>
              </a:buClr>
              <a:buFont typeface="Wingdings" pitchFamily="2" charset="2"/>
              <a:buChar char="q"/>
              <a:defRPr/>
            </a:pPr>
            <a:r>
              <a:rPr lang="fr-FR" sz="2300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Doter les OP d’outils pratiques et adaptables  pour la valorisation du lait local </a:t>
            </a:r>
          </a:p>
          <a:p>
            <a:pPr algn="just">
              <a:lnSpc>
                <a:spcPct val="120000"/>
              </a:lnSpc>
              <a:buClr>
                <a:srgbClr val="3AA820"/>
              </a:buClr>
              <a:buFont typeface="Wingdings" pitchFamily="2" charset="2"/>
              <a:buChar char="q"/>
              <a:defRPr/>
            </a:pPr>
            <a:r>
              <a:rPr lang="fr-FR" sz="2300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Appuyer les OP de niveau national et sous régional dans la création d’argumentaires pour  négocier et orienter les politiques publiques </a:t>
            </a:r>
          </a:p>
          <a:p>
            <a:pPr>
              <a:lnSpc>
                <a:spcPct val="120000"/>
              </a:lnSpc>
              <a:buClr>
                <a:srgbClr val="3AA820"/>
              </a:buClr>
              <a:buFont typeface="Wingdings" pitchFamily="2" charset="2"/>
              <a:buChar char="q"/>
              <a:defRPr/>
            </a:pPr>
            <a:r>
              <a:rPr lang="fr-FR" sz="2300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Initier la création d’un réseau régional d’OP  impliquées dans la filière lait en Afrique de l’Ouest</a:t>
            </a:r>
            <a:endParaRPr lang="fr-FR" sz="2300" i="1" dirty="0" smtClean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" y="1052513"/>
            <a:ext cx="9118600" cy="58054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fr-FR" sz="2300" b="1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OBJECTIFS SPÉCIFIQUES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FR" altLang="fr-FR" sz="1800" b="1" dirty="0" smtClean="0">
              <a:solidFill>
                <a:schemeClr val="bg1">
                  <a:lumMod val="65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33B21E"/>
              </a:buClr>
              <a:buFont typeface="Wingdings" pitchFamily="2" charset="2"/>
              <a:buChar char="q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Améliorer le service de proximité en santé animale;</a:t>
            </a:r>
          </a:p>
          <a:p>
            <a:pPr eaLnBrk="1" hangingPunct="1">
              <a:buClr>
                <a:srgbClr val="33B21E"/>
              </a:buClr>
              <a:buFont typeface="Wingdings" pitchFamily="2" charset="2"/>
              <a:buChar char="q"/>
              <a:defRPr/>
            </a:pPr>
            <a:endParaRPr lang="fr-FR" altLang="fr-FR" sz="2300" dirty="0" smtClean="0">
              <a:cs typeface="Times New Roman" panose="02020603050405020304" pitchFamily="18" charset="0"/>
            </a:endParaRPr>
          </a:p>
          <a:p>
            <a:pPr eaLnBrk="1" hangingPunct="1">
              <a:buClr>
                <a:srgbClr val="33B21E"/>
              </a:buClr>
              <a:buFont typeface="Wingdings" pitchFamily="2" charset="2"/>
              <a:buChar char="q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Favoriser et intensifier l'intégration agriculture/élevage  par la formation et la démonstration pratique</a:t>
            </a:r>
          </a:p>
          <a:p>
            <a:pPr eaLnBrk="1" hangingPunct="1">
              <a:buClr>
                <a:srgbClr val="33B21E"/>
              </a:buClr>
              <a:buFont typeface="Wingdings" pitchFamily="2" charset="2"/>
              <a:buChar char="q"/>
              <a:defRPr/>
            </a:pPr>
            <a:endParaRPr lang="fr-FR" altLang="fr-FR" sz="2300" dirty="0" smtClean="0">
              <a:cs typeface="Times New Roman" panose="02020603050405020304" pitchFamily="18" charset="0"/>
            </a:endParaRPr>
          </a:p>
          <a:p>
            <a:pPr eaLnBrk="1" hangingPunct="1">
              <a:buClr>
                <a:srgbClr val="33B21E"/>
              </a:buClr>
              <a:buFont typeface="Wingdings" pitchFamily="2" charset="2"/>
              <a:buChar char="q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Dynamiser et renforcer les filières de productions animales</a:t>
            </a:r>
          </a:p>
          <a:p>
            <a:pPr eaLnBrk="1" hangingPunct="1">
              <a:buClr>
                <a:srgbClr val="33B21E"/>
              </a:buClr>
              <a:buFont typeface="Wingdings" pitchFamily="2" charset="2"/>
              <a:buChar char="q"/>
              <a:defRPr/>
            </a:pPr>
            <a:endParaRPr lang="fr-FR" altLang="fr-FR" sz="2300" dirty="0" smtClean="0">
              <a:cs typeface="Times New Roman" panose="02020603050405020304" pitchFamily="18" charset="0"/>
            </a:endParaRPr>
          </a:p>
          <a:p>
            <a:pPr eaLnBrk="1" hangingPunct="1">
              <a:buClr>
                <a:srgbClr val="33B21E"/>
              </a:buClr>
              <a:buFont typeface="Wingdings" pitchFamily="2" charset="2"/>
              <a:buChar char="q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Appuyer l'organisation de la profession d’éleveur</a:t>
            </a:r>
          </a:p>
          <a:p>
            <a:pPr eaLnBrk="1" hangingPunct="1">
              <a:buClr>
                <a:srgbClr val="33B21E"/>
              </a:buClr>
              <a:buFont typeface="Wingdings" pitchFamily="2" charset="2"/>
              <a:buChar char="q"/>
              <a:defRPr/>
            </a:pPr>
            <a:endParaRPr lang="fr-FR" altLang="fr-FR" sz="2300" dirty="0" smtClean="0">
              <a:cs typeface="Times New Roman" panose="02020603050405020304" pitchFamily="18" charset="0"/>
            </a:endParaRPr>
          </a:p>
          <a:p>
            <a:pPr eaLnBrk="1" hangingPunct="1">
              <a:buClr>
                <a:srgbClr val="33B21E"/>
              </a:buClr>
              <a:buFont typeface="Wingdings" pitchFamily="2" charset="2"/>
              <a:buChar char="q"/>
              <a:defRPr/>
            </a:pPr>
            <a:r>
              <a:rPr lang="fr-FR" altLang="fr-FR" sz="2300" dirty="0" smtClean="0">
                <a:cs typeface="Times New Roman" panose="02020603050405020304" pitchFamily="18" charset="0"/>
              </a:rPr>
              <a:t>Valoriser et gérer durablement les ressources naturelles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5400" y="274638"/>
            <a:ext cx="8578850" cy="6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3600" b="1" smtClean="0">
                <a:solidFill>
                  <a:schemeClr val="tx1"/>
                </a:solidFill>
                <a:latin typeface="Arial" pitchFamily="34" charset="0"/>
                <a:ea typeface="+mn-ea"/>
              </a:rPr>
              <a:t>OBJECTIFS</a:t>
            </a:r>
            <a:endParaRPr lang="fr-FR" sz="3600" b="1" dirty="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/>
    </p:bldLst>
  </p:timing>
</p:sld>
</file>

<file path=ppt/theme/theme1.xml><?xml version="1.0" encoding="utf-8"?>
<a:theme xmlns:a="http://schemas.openxmlformats.org/drawingml/2006/main" name="Couches">
  <a:themeElements>
    <a:clrScheme name="Couches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Couche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9532</TotalTime>
  <Words>1186</Words>
  <Application>Microsoft Office PowerPoint</Application>
  <PresentationFormat>Affichage à l'écran (4:3)</PresentationFormat>
  <Paragraphs>249</Paragraphs>
  <Slides>26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Times New Roman</vt:lpstr>
      <vt:lpstr>Wingdings</vt:lpstr>
      <vt:lpstr>Arial Black</vt:lpstr>
      <vt:lpstr>Monotype Sorts</vt:lpstr>
      <vt:lpstr>Tahoma</vt:lpstr>
      <vt:lpstr>Wingdings 2</vt:lpstr>
      <vt:lpstr>MS PGothic</vt:lpstr>
      <vt:lpstr>Calibri</vt:lpstr>
      <vt:lpstr>Couches</vt:lpstr>
      <vt:lpstr>Diapositive 1</vt:lpstr>
      <vt:lpstr>Diapositive 2</vt:lpstr>
      <vt:lpstr>Diapositive 3</vt:lpstr>
      <vt:lpstr>Diapositive 4</vt:lpstr>
      <vt:lpstr>La mission d’AVSF</vt:lpstr>
      <vt:lpstr>STRATÉGIE AVSF</vt:lpstr>
      <vt:lpstr>Diapositive 7</vt:lpstr>
      <vt:lpstr>OBJECTIFS</vt:lpstr>
      <vt:lpstr>Diapositive 9</vt:lpstr>
      <vt:lpstr>PRINCIPALES ACTIVITÉS</vt:lpstr>
      <vt:lpstr> METHODOLOGIE D’INTERVENTION</vt:lpstr>
      <vt:lpstr>METHODOLOGIE D’INTERVENTION</vt:lpstr>
      <vt:lpstr>METHODOLOGIE D’INTERVENTION</vt:lpstr>
      <vt:lpstr>METHODOLOGIE D’INTERVENTION</vt:lpstr>
      <vt:lpstr>METHODOLOGIE D’INTERVENTION</vt:lpstr>
      <vt:lpstr>PRINCIPAUX RÉSULTATS  </vt:lpstr>
      <vt:lpstr>PRINCIPAUX IMPACTS</vt:lpstr>
      <vt:lpstr>PRINCIPAUX IMPACTS</vt:lpstr>
      <vt:lpstr>EXEMPLE D’UNE UNION: « NAFOORÉ-BIROOBÉ » DE VÉLINGARA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MERCI DE VOTRE ATTENTION</vt:lpstr>
    </vt:vector>
  </TitlesOfParts>
  <Company>AVSF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enjeux de l’action de coopération</dc:title>
  <dc:creator>Frédéric Apollin</dc:creator>
  <cp:lastModifiedBy>ADMIN</cp:lastModifiedBy>
  <cp:revision>219</cp:revision>
  <dcterms:created xsi:type="dcterms:W3CDTF">2008-09-24T07:33:24Z</dcterms:created>
  <dcterms:modified xsi:type="dcterms:W3CDTF">2016-07-25T11:31:03Z</dcterms:modified>
</cp:coreProperties>
</file>