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6" r:id="rId2"/>
    <p:sldId id="305" r:id="rId3"/>
    <p:sldId id="286" r:id="rId4"/>
    <p:sldId id="346" r:id="rId5"/>
    <p:sldId id="343" r:id="rId6"/>
    <p:sldId id="337" r:id="rId7"/>
    <p:sldId id="338" r:id="rId8"/>
    <p:sldId id="340" r:id="rId9"/>
    <p:sldId id="342" r:id="rId10"/>
    <p:sldId id="345" r:id="rId11"/>
    <p:sldId id="339" r:id="rId12"/>
    <p:sldId id="310" r:id="rId13"/>
    <p:sldId id="334" r:id="rId14"/>
    <p:sldId id="335" r:id="rId15"/>
    <p:sldId id="336" r:id="rId16"/>
    <p:sldId id="341" r:id="rId17"/>
    <p:sldId id="265"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33CC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31" autoAdjust="0"/>
  </p:normalViewPr>
  <p:slideViewPr>
    <p:cSldViewPr>
      <p:cViewPr varScale="1">
        <p:scale>
          <a:sx n="93" d="100"/>
          <a:sy n="93" d="100"/>
        </p:scale>
        <p:origin x="750" y="78"/>
      </p:cViewPr>
      <p:guideLst>
        <p:guide orient="horz" pos="1620"/>
        <p:guide pos="2880"/>
      </p:guideLst>
    </p:cSldViewPr>
  </p:slideViewPr>
  <p:outlineViewPr>
    <p:cViewPr>
      <p:scale>
        <a:sx n="33" d="100"/>
        <a:sy n="33" d="100"/>
      </p:scale>
      <p:origin x="0" y="5371"/>
    </p:cViewPr>
  </p:outlineViewPr>
  <p:notesTextViewPr>
    <p:cViewPr>
      <p:scale>
        <a:sx n="100" d="100"/>
        <a:sy n="100" d="100"/>
      </p:scale>
      <p:origin x="0" y="0"/>
    </p:cViewPr>
  </p:notesTextViewPr>
  <p:sorterViewPr>
    <p:cViewPr>
      <p:scale>
        <a:sx n="66" d="100"/>
        <a:sy n="66" d="100"/>
      </p:scale>
      <p:origin x="0" y="2040"/>
    </p:cViewPr>
  </p:sorterViewPr>
  <p:notesViewPr>
    <p:cSldViewPr>
      <p:cViewPr varScale="1">
        <p:scale>
          <a:sx n="41" d="100"/>
          <a:sy n="41" d="100"/>
        </p:scale>
        <p:origin x="-2333"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556B2-1EAB-49E9-A5B6-851FF19D32D1}" type="datetimeFigureOut">
              <a:rPr lang="fr-FR" smtClean="0"/>
              <a:pPr/>
              <a:t>10/03/2017</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B3CE9-0689-4152-9265-25A234ACE992}" type="slidenum">
              <a:rPr lang="fr-FR" smtClean="0"/>
              <a:pPr/>
              <a:t>‹N°›</a:t>
            </a:fld>
            <a:endParaRPr lang="fr-FR"/>
          </a:p>
        </p:txBody>
      </p:sp>
    </p:spTree>
    <p:extLst>
      <p:ext uri="{BB962C8B-B14F-4D97-AF65-F5344CB8AC3E}">
        <p14:creationId xmlns:p14="http://schemas.microsoft.com/office/powerpoint/2010/main" val="274720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dirty="0" smtClean="0"/>
              <a:t>Introduction</a:t>
            </a:r>
            <a:endParaRPr lang="fr-FR" dirty="0"/>
          </a:p>
        </p:txBody>
      </p:sp>
      <p:sp>
        <p:nvSpPr>
          <p:cNvPr id="4" name="Espace réservé du numéro de diapositive 3"/>
          <p:cNvSpPr>
            <a:spLocks noGrp="1"/>
          </p:cNvSpPr>
          <p:nvPr>
            <p:ph type="sldNum" sz="quarter" idx="10"/>
          </p:nvPr>
        </p:nvSpPr>
        <p:spPr/>
        <p:txBody>
          <a:bodyPr/>
          <a:lstStyle/>
          <a:p>
            <a:fld id="{7D5B3CE9-0689-4152-9265-25A234ACE992}" type="slidenum">
              <a:rPr lang="fr-FR" smtClean="0"/>
              <a:pPr/>
              <a:t>1</a:t>
            </a:fld>
            <a:endParaRPr lang="fr-FR"/>
          </a:p>
        </p:txBody>
      </p:sp>
    </p:spTree>
    <p:extLst>
      <p:ext uri="{BB962C8B-B14F-4D97-AF65-F5344CB8AC3E}">
        <p14:creationId xmlns:p14="http://schemas.microsoft.com/office/powerpoint/2010/main" val="328028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D5B3CE9-0689-4152-9265-25A234ACE992}" type="slidenum">
              <a:rPr lang="fr-FR" smtClean="0"/>
              <a:pPr/>
              <a:t>15</a:t>
            </a:fld>
            <a:endParaRPr lang="fr-FR"/>
          </a:p>
        </p:txBody>
      </p:sp>
    </p:spTree>
    <p:extLst>
      <p:ext uri="{BB962C8B-B14F-4D97-AF65-F5344CB8AC3E}">
        <p14:creationId xmlns:p14="http://schemas.microsoft.com/office/powerpoint/2010/main" val="334554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D5B3CE9-0689-4152-9265-25A234ACE992}" type="slidenum">
              <a:rPr lang="fr-FR" smtClean="0"/>
              <a:pPr/>
              <a:t>2</a:t>
            </a:fld>
            <a:endParaRPr lang="fr-FR"/>
          </a:p>
        </p:txBody>
      </p:sp>
    </p:spTree>
    <p:extLst>
      <p:ext uri="{BB962C8B-B14F-4D97-AF65-F5344CB8AC3E}">
        <p14:creationId xmlns:p14="http://schemas.microsoft.com/office/powerpoint/2010/main" val="38187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D5B3CE9-0689-4152-9265-25A234ACE992}" type="slidenum">
              <a:rPr lang="fr-FR" smtClean="0"/>
              <a:pPr/>
              <a:t>3</a:t>
            </a:fld>
            <a:endParaRPr lang="fr-FR"/>
          </a:p>
        </p:txBody>
      </p:sp>
    </p:spTree>
    <p:extLst>
      <p:ext uri="{BB962C8B-B14F-4D97-AF65-F5344CB8AC3E}">
        <p14:creationId xmlns:p14="http://schemas.microsoft.com/office/powerpoint/2010/main" val="58090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dirty="0" smtClean="0"/>
              <a:t>Des femmes exhibant fièrement leurs carnet de membres de mutuelles</a:t>
            </a:r>
            <a:r>
              <a:rPr lang="fr-FR" baseline="0" dirty="0" smtClean="0"/>
              <a:t> et de </a:t>
            </a:r>
            <a:r>
              <a:rPr lang="fr-FR" baseline="0" dirty="0" err="1" smtClean="0"/>
              <a:t>coop</a:t>
            </a:r>
            <a:r>
              <a:rPr lang="fr-FR" baseline="0" dirty="0" smtClean="0"/>
              <a:t>.</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7D5B3CE9-0689-4152-9265-25A234ACE992}" type="slidenum">
              <a:rPr lang="fr-FR" smtClean="0"/>
              <a:pPr/>
              <a:t>4</a:t>
            </a:fld>
            <a:endParaRPr lang="fr-FR"/>
          </a:p>
        </p:txBody>
      </p:sp>
    </p:spTree>
    <p:extLst>
      <p:ext uri="{BB962C8B-B14F-4D97-AF65-F5344CB8AC3E}">
        <p14:creationId xmlns:p14="http://schemas.microsoft.com/office/powerpoint/2010/main" val="200819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D5B3CE9-0689-4152-9265-25A234ACE992}" type="slidenum">
              <a:rPr lang="fr-FR" smtClean="0"/>
              <a:pPr/>
              <a:t>5</a:t>
            </a:fld>
            <a:endParaRPr lang="fr-FR"/>
          </a:p>
        </p:txBody>
      </p:sp>
    </p:spTree>
    <p:extLst>
      <p:ext uri="{BB962C8B-B14F-4D97-AF65-F5344CB8AC3E}">
        <p14:creationId xmlns:p14="http://schemas.microsoft.com/office/powerpoint/2010/main" val="200819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p:txBody>
          <a:bodyPr wrap="square" numCol="1" anchor="t" anchorCtr="0" compatLnSpc="1">
            <a:prstTxWarp prst="textNoShape">
              <a:avLst/>
            </a:prstTxWarp>
          </a:bodyPr>
          <a:lstStyle/>
          <a:p>
            <a:pPr marL="173875" indent="-173875" eaLnBrk="1" hangingPunct="1">
              <a:spcBef>
                <a:spcPct val="0"/>
              </a:spcBef>
              <a:buFont typeface="Arial" panose="020B0604020202020204" pitchFamily="34" charset="0"/>
              <a:buChar char="•"/>
              <a:defRPr/>
            </a:pPr>
            <a:endParaRPr lang="fr-FR" dirty="0" smtClean="0"/>
          </a:p>
        </p:txBody>
      </p:sp>
      <p:sp>
        <p:nvSpPr>
          <p:cNvPr id="163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E609B1-FCE3-469A-BB83-DC8CFDDD404A}" type="slidenum">
              <a:rPr lang="fr-FR">
                <a:cs typeface="Arial" charset="0"/>
              </a:rPr>
              <a:pPr fontAlgn="base">
                <a:spcBef>
                  <a:spcPct val="0"/>
                </a:spcBef>
                <a:spcAft>
                  <a:spcPct val="0"/>
                </a:spcAft>
                <a:defRPr/>
              </a:pPr>
              <a:t>10</a:t>
            </a:fld>
            <a:endParaRPr lang="fr-FR" dirty="0">
              <a:cs typeface="Arial" charset="0"/>
            </a:endParaRPr>
          </a:p>
        </p:txBody>
      </p:sp>
    </p:spTree>
    <p:extLst>
      <p:ext uri="{BB962C8B-B14F-4D97-AF65-F5344CB8AC3E}">
        <p14:creationId xmlns:p14="http://schemas.microsoft.com/office/powerpoint/2010/main" val="126014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D5B3CE9-0689-4152-9265-25A234ACE992}" type="slidenum">
              <a:rPr lang="fr-FR" smtClean="0"/>
              <a:pPr/>
              <a:t>12</a:t>
            </a:fld>
            <a:endParaRPr lang="fr-FR"/>
          </a:p>
        </p:txBody>
      </p:sp>
    </p:spTree>
    <p:extLst>
      <p:ext uri="{BB962C8B-B14F-4D97-AF65-F5344CB8AC3E}">
        <p14:creationId xmlns:p14="http://schemas.microsoft.com/office/powerpoint/2010/main" val="384420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D5B3CE9-0689-4152-9265-25A234ACE992}" type="slidenum">
              <a:rPr lang="fr-FR" smtClean="0"/>
              <a:pPr/>
              <a:t>13</a:t>
            </a:fld>
            <a:endParaRPr lang="fr-FR"/>
          </a:p>
        </p:txBody>
      </p:sp>
    </p:spTree>
    <p:extLst>
      <p:ext uri="{BB962C8B-B14F-4D97-AF65-F5344CB8AC3E}">
        <p14:creationId xmlns:p14="http://schemas.microsoft.com/office/powerpoint/2010/main" val="75232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D5B3CE9-0689-4152-9265-25A234ACE992}" type="slidenum">
              <a:rPr lang="fr-FR" smtClean="0"/>
              <a:pPr/>
              <a:t>14</a:t>
            </a:fld>
            <a:endParaRPr lang="fr-FR"/>
          </a:p>
        </p:txBody>
      </p:sp>
    </p:spTree>
    <p:extLst>
      <p:ext uri="{BB962C8B-B14F-4D97-AF65-F5344CB8AC3E}">
        <p14:creationId xmlns:p14="http://schemas.microsoft.com/office/powerpoint/2010/main" val="340322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269923"/>
            <a:ext cx="7406640" cy="1104138"/>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10/03/2017</a:t>
            </a:fld>
            <a:endParaRPr lang="fr-BE"/>
          </a:p>
        </p:txBody>
      </p:sp>
      <p:sp>
        <p:nvSpPr>
          <p:cNvPr id="20" name="Espace réservé du pied de page 19"/>
          <p:cNvSpPr>
            <a:spLocks noGrp="1"/>
          </p:cNvSpPr>
          <p:nvPr>
            <p:ph type="ftr" sz="quarter" idx="11"/>
          </p:nvPr>
        </p:nvSpPr>
        <p:spPr/>
        <p:txBody>
          <a:bodyPr/>
          <a:lstStyle>
            <a:extLst/>
          </a:lstStyle>
          <a:p>
            <a:endParaRPr lang="fr-BE"/>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8" name="Ellipse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10/03/2017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05981"/>
            <a:ext cx="1828800" cy="4388644"/>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05981"/>
            <a:ext cx="5562600" cy="4388644"/>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10/03/2017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10/03/2017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40"/>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10/03/2017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10" name="Rectangle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05740"/>
            <a:ext cx="7498080" cy="85725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10/03/2017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10/03/2017</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05740"/>
            <a:ext cx="7498080" cy="85725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pPr/>
              <a:t>10/03/2017</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pPr/>
              <a:t>10/03/2017</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6" name="Rectangle 5"/>
          <p:cNvSpPr/>
          <p:nvPr/>
        </p:nvSpPr>
        <p:spPr bwMode="invGray">
          <a:xfrm>
            <a:off x="1014984" y="-40"/>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055224"/>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10/03/2017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10/03/2017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8" name="Rectangle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715757"/>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702590"/>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611940"/>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9"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4"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6" y="-40"/>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05979"/>
            <a:ext cx="7498080" cy="85725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309A6D-C09C-4548-B29A-6CF363A7E532}" type="datetimeFigureOut">
              <a:rPr lang="fr-FR" smtClean="0"/>
              <a:pPr/>
              <a:t>10/03/2017</a:t>
            </a:fld>
            <a:endParaRPr lang="fr-BE"/>
          </a:p>
        </p:txBody>
      </p:sp>
      <p:sp>
        <p:nvSpPr>
          <p:cNvPr id="10" name="Espace réservé du pied de page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p>
        </p:txBody>
      </p:sp>
      <p:sp>
        <p:nvSpPr>
          <p:cNvPr id="22" name="Espace réservé du numéro de diapositive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pPr/>
              <a:t>‹N°›</a:t>
            </a:fld>
            <a:endParaRPr lang="fr-BE"/>
          </a:p>
        </p:txBody>
      </p:sp>
      <p:sp>
        <p:nvSpPr>
          <p:cNvPr id="15" name="Rectangle 14"/>
          <p:cNvSpPr/>
          <p:nvPr/>
        </p:nvSpPr>
        <p:spPr bwMode="invGray">
          <a:xfrm>
            <a:off x="1014984" y="-40"/>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11.emf"/><Relationship Id="rId4" Type="http://schemas.microsoft.com/office/2007/relationships/hdphoto" Target="../media/hdphoto1.wdp"/><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3.png"/><Relationship Id="rId5" Type="http://schemas.openxmlformats.org/officeDocument/2006/relationships/image" Target="../media/image4.jpe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1383618"/>
            <a:ext cx="8100392" cy="702078"/>
          </a:xfrm>
        </p:spPr>
        <p:txBody>
          <a:bodyPr anchor="t">
            <a:noAutofit/>
          </a:bodyPr>
          <a:lstStyle/>
          <a:p>
            <a:pPr algn="ctr">
              <a:buClr>
                <a:schemeClr val="accent1">
                  <a:lumMod val="50000"/>
                </a:schemeClr>
              </a:buClr>
            </a:pPr>
            <a:r>
              <a:rPr lang="fr-FR" sz="2400" b="1" dirty="0" smtClean="0">
                <a:solidFill>
                  <a:schemeClr val="tx1"/>
                </a:solidFill>
                <a:effectLst/>
              </a:rPr>
              <a:t>DEB’ATAYA du 10 mars 2017</a:t>
            </a:r>
            <a:br>
              <a:rPr lang="fr-FR" sz="2400" b="1" dirty="0" smtClean="0">
                <a:solidFill>
                  <a:schemeClr val="tx1"/>
                </a:solidFill>
                <a:effectLst/>
              </a:rPr>
            </a:br>
            <a:r>
              <a:rPr lang="fr-FR" sz="2400" b="1" dirty="0" smtClean="0">
                <a:solidFill>
                  <a:schemeClr val="tx1"/>
                </a:solidFill>
                <a:effectLst/>
              </a:rPr>
              <a:t/>
            </a:r>
            <a:br>
              <a:rPr lang="fr-FR" sz="2400" b="1" dirty="0" smtClean="0">
                <a:solidFill>
                  <a:schemeClr val="tx1"/>
                </a:solidFill>
                <a:effectLst/>
              </a:rPr>
            </a:br>
            <a:r>
              <a:rPr lang="fr-FR" sz="2400" b="1" dirty="0" smtClean="0">
                <a:solidFill>
                  <a:schemeClr val="tx1"/>
                </a:solidFill>
                <a:effectLst/>
              </a:rPr>
              <a:t/>
            </a:r>
            <a:br>
              <a:rPr lang="fr-FR" sz="2400" b="1" dirty="0" smtClean="0">
                <a:solidFill>
                  <a:schemeClr val="tx1"/>
                </a:solidFill>
                <a:effectLst/>
              </a:rPr>
            </a:br>
            <a:r>
              <a:rPr lang="fr-FR" sz="2400" b="1" dirty="0" smtClean="0">
                <a:solidFill>
                  <a:schemeClr val="tx1"/>
                </a:solidFill>
                <a:effectLst/>
              </a:rPr>
              <a:t/>
            </a:r>
            <a:br>
              <a:rPr lang="fr-FR" sz="2400" b="1" dirty="0" smtClean="0">
                <a:solidFill>
                  <a:schemeClr val="tx1"/>
                </a:solidFill>
                <a:effectLst/>
              </a:rPr>
            </a:br>
            <a:r>
              <a:rPr lang="fr-FR" sz="2400" b="1" dirty="0" smtClean="0">
                <a:solidFill>
                  <a:schemeClr val="tx1"/>
                </a:solidFill>
                <a:effectLst/>
              </a:rPr>
              <a:t/>
            </a:r>
            <a:br>
              <a:rPr lang="fr-FR" sz="2400" b="1" dirty="0" smtClean="0">
                <a:solidFill>
                  <a:schemeClr val="tx1"/>
                </a:solidFill>
                <a:effectLst/>
              </a:rPr>
            </a:br>
            <a:r>
              <a:rPr lang="fr-FR" sz="2400" b="1" dirty="0" smtClean="0">
                <a:solidFill>
                  <a:schemeClr val="tx1"/>
                </a:solidFill>
                <a:effectLst/>
              </a:rPr>
              <a:t/>
            </a:r>
            <a:br>
              <a:rPr lang="fr-FR" sz="2400" b="1" dirty="0" smtClean="0">
                <a:solidFill>
                  <a:schemeClr val="tx1"/>
                </a:solidFill>
                <a:effectLst/>
              </a:rPr>
            </a:br>
            <a:r>
              <a:rPr lang="fr-FR" sz="2400" b="1" dirty="0" smtClean="0">
                <a:solidFill>
                  <a:schemeClr val="tx1"/>
                </a:solidFill>
                <a:effectLst/>
              </a:rPr>
              <a:t/>
            </a:r>
            <a:br>
              <a:rPr lang="fr-FR" sz="2400" b="1" dirty="0" smtClean="0">
                <a:solidFill>
                  <a:schemeClr val="tx1"/>
                </a:solidFill>
                <a:effectLst/>
              </a:rPr>
            </a:br>
            <a:r>
              <a:rPr lang="fr-FR" sz="2400" b="1" dirty="0" smtClean="0">
                <a:solidFill>
                  <a:schemeClr val="tx1"/>
                </a:solidFill>
                <a:effectLst/>
              </a:rPr>
              <a:t>    </a:t>
            </a:r>
            <a:br>
              <a:rPr lang="fr-FR" sz="2400" b="1" dirty="0" smtClean="0">
                <a:solidFill>
                  <a:schemeClr val="tx1"/>
                </a:solidFill>
                <a:effectLst/>
              </a:rPr>
            </a:br>
            <a:r>
              <a:rPr lang="fr-FR" sz="2400" b="1" dirty="0" smtClean="0">
                <a:solidFill>
                  <a:schemeClr val="tx1"/>
                </a:solidFill>
                <a:effectLst/>
              </a:rPr>
              <a:t> </a:t>
            </a:r>
            <a:br>
              <a:rPr lang="fr-FR" sz="2400" b="1" dirty="0" smtClean="0">
                <a:solidFill>
                  <a:schemeClr val="tx1"/>
                </a:solidFill>
                <a:effectLst/>
              </a:rPr>
            </a:br>
            <a:r>
              <a:rPr lang="fr-FR" sz="2400" b="1" dirty="0" smtClean="0">
                <a:solidFill>
                  <a:schemeClr val="tx1"/>
                </a:solidFill>
                <a:effectLst/>
              </a:rPr>
              <a:t/>
            </a:r>
            <a:br>
              <a:rPr lang="fr-FR" sz="2400" b="1" dirty="0" smtClean="0">
                <a:solidFill>
                  <a:schemeClr val="tx1"/>
                </a:solidFill>
                <a:effectLst/>
              </a:rPr>
            </a:br>
            <a:endParaRPr lang="fr-FR" sz="2400" b="1" dirty="0">
              <a:solidFill>
                <a:schemeClr val="tx1"/>
              </a:solidFill>
              <a:effectLst/>
            </a:endParaRPr>
          </a:p>
        </p:txBody>
      </p:sp>
      <p:pic>
        <p:nvPicPr>
          <p:cNvPr id="6" name="Image 5" descr="flag_2color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27330"/>
            <a:ext cx="1358311" cy="670234"/>
          </a:xfrm>
          <a:prstGeom prst="rect">
            <a:avLst/>
          </a:prstGeom>
          <a:noFill/>
          <a:ln>
            <a:noFill/>
          </a:ln>
        </p:spPr>
      </p:pic>
      <p:sp>
        <p:nvSpPr>
          <p:cNvPr id="1027" name="Zone de texte 3"/>
          <p:cNvSpPr txBox="1">
            <a:spLocks noChangeArrowheads="1"/>
          </p:cNvSpPr>
          <p:nvPr/>
        </p:nvSpPr>
        <p:spPr bwMode="auto">
          <a:xfrm>
            <a:off x="1547664" y="834126"/>
            <a:ext cx="29718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dirty="0" smtClean="0">
                <a:ln>
                  <a:noFill/>
                </a:ln>
                <a:effectLst/>
                <a:latin typeface="HelveticaNeueLTStd-Md" charset="0"/>
                <a:cs typeface="Arial" pitchFamily="34" charset="0"/>
              </a:rPr>
              <a:t>Ce projet est finance par l’Union européenne</a:t>
            </a:r>
            <a:endParaRPr kumimoji="0" lang="fr-FR" sz="2000" b="0" i="0" u="none" strike="noStrike" cap="none" normalizeH="0" baseline="0" dirty="0" smtClean="0">
              <a:ln>
                <a:noFill/>
              </a:ln>
              <a:effectLst/>
              <a:latin typeface="Arial" pitchFamily="34" charset="0"/>
              <a:cs typeface="Arial" pitchFamily="34" charset="0"/>
            </a:endParaRPr>
          </a:p>
        </p:txBody>
      </p:sp>
      <p:pic>
        <p:nvPicPr>
          <p:cNvPr id="11" name="Image 10"/>
          <p:cNvPicPr/>
          <p:nvPr/>
        </p:nvPicPr>
        <p:blipFill>
          <a:blip r:embed="rId4" cstate="print">
            <a:lum contrast="80000"/>
            <a:alphaModFix amt="44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621" b="-932"/>
          <a:stretch>
            <a:fillRect/>
          </a:stretch>
        </p:blipFill>
        <p:spPr bwMode="auto">
          <a:xfrm>
            <a:off x="251520" y="1815666"/>
            <a:ext cx="504056" cy="486054"/>
          </a:xfrm>
          <a:prstGeom prst="rect">
            <a:avLst/>
          </a:prstGeom>
          <a:noFill/>
          <a:ln>
            <a:noFill/>
          </a:ln>
        </p:spPr>
      </p:pic>
      <p:pic>
        <p:nvPicPr>
          <p:cNvPr id="12" name="Image 11" descr="Description : http://www.cnaas.sn/images/logo_cnaas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3705877"/>
            <a:ext cx="504056" cy="378042"/>
          </a:xfrm>
          <a:prstGeom prst="rect">
            <a:avLst/>
          </a:prstGeom>
          <a:noFill/>
          <a:ln>
            <a:noFill/>
          </a:ln>
        </p:spPr>
      </p:pic>
      <p:sp>
        <p:nvSpPr>
          <p:cNvPr id="1029" name="Rectangle 3" descr="Description : logo-coopec-resopp"/>
          <p:cNvSpPr>
            <a:spLocks noChangeAspect="1" noChangeArrowheads="1"/>
          </p:cNvSpPr>
          <p:nvPr/>
        </p:nvSpPr>
        <p:spPr bwMode="auto">
          <a:xfrm>
            <a:off x="251520" y="3057804"/>
            <a:ext cx="548302" cy="432048"/>
          </a:xfrm>
          <a:prstGeom prst="rect">
            <a:avLst/>
          </a:prstGeom>
          <a:blipFill dpi="0" rotWithShape="1">
            <a:blip r:embed="rId7"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pic>
        <p:nvPicPr>
          <p:cNvPr id="14" name="Image 1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4407955"/>
            <a:ext cx="504056" cy="432048"/>
          </a:xfrm>
          <a:prstGeom prst="rect">
            <a:avLst/>
          </a:prstGeom>
          <a:noFill/>
          <a:ln>
            <a:noFill/>
          </a:ln>
        </p:spPr>
      </p:pic>
      <p:pic>
        <p:nvPicPr>
          <p:cNvPr id="15" name="Image 14" descr="Description : Logo de l’association"/>
          <p:cNvPicPr/>
          <p:nvPr/>
        </p:nvPicPr>
        <p:blipFill>
          <a:blip r:embed="rId9" cstate="print">
            <a:lum contrast="10000"/>
            <a:extLst>
              <a:ext uri="{28A0092B-C50C-407E-A947-70E740481C1C}">
                <a14:useLocalDpi xmlns:a14="http://schemas.microsoft.com/office/drawing/2010/main" val="0"/>
              </a:ext>
            </a:extLst>
          </a:blip>
          <a:srcRect/>
          <a:stretch>
            <a:fillRect/>
          </a:stretch>
        </p:blipFill>
        <p:spPr bwMode="auto">
          <a:xfrm>
            <a:off x="179512" y="2463738"/>
            <a:ext cx="648072" cy="324036"/>
          </a:xfrm>
          <a:prstGeom prst="rect">
            <a:avLst/>
          </a:prstGeom>
          <a:noFill/>
          <a:ln>
            <a:noFill/>
          </a:ln>
        </p:spPr>
      </p:pic>
      <p:pic>
        <p:nvPicPr>
          <p:cNvPr id="17" name="Image 16" descr="ADG :ADG:OSIRIS:NEW-OSIRIS-2.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91680" y="6558"/>
            <a:ext cx="1116000" cy="837000"/>
          </a:xfrm>
          <a:prstGeom prst="rect">
            <a:avLst/>
          </a:prstGeom>
          <a:noFill/>
          <a:ln>
            <a:noFill/>
          </a:ln>
        </p:spPr>
      </p:pic>
      <p:pic>
        <p:nvPicPr>
          <p:cNvPr id="2050" name="Picture 2" descr="C:\Users\HP\AppData\Roaming\Skype\djibrilam\media_messaging\media_cache_v2\^5AA95E8762C7ADD4C258B62C3E923C47FAFBC0E1B6B7009C00^pimgpsh_fullsize_distr.jpg"/>
          <p:cNvPicPr>
            <a:picLocks noChangeAspect="1" noChangeArrowheads="1"/>
          </p:cNvPicPr>
          <p:nvPr/>
        </p:nvPicPr>
        <p:blipFill>
          <a:blip r:embed="rId11" cstate="print"/>
          <a:srcRect/>
          <a:stretch>
            <a:fillRect/>
          </a:stretch>
        </p:blipFill>
        <p:spPr bwMode="auto">
          <a:xfrm>
            <a:off x="6084171" y="195486"/>
            <a:ext cx="1285875" cy="750094"/>
          </a:xfrm>
          <a:prstGeom prst="rect">
            <a:avLst/>
          </a:prstGeom>
          <a:noFill/>
        </p:spPr>
      </p:pic>
      <p:sp>
        <p:nvSpPr>
          <p:cNvPr id="16" name="Titre 1"/>
          <p:cNvSpPr txBox="1">
            <a:spLocks/>
          </p:cNvSpPr>
          <p:nvPr/>
        </p:nvSpPr>
        <p:spPr>
          <a:xfrm>
            <a:off x="1007604" y="1923679"/>
            <a:ext cx="8172400" cy="2916324"/>
          </a:xfrm>
          <a:prstGeom prst="rect">
            <a:avLst/>
          </a:prstGeom>
        </p:spPr>
        <p:txBody>
          <a:bodyPr anchor="t">
            <a:normAutofit lnSpcReduction="10000"/>
          </a:bodyPr>
          <a:lstStyle/>
          <a:p>
            <a:pPr algn="ctr">
              <a:spcBef>
                <a:spcPts val="600"/>
              </a:spcBef>
              <a:spcAft>
                <a:spcPts val="600"/>
              </a:spcAft>
              <a:buClr>
                <a:srgbClr val="0F5494"/>
              </a:buClr>
            </a:pPr>
            <a:endParaRPr lang="en-GB" altLang="en-US" b="1" dirty="0" smtClean="0"/>
          </a:p>
          <a:p>
            <a:pPr algn="ctr">
              <a:spcBef>
                <a:spcPts val="600"/>
              </a:spcBef>
              <a:spcAft>
                <a:spcPts val="600"/>
              </a:spcAft>
              <a:buClr>
                <a:srgbClr val="0F5494"/>
              </a:buClr>
            </a:pPr>
            <a:r>
              <a:rPr lang="en-GB" altLang="en-US" sz="3200" b="1" dirty="0" smtClean="0"/>
              <a:t>La </a:t>
            </a:r>
            <a:r>
              <a:rPr lang="en-GB" altLang="en-US" sz="3200" b="1" dirty="0" err="1" smtClean="0"/>
              <a:t>problématique</a:t>
            </a:r>
            <a:r>
              <a:rPr lang="en-GB" altLang="en-US" sz="3200" b="1" dirty="0" smtClean="0"/>
              <a:t> de </a:t>
            </a:r>
            <a:r>
              <a:rPr lang="en-GB" altLang="en-US" sz="3200" b="1" dirty="0" err="1" smtClean="0"/>
              <a:t>l’inclusion</a:t>
            </a:r>
            <a:r>
              <a:rPr lang="en-GB" altLang="en-US" sz="3200" b="1" dirty="0" smtClean="0"/>
              <a:t> </a:t>
            </a:r>
            <a:r>
              <a:rPr lang="en-GB" altLang="en-US" sz="3200" b="1" dirty="0" err="1" smtClean="0"/>
              <a:t>sociale</a:t>
            </a:r>
            <a:r>
              <a:rPr lang="en-GB" altLang="en-US" sz="3200" b="1" dirty="0" smtClean="0"/>
              <a:t> et </a:t>
            </a:r>
            <a:r>
              <a:rPr lang="en-GB" altLang="en-US" sz="3200" b="1" dirty="0" err="1" smtClean="0"/>
              <a:t>sa</a:t>
            </a:r>
            <a:r>
              <a:rPr lang="en-GB" altLang="en-US" sz="3200" b="1" dirty="0" smtClean="0"/>
              <a:t> prise </a:t>
            </a:r>
            <a:r>
              <a:rPr lang="en-GB" altLang="en-US" sz="3200" b="1" dirty="0" err="1" smtClean="0"/>
              <a:t>en</a:t>
            </a:r>
            <a:r>
              <a:rPr lang="en-GB" altLang="en-US" sz="3200" b="1" dirty="0" smtClean="0"/>
              <a:t> </a:t>
            </a:r>
            <a:r>
              <a:rPr lang="en-GB" altLang="en-US" sz="3200" b="1" dirty="0" err="1" smtClean="0"/>
              <a:t>compte</a:t>
            </a:r>
            <a:r>
              <a:rPr lang="en-GB" altLang="en-US" sz="3200" b="1" dirty="0" smtClean="0"/>
              <a:t> </a:t>
            </a:r>
            <a:r>
              <a:rPr lang="en-GB" altLang="en-US" sz="3200" b="1" dirty="0" err="1" smtClean="0"/>
              <a:t>dans</a:t>
            </a:r>
            <a:r>
              <a:rPr lang="en-GB" altLang="en-US" sz="3200" b="1" dirty="0" smtClean="0"/>
              <a:t> le programme OSIRIS</a:t>
            </a:r>
          </a:p>
          <a:p>
            <a:pPr algn="ctr">
              <a:spcBef>
                <a:spcPts val="600"/>
              </a:spcBef>
              <a:spcAft>
                <a:spcPts val="600"/>
              </a:spcAft>
              <a:buClr>
                <a:srgbClr val="0F5494"/>
              </a:buClr>
            </a:pPr>
            <a:r>
              <a:rPr lang="fr-FR" altLang="en-US" sz="2400" b="1" dirty="0"/>
              <a:t>Offre de services intégrés en milieu rural pour l’inclusion sociale </a:t>
            </a:r>
            <a:endParaRPr lang="en-GB" altLang="en-US" sz="2400" b="1" dirty="0" smtClean="0"/>
          </a:p>
          <a:p>
            <a:pPr>
              <a:spcBef>
                <a:spcPts val="600"/>
              </a:spcBef>
              <a:spcAft>
                <a:spcPts val="600"/>
              </a:spcAft>
              <a:buClr>
                <a:srgbClr val="0F5494"/>
              </a:buClr>
            </a:pPr>
            <a:endParaRPr lang="en-GB" altLang="en-US" b="1" dirty="0" smtClean="0"/>
          </a:p>
        </p:txBody>
      </p:sp>
      <p:pic>
        <p:nvPicPr>
          <p:cNvPr id="18" name="Image 17" descr="logo-ADG-Transparent"/>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1520" y="965412"/>
            <a:ext cx="558048" cy="670234"/>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a:off x="1601670" y="3199284"/>
            <a:ext cx="2106234" cy="180273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b="1" dirty="0">
                <a:solidFill>
                  <a:schemeClr val="tx1"/>
                </a:solidFill>
              </a:rPr>
              <a:t>Exclusion sociale</a:t>
            </a:r>
          </a:p>
          <a:p>
            <a:pPr algn="ctr"/>
            <a:r>
              <a:rPr lang="fr-FR" sz="1200" dirty="0">
                <a:solidFill>
                  <a:schemeClr val="tx1"/>
                </a:solidFill>
              </a:rPr>
              <a:t>Accès restreint aux infrastructures et services sociaux, à la protection et à la</a:t>
            </a:r>
          </a:p>
          <a:p>
            <a:pPr algn="ctr"/>
            <a:r>
              <a:rPr lang="fr-FR" sz="1200" dirty="0">
                <a:solidFill>
                  <a:schemeClr val="tx1"/>
                </a:solidFill>
              </a:rPr>
              <a:t>sécurité sociale, aux</a:t>
            </a:r>
          </a:p>
          <a:p>
            <a:pPr algn="ctr"/>
            <a:r>
              <a:rPr lang="fr-FR" sz="1200" dirty="0">
                <a:solidFill>
                  <a:schemeClr val="tx1"/>
                </a:solidFill>
              </a:rPr>
              <a:t>Interactions sociales.</a:t>
            </a:r>
          </a:p>
        </p:txBody>
      </p:sp>
      <p:sp>
        <p:nvSpPr>
          <p:cNvPr id="15" name="Ellipse 14"/>
          <p:cNvSpPr/>
          <p:nvPr/>
        </p:nvSpPr>
        <p:spPr>
          <a:xfrm>
            <a:off x="5868144" y="3199284"/>
            <a:ext cx="2106234" cy="180273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b="1" dirty="0">
                <a:solidFill>
                  <a:schemeClr val="tx1"/>
                </a:solidFill>
              </a:rPr>
              <a:t>Exclusion politique</a:t>
            </a:r>
          </a:p>
          <a:p>
            <a:pPr algn="ctr"/>
            <a:r>
              <a:rPr lang="fr-FR" sz="1200" dirty="0">
                <a:solidFill>
                  <a:schemeClr val="tx1"/>
                </a:solidFill>
              </a:rPr>
              <a:t>Accès restreint aux organisations, décisions, droits et</a:t>
            </a:r>
          </a:p>
          <a:p>
            <a:pPr algn="ctr"/>
            <a:r>
              <a:rPr lang="fr-FR" sz="1200" dirty="0">
                <a:solidFill>
                  <a:schemeClr val="tx1"/>
                </a:solidFill>
              </a:rPr>
              <a:t>responsabilité liés à la citoyenneté. </a:t>
            </a:r>
          </a:p>
        </p:txBody>
      </p:sp>
      <p:sp>
        <p:nvSpPr>
          <p:cNvPr id="16" name="Ellipse 15"/>
          <p:cNvSpPr/>
          <p:nvPr/>
        </p:nvSpPr>
        <p:spPr>
          <a:xfrm>
            <a:off x="3584944" y="1655411"/>
            <a:ext cx="2538282" cy="200475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dirty="0">
              <a:solidFill>
                <a:schemeClr val="tx1"/>
              </a:solidFill>
            </a:endParaRPr>
          </a:p>
          <a:p>
            <a:pPr algn="ctr"/>
            <a:endParaRPr lang="fr-FR" sz="1350" b="1" dirty="0">
              <a:solidFill>
                <a:schemeClr val="tx1"/>
              </a:solidFill>
            </a:endParaRPr>
          </a:p>
          <a:p>
            <a:pPr algn="ctr"/>
            <a:r>
              <a:rPr lang="fr-FR" sz="1350" b="1" dirty="0">
                <a:solidFill>
                  <a:schemeClr val="tx1"/>
                </a:solidFill>
              </a:rPr>
              <a:t>Exclusion économiques</a:t>
            </a:r>
          </a:p>
          <a:p>
            <a:pPr algn="ctr"/>
            <a:r>
              <a:rPr lang="fr-FR" sz="1200" dirty="0">
                <a:solidFill>
                  <a:schemeClr val="tx1"/>
                </a:solidFill>
              </a:rPr>
              <a:t>Accès restreint au marché du</a:t>
            </a:r>
          </a:p>
          <a:p>
            <a:pPr algn="ctr"/>
            <a:r>
              <a:rPr lang="fr-FR" sz="1200" dirty="0">
                <a:solidFill>
                  <a:schemeClr val="tx1"/>
                </a:solidFill>
              </a:rPr>
              <a:t>travail, aux facteurs</a:t>
            </a:r>
          </a:p>
          <a:p>
            <a:pPr algn="ctr"/>
            <a:r>
              <a:rPr lang="fr-FR" sz="1200" dirty="0">
                <a:solidFill>
                  <a:schemeClr val="tx1"/>
                </a:solidFill>
              </a:rPr>
              <a:t>de production et</a:t>
            </a:r>
          </a:p>
          <a:p>
            <a:pPr algn="ctr"/>
            <a:r>
              <a:rPr lang="fr-FR" sz="1200" dirty="0">
                <a:solidFill>
                  <a:schemeClr val="tx1"/>
                </a:solidFill>
              </a:rPr>
              <a:t>aux opportunités</a:t>
            </a:r>
          </a:p>
          <a:p>
            <a:pPr algn="ctr"/>
            <a:r>
              <a:rPr lang="fr-FR" sz="1200" dirty="0">
                <a:solidFill>
                  <a:schemeClr val="tx1"/>
                </a:solidFill>
              </a:rPr>
              <a:t>d’améliorer les</a:t>
            </a:r>
          </a:p>
          <a:p>
            <a:pPr algn="ctr"/>
            <a:r>
              <a:rPr lang="fr-FR" sz="1200" dirty="0">
                <a:solidFill>
                  <a:schemeClr val="tx1"/>
                </a:solidFill>
              </a:rPr>
              <a:t>conditions de gagner sa vie.</a:t>
            </a:r>
          </a:p>
          <a:p>
            <a:r>
              <a:rPr lang="fr-FR" sz="1200" dirty="0"/>
              <a:t>vie</a:t>
            </a:r>
            <a:endParaRPr lang="fr-FR" sz="1200" dirty="0">
              <a:solidFill>
                <a:schemeClr val="tx1"/>
              </a:solidFill>
            </a:endParaRPr>
          </a:p>
        </p:txBody>
      </p:sp>
      <p:sp>
        <p:nvSpPr>
          <p:cNvPr id="12" name="ZoneTexte 11"/>
          <p:cNvSpPr txBox="1"/>
          <p:nvPr/>
        </p:nvSpPr>
        <p:spPr>
          <a:xfrm>
            <a:off x="3710870" y="3921900"/>
            <a:ext cx="2222083" cy="461665"/>
          </a:xfrm>
          <a:prstGeom prst="rect">
            <a:avLst/>
          </a:prstGeom>
          <a:noFill/>
        </p:spPr>
        <p:txBody>
          <a:bodyPr wrap="none" rtlCol="0">
            <a:spAutoFit/>
          </a:bodyPr>
          <a:lstStyle/>
          <a:p>
            <a:pPr algn="ctr"/>
            <a:r>
              <a:rPr lang="fr-FR" sz="1200" b="1" dirty="0"/>
              <a:t>Exclusion sociale</a:t>
            </a:r>
          </a:p>
          <a:p>
            <a:pPr algn="ctr"/>
            <a:r>
              <a:rPr lang="fr-FR" sz="1200" b="1" dirty="0"/>
              <a:t>Organisations et institutions</a:t>
            </a:r>
          </a:p>
        </p:txBody>
      </p:sp>
      <p:cxnSp>
        <p:nvCxnSpPr>
          <p:cNvPr id="14" name="Connecteur droit avec flèche 13"/>
          <p:cNvCxnSpPr/>
          <p:nvPr/>
        </p:nvCxnSpPr>
        <p:spPr>
          <a:xfrm>
            <a:off x="6138174" y="2355727"/>
            <a:ext cx="1026114" cy="8089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2627784" y="2301720"/>
            <a:ext cx="891100" cy="7876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3579507" y="4659768"/>
            <a:ext cx="2450655" cy="292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4826121" y="3696748"/>
            <a:ext cx="27964" cy="3240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3761910" y="3886110"/>
            <a:ext cx="297994" cy="897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V="1">
            <a:off x="5544108" y="3798268"/>
            <a:ext cx="294897" cy="1776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119556" y="198633"/>
            <a:ext cx="7772924" cy="1169551"/>
          </a:xfrm>
          <a:prstGeom prst="rect">
            <a:avLst/>
          </a:prstGeom>
        </p:spPr>
        <p:txBody>
          <a:bodyPr wrap="square">
            <a:spAutoFit/>
          </a:bodyPr>
          <a:lstStyle/>
          <a:p>
            <a:r>
              <a:rPr lang="fr-FR" sz="1600" b="1" dirty="0"/>
              <a:t>II- ELEMENTS DE CADRAGE DU CONCEPT D’INCLUSION </a:t>
            </a:r>
            <a:r>
              <a:rPr lang="fr-FR" sz="1600" b="1" dirty="0" smtClean="0"/>
              <a:t>SOCIALE</a:t>
            </a:r>
          </a:p>
          <a:p>
            <a:endParaRPr lang="fr-FR" b="1" dirty="0"/>
          </a:p>
          <a:p>
            <a:pPr marL="285750" indent="-285750">
              <a:buFont typeface="Arial" panose="020B0604020202020204" pitchFamily="34" charset="0"/>
              <a:buChar char="•"/>
            </a:pPr>
            <a:r>
              <a:rPr lang="fr-FR" b="1" dirty="0" smtClean="0"/>
              <a:t>L’exclusion sociale: un processus tridimensionnel qui s’alimente et la nécessité d’une approche intégrée</a:t>
            </a:r>
            <a:endParaRPr lang="fr-FR" dirty="0"/>
          </a:p>
        </p:txBody>
      </p:sp>
    </p:spTree>
    <p:extLst>
      <p:ext uri="{BB962C8B-B14F-4D97-AF65-F5344CB8AC3E}">
        <p14:creationId xmlns:p14="http://schemas.microsoft.com/office/powerpoint/2010/main" val="3656525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31099"/>
            <a:ext cx="7930128" cy="740451"/>
          </a:xfrm>
        </p:spPr>
        <p:txBody>
          <a:bodyPr>
            <a:noAutofit/>
          </a:bodyPr>
          <a:lstStyle/>
          <a:p>
            <a:r>
              <a:rPr lang="fr-FR" sz="1800" b="1" dirty="0" smtClean="0">
                <a:effectLst/>
              </a:rPr>
              <a:t>II- ELEMENTS DE CADRAGE DU CONCEPT D’INCLUSION SOCIALE</a:t>
            </a:r>
            <a:endParaRPr lang="fr-FR" sz="1800" b="1" dirty="0">
              <a:effectLst/>
            </a:endParaRPr>
          </a:p>
        </p:txBody>
      </p:sp>
      <p:sp>
        <p:nvSpPr>
          <p:cNvPr id="3" name="Espace réservé du contenu 2"/>
          <p:cNvSpPr>
            <a:spLocks noGrp="1"/>
          </p:cNvSpPr>
          <p:nvPr>
            <p:ph idx="1"/>
          </p:nvPr>
        </p:nvSpPr>
        <p:spPr>
          <a:xfrm>
            <a:off x="1443233" y="627534"/>
            <a:ext cx="7417820" cy="4299942"/>
          </a:xfrm>
        </p:spPr>
        <p:txBody>
          <a:bodyPr>
            <a:normAutofit fontScale="92500"/>
          </a:bodyPr>
          <a:lstStyle/>
          <a:p>
            <a:r>
              <a:rPr lang="fr-FR" dirty="0" smtClean="0"/>
              <a:t>Quelques principes clés à retenir sur la notion d’inclusion</a:t>
            </a:r>
          </a:p>
          <a:p>
            <a:pPr lvl="1"/>
            <a:r>
              <a:rPr lang="fr-FR" sz="2400" dirty="0" smtClean="0"/>
              <a:t>Notion d’inclusion permet d’aller au-delà de la notion de pauvreté et de mettre en évidence les inégalités d’accès aux services, aux ressources, aux droits, etc. </a:t>
            </a:r>
          </a:p>
          <a:p>
            <a:pPr lvl="1"/>
            <a:r>
              <a:rPr lang="fr-FR" sz="2400" dirty="0" smtClean="0"/>
              <a:t>Exclusion </a:t>
            </a:r>
            <a:r>
              <a:rPr lang="fr-FR" sz="2400" dirty="0"/>
              <a:t>sociale, économique et politique vont de pair car les groupes qui sont socialement marginalisés sont ceux qui souffrent le plus de l’exclusion économique et qui n’ont pas accès aux espaces de dialogue et décision</a:t>
            </a:r>
          </a:p>
          <a:p>
            <a:pPr lvl="1"/>
            <a:r>
              <a:rPr lang="fr-FR" sz="2400" dirty="0" smtClean="0"/>
              <a:t>Ainsi, les processus </a:t>
            </a:r>
            <a:r>
              <a:rPr lang="fr-FR" sz="2400" dirty="0"/>
              <a:t>d’inclusion nécessite d’avoir une vision globale du phénomène d’exclusion </a:t>
            </a:r>
          </a:p>
          <a:p>
            <a:pPr lvl="1"/>
            <a:endParaRPr lang="fr-FR" sz="2400" dirty="0" smtClean="0"/>
          </a:p>
          <a:p>
            <a:pPr marL="402336" lvl="1" indent="0">
              <a:buNone/>
            </a:pPr>
            <a:endParaRPr lang="fr-FR" sz="2400" dirty="0" smtClean="0"/>
          </a:p>
        </p:txBody>
      </p:sp>
    </p:spTree>
    <p:extLst>
      <p:ext uri="{BB962C8B-B14F-4D97-AF65-F5344CB8AC3E}">
        <p14:creationId xmlns:p14="http://schemas.microsoft.com/office/powerpoint/2010/main" val="292167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472139"/>
            <a:ext cx="7766680" cy="474068"/>
          </a:xfrm>
        </p:spPr>
        <p:txBody>
          <a:bodyPr anchor="ctr">
            <a:normAutofit fontScale="90000"/>
          </a:bodyPr>
          <a:lstStyle/>
          <a:p>
            <a:pPr algn="ctr"/>
            <a:r>
              <a:rPr lang="fr-BE" sz="2000" b="1" dirty="0" smtClean="0">
                <a:solidFill>
                  <a:schemeClr val="tx1"/>
                </a:solidFill>
                <a:effectLst/>
              </a:rPr>
              <a:t>III - OPERATIONALISATION DU CONCEPT D’INCLUSION SOCIALE DANS LE PROJET OSIRIS</a:t>
            </a:r>
            <a:endParaRPr lang="fr-FR" sz="2000" b="1" dirty="0">
              <a:solidFill>
                <a:schemeClr val="tx1"/>
              </a:solidFill>
              <a:effectLst/>
            </a:endParaRPr>
          </a:p>
        </p:txBody>
      </p:sp>
      <p:pic>
        <p:nvPicPr>
          <p:cNvPr id="11" name="Image 10"/>
          <p:cNvPicPr/>
          <p:nvPr/>
        </p:nvPicPr>
        <p:blipFill>
          <a:blip r:embed="rId3" cstate="print">
            <a:lum contrast="80000"/>
            <a:alphaModFix amt="44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621" b="-932"/>
          <a:stretch>
            <a:fillRect/>
          </a:stretch>
        </p:blipFill>
        <p:spPr bwMode="auto">
          <a:xfrm>
            <a:off x="251520" y="1815666"/>
            <a:ext cx="504056" cy="486054"/>
          </a:xfrm>
          <a:prstGeom prst="rect">
            <a:avLst/>
          </a:prstGeom>
          <a:noFill/>
          <a:ln>
            <a:noFill/>
          </a:ln>
        </p:spPr>
      </p:pic>
      <p:pic>
        <p:nvPicPr>
          <p:cNvPr id="12" name="Image 11" descr="Description : http://www.cnaas.sn/images/logo_cnaas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705877"/>
            <a:ext cx="504056" cy="378042"/>
          </a:xfrm>
          <a:prstGeom prst="rect">
            <a:avLst/>
          </a:prstGeom>
          <a:noFill/>
          <a:ln>
            <a:noFill/>
          </a:ln>
        </p:spPr>
      </p:pic>
      <p:sp>
        <p:nvSpPr>
          <p:cNvPr id="1029" name="Rectangle 3" descr="Description : logo-coopec-resopp"/>
          <p:cNvSpPr>
            <a:spLocks noChangeAspect="1" noChangeArrowheads="1"/>
          </p:cNvSpPr>
          <p:nvPr/>
        </p:nvSpPr>
        <p:spPr bwMode="auto">
          <a:xfrm>
            <a:off x="251520" y="3057804"/>
            <a:ext cx="548302" cy="432048"/>
          </a:xfrm>
          <a:prstGeom prst="rect">
            <a:avLst/>
          </a:prstGeom>
          <a:blipFill dpi="0" rotWithShape="1">
            <a:blip r:embed="rId6"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4" name="Imag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4407955"/>
            <a:ext cx="504056" cy="432048"/>
          </a:xfrm>
          <a:prstGeom prst="rect">
            <a:avLst/>
          </a:prstGeom>
          <a:noFill/>
          <a:ln>
            <a:noFill/>
          </a:ln>
        </p:spPr>
      </p:pic>
      <p:pic>
        <p:nvPicPr>
          <p:cNvPr id="15" name="Image 14" descr="Description : Logo de l’association"/>
          <p:cNvPicPr/>
          <p:nvPr/>
        </p:nvPicPr>
        <p:blipFill>
          <a:blip r:embed="rId8" cstate="print">
            <a:lum contrast="10000"/>
            <a:extLst>
              <a:ext uri="{28A0092B-C50C-407E-A947-70E740481C1C}">
                <a14:useLocalDpi xmlns:a14="http://schemas.microsoft.com/office/drawing/2010/main" val="0"/>
              </a:ext>
            </a:extLst>
          </a:blip>
          <a:srcRect/>
          <a:stretch>
            <a:fillRect/>
          </a:stretch>
        </p:blipFill>
        <p:spPr bwMode="auto">
          <a:xfrm>
            <a:off x="179512" y="2463738"/>
            <a:ext cx="648072" cy="324036"/>
          </a:xfrm>
          <a:prstGeom prst="rect">
            <a:avLst/>
          </a:prstGeom>
          <a:noFill/>
          <a:ln>
            <a:noFill/>
          </a:ln>
        </p:spPr>
      </p:pic>
      <p:sp>
        <p:nvSpPr>
          <p:cNvPr id="16" name="Titre 1"/>
          <p:cNvSpPr txBox="1">
            <a:spLocks/>
          </p:cNvSpPr>
          <p:nvPr/>
        </p:nvSpPr>
        <p:spPr>
          <a:xfrm>
            <a:off x="1043608" y="1563638"/>
            <a:ext cx="8100392" cy="3579862"/>
          </a:xfrm>
          <a:prstGeom prst="rect">
            <a:avLst/>
          </a:prstGeom>
        </p:spPr>
        <p:txBody>
          <a:bodyPr anchor="t">
            <a:normAutofit/>
          </a:bodyPr>
          <a:lstStyle/>
          <a:p>
            <a:pPr>
              <a:buClr>
                <a:srgbClr val="0F5494"/>
              </a:buClr>
              <a:buSzPct val="125000"/>
            </a:pPr>
            <a:endParaRPr lang="fr-FR" dirty="0" smtClean="0"/>
          </a:p>
          <a:p>
            <a:pPr>
              <a:buClr>
                <a:srgbClr val="0F5494"/>
              </a:buClr>
              <a:buSzPct val="125000"/>
              <a:buFont typeface="Wingdings" pitchFamily="2" charset="2"/>
              <a:buChar char="q"/>
            </a:pPr>
            <a:r>
              <a:rPr lang="fr-FR" b="1" dirty="0" smtClean="0"/>
              <a:t>Approche par services payants accessibles à travers l’adhésion aux</a:t>
            </a:r>
          </a:p>
          <a:p>
            <a:pPr>
              <a:buClr>
                <a:srgbClr val="0F5494"/>
              </a:buClr>
              <a:buSzPct val="125000"/>
            </a:pPr>
            <a:r>
              <a:rPr lang="fr-FR" b="1" dirty="0" smtClean="0"/>
              <a:t>     coopératives et mutuelles (MEC&amp;MS)</a:t>
            </a:r>
          </a:p>
          <a:p>
            <a:pPr>
              <a:buClr>
                <a:srgbClr val="0F5494"/>
              </a:buClr>
              <a:buSzPct val="125000"/>
            </a:pPr>
            <a:endParaRPr lang="fr-FR" b="1" dirty="0" smtClean="0"/>
          </a:p>
          <a:p>
            <a:pPr>
              <a:buClr>
                <a:srgbClr val="0F5494"/>
              </a:buClr>
              <a:buSzPct val="125000"/>
              <a:buFont typeface="Wingdings" pitchFamily="2" charset="2"/>
              <a:buChar char="q"/>
            </a:pPr>
            <a:r>
              <a:rPr lang="fr-FR" b="1" dirty="0" smtClean="0"/>
              <a:t> Développement de partenariat entre fournisseurs pour la constitution</a:t>
            </a:r>
          </a:p>
          <a:p>
            <a:pPr>
              <a:buClr>
                <a:srgbClr val="0F5494"/>
              </a:buClr>
              <a:buSzPct val="125000"/>
            </a:pPr>
            <a:r>
              <a:rPr lang="fr-FR" b="1" dirty="0" smtClean="0"/>
              <a:t>     d’une offre cohérente (articulation des services/produits) </a:t>
            </a:r>
          </a:p>
          <a:p>
            <a:pPr marL="997200" lvl="4">
              <a:buClr>
                <a:srgbClr val="0F5494"/>
              </a:buClr>
            </a:pPr>
            <a:endParaRPr lang="fr-FR" sz="1600" dirty="0" smtClean="0"/>
          </a:p>
          <a:p>
            <a:pPr marL="540000" lvl="3">
              <a:buClr>
                <a:srgbClr val="0F5494"/>
              </a:buClr>
            </a:pPr>
            <a:endParaRPr lang="fr-FR" sz="1600" dirty="0" smtClean="0"/>
          </a:p>
          <a:p>
            <a:pPr marL="400050" lvl="1" indent="0">
              <a:buClr>
                <a:srgbClr val="0F5494"/>
              </a:buClr>
              <a:buFontTx/>
              <a:buNone/>
            </a:pPr>
            <a:endParaRPr lang="en-GB" altLang="en-US" sz="2400" dirty="0" smtClean="0"/>
          </a:p>
        </p:txBody>
      </p:sp>
      <p:pic>
        <p:nvPicPr>
          <p:cNvPr id="18" name="Image 17" descr="logo-ADG-Transparen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965412"/>
            <a:ext cx="558048" cy="670234"/>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4245" y="195486"/>
            <a:ext cx="7766680" cy="474068"/>
          </a:xfrm>
        </p:spPr>
        <p:txBody>
          <a:bodyPr anchor="ctr">
            <a:normAutofit/>
          </a:bodyPr>
          <a:lstStyle/>
          <a:p>
            <a:pPr algn="ctr"/>
            <a:r>
              <a:rPr lang="fr-BE" sz="2000" b="1" dirty="0" smtClean="0">
                <a:solidFill>
                  <a:schemeClr val="tx1"/>
                </a:solidFill>
                <a:effectLst/>
              </a:rPr>
              <a:t>OPERATIONALISATION DU CONCEPT </a:t>
            </a:r>
            <a:endParaRPr lang="fr-FR" sz="2000" b="1" dirty="0">
              <a:solidFill>
                <a:schemeClr val="tx1"/>
              </a:solidFill>
              <a:effectLst/>
            </a:endParaRPr>
          </a:p>
        </p:txBody>
      </p:sp>
      <p:pic>
        <p:nvPicPr>
          <p:cNvPr id="11" name="Image 10"/>
          <p:cNvPicPr/>
          <p:nvPr/>
        </p:nvPicPr>
        <p:blipFill>
          <a:blip r:embed="rId3" cstate="print">
            <a:lum contrast="80000"/>
            <a:alphaModFix amt="44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621" b="-932"/>
          <a:stretch>
            <a:fillRect/>
          </a:stretch>
        </p:blipFill>
        <p:spPr bwMode="auto">
          <a:xfrm>
            <a:off x="251520" y="1815666"/>
            <a:ext cx="504056" cy="486054"/>
          </a:xfrm>
          <a:prstGeom prst="rect">
            <a:avLst/>
          </a:prstGeom>
          <a:noFill/>
          <a:ln>
            <a:noFill/>
          </a:ln>
        </p:spPr>
      </p:pic>
      <p:pic>
        <p:nvPicPr>
          <p:cNvPr id="12" name="Image 11" descr="Description : http://www.cnaas.sn/images/logo_cnaas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705877"/>
            <a:ext cx="504056" cy="378042"/>
          </a:xfrm>
          <a:prstGeom prst="rect">
            <a:avLst/>
          </a:prstGeom>
          <a:noFill/>
          <a:ln>
            <a:noFill/>
          </a:ln>
        </p:spPr>
      </p:pic>
      <p:sp>
        <p:nvSpPr>
          <p:cNvPr id="1029" name="Rectangle 3" descr="Description : logo-coopec-resopp"/>
          <p:cNvSpPr>
            <a:spLocks noChangeAspect="1" noChangeArrowheads="1"/>
          </p:cNvSpPr>
          <p:nvPr/>
        </p:nvSpPr>
        <p:spPr bwMode="auto">
          <a:xfrm>
            <a:off x="251520" y="3057804"/>
            <a:ext cx="548302" cy="432048"/>
          </a:xfrm>
          <a:prstGeom prst="rect">
            <a:avLst/>
          </a:prstGeom>
          <a:blipFill dpi="0" rotWithShape="1">
            <a:blip r:embed="rId6"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4" name="Imag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4407955"/>
            <a:ext cx="504056" cy="432048"/>
          </a:xfrm>
          <a:prstGeom prst="rect">
            <a:avLst/>
          </a:prstGeom>
          <a:noFill/>
          <a:ln>
            <a:noFill/>
          </a:ln>
        </p:spPr>
      </p:pic>
      <p:pic>
        <p:nvPicPr>
          <p:cNvPr id="15" name="Image 14" descr="Description : Logo de l’association"/>
          <p:cNvPicPr/>
          <p:nvPr/>
        </p:nvPicPr>
        <p:blipFill>
          <a:blip r:embed="rId8" cstate="print">
            <a:lum contrast="10000"/>
            <a:extLst>
              <a:ext uri="{28A0092B-C50C-407E-A947-70E740481C1C}">
                <a14:useLocalDpi xmlns:a14="http://schemas.microsoft.com/office/drawing/2010/main" val="0"/>
              </a:ext>
            </a:extLst>
          </a:blip>
          <a:srcRect/>
          <a:stretch>
            <a:fillRect/>
          </a:stretch>
        </p:blipFill>
        <p:spPr bwMode="auto">
          <a:xfrm>
            <a:off x="179512" y="2463738"/>
            <a:ext cx="648072" cy="324036"/>
          </a:xfrm>
          <a:prstGeom prst="rect">
            <a:avLst/>
          </a:prstGeom>
          <a:noFill/>
          <a:ln>
            <a:noFill/>
          </a:ln>
        </p:spPr>
      </p:pic>
      <p:sp>
        <p:nvSpPr>
          <p:cNvPr id="16" name="Titre 1"/>
          <p:cNvSpPr txBox="1">
            <a:spLocks/>
          </p:cNvSpPr>
          <p:nvPr/>
        </p:nvSpPr>
        <p:spPr>
          <a:xfrm>
            <a:off x="1043608" y="1563638"/>
            <a:ext cx="8100392" cy="3579862"/>
          </a:xfrm>
          <a:prstGeom prst="rect">
            <a:avLst/>
          </a:prstGeom>
        </p:spPr>
        <p:txBody>
          <a:bodyPr anchor="t">
            <a:normAutofit/>
          </a:bodyPr>
          <a:lstStyle/>
          <a:p>
            <a:pPr>
              <a:buClr>
                <a:srgbClr val="0F5494"/>
              </a:buClr>
              <a:buSzPct val="125000"/>
              <a:buFont typeface="Wingdings" pitchFamily="2" charset="2"/>
              <a:buChar char="q"/>
            </a:pPr>
            <a:r>
              <a:rPr lang="fr-FR" b="1" dirty="0" smtClean="0"/>
              <a:t>Inclusion sociale:  </a:t>
            </a:r>
          </a:p>
          <a:p>
            <a:pPr marL="540000" lvl="3">
              <a:lnSpc>
                <a:spcPct val="150000"/>
              </a:lnSpc>
              <a:buClr>
                <a:srgbClr val="0F5494"/>
              </a:buClr>
              <a:buSzPct val="100000"/>
              <a:buFont typeface="Wingdings" pitchFamily="2" charset="2"/>
              <a:buChar char="v"/>
            </a:pPr>
            <a:r>
              <a:rPr lang="fr-FR" sz="1600" dirty="0" smtClean="0"/>
              <a:t> connexion à un réseau (coopératives et mutuelles) </a:t>
            </a:r>
          </a:p>
          <a:p>
            <a:pPr marL="540000" lvl="3">
              <a:lnSpc>
                <a:spcPct val="150000"/>
              </a:lnSpc>
              <a:buClr>
                <a:srgbClr val="0F5494"/>
              </a:buClr>
              <a:buFont typeface="Wingdings" pitchFamily="2" charset="2"/>
              <a:buChar char="v"/>
            </a:pPr>
            <a:r>
              <a:rPr lang="fr-FR" sz="1600" dirty="0" smtClean="0"/>
              <a:t> Assurance santé à travers les mutuelles de santé</a:t>
            </a:r>
          </a:p>
          <a:p>
            <a:pPr marL="540000" lvl="3">
              <a:lnSpc>
                <a:spcPct val="150000"/>
              </a:lnSpc>
              <a:buClr>
                <a:srgbClr val="0F5494"/>
              </a:buClr>
              <a:buFont typeface="Wingdings" pitchFamily="2" charset="2"/>
              <a:buChar char="v"/>
            </a:pPr>
            <a:r>
              <a:rPr lang="fr-FR" sz="1600" dirty="0" smtClean="0"/>
              <a:t> Assurance décès/invalidité pour la protection de la famille</a:t>
            </a:r>
          </a:p>
          <a:p>
            <a:pPr marL="997200" lvl="4">
              <a:buClr>
                <a:srgbClr val="0F5494"/>
              </a:buClr>
            </a:pPr>
            <a:endParaRPr lang="fr-FR" sz="1600" dirty="0" smtClean="0"/>
          </a:p>
          <a:p>
            <a:pPr marL="540000" lvl="3">
              <a:buClr>
                <a:srgbClr val="0F5494"/>
              </a:buClr>
            </a:pPr>
            <a:endParaRPr lang="fr-FR" sz="1600" dirty="0" smtClean="0"/>
          </a:p>
          <a:p>
            <a:pPr marL="400050" lvl="1" indent="0">
              <a:buClr>
                <a:srgbClr val="0F5494"/>
              </a:buClr>
              <a:buFontTx/>
              <a:buNone/>
            </a:pPr>
            <a:endParaRPr lang="en-GB" altLang="en-US" sz="2400" dirty="0" smtClean="0"/>
          </a:p>
        </p:txBody>
      </p:sp>
      <p:pic>
        <p:nvPicPr>
          <p:cNvPr id="18" name="Image 17" descr="logo-ADG-Transparen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965412"/>
            <a:ext cx="558048" cy="670234"/>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5386" y="411510"/>
            <a:ext cx="7766680" cy="474068"/>
          </a:xfrm>
        </p:spPr>
        <p:txBody>
          <a:bodyPr anchor="ctr">
            <a:normAutofit/>
          </a:bodyPr>
          <a:lstStyle/>
          <a:p>
            <a:pPr algn="ctr"/>
            <a:r>
              <a:rPr lang="fr-BE" sz="2000" b="1" dirty="0" smtClean="0">
                <a:solidFill>
                  <a:schemeClr val="tx1"/>
                </a:solidFill>
                <a:effectLst/>
              </a:rPr>
              <a:t>OPERATIONALISATION DU CONCEPT </a:t>
            </a:r>
            <a:endParaRPr lang="fr-FR" sz="2000" b="1" dirty="0">
              <a:solidFill>
                <a:schemeClr val="tx1"/>
              </a:solidFill>
              <a:effectLst/>
            </a:endParaRPr>
          </a:p>
        </p:txBody>
      </p:sp>
      <p:pic>
        <p:nvPicPr>
          <p:cNvPr id="11" name="Image 10"/>
          <p:cNvPicPr/>
          <p:nvPr/>
        </p:nvPicPr>
        <p:blipFill>
          <a:blip r:embed="rId3" cstate="print">
            <a:lum contrast="80000"/>
            <a:alphaModFix amt="44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621" b="-932"/>
          <a:stretch>
            <a:fillRect/>
          </a:stretch>
        </p:blipFill>
        <p:spPr bwMode="auto">
          <a:xfrm>
            <a:off x="251520" y="1815666"/>
            <a:ext cx="504056" cy="486054"/>
          </a:xfrm>
          <a:prstGeom prst="rect">
            <a:avLst/>
          </a:prstGeom>
          <a:noFill/>
          <a:ln>
            <a:noFill/>
          </a:ln>
        </p:spPr>
      </p:pic>
      <p:pic>
        <p:nvPicPr>
          <p:cNvPr id="12" name="Image 11" descr="Description : http://www.cnaas.sn/images/logo_cnaas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705877"/>
            <a:ext cx="504056" cy="378042"/>
          </a:xfrm>
          <a:prstGeom prst="rect">
            <a:avLst/>
          </a:prstGeom>
          <a:noFill/>
          <a:ln>
            <a:noFill/>
          </a:ln>
        </p:spPr>
      </p:pic>
      <p:sp>
        <p:nvSpPr>
          <p:cNvPr id="1029" name="Rectangle 3" descr="Description : logo-coopec-resopp"/>
          <p:cNvSpPr>
            <a:spLocks noChangeAspect="1" noChangeArrowheads="1"/>
          </p:cNvSpPr>
          <p:nvPr/>
        </p:nvSpPr>
        <p:spPr bwMode="auto">
          <a:xfrm>
            <a:off x="251520" y="3057804"/>
            <a:ext cx="548302" cy="432048"/>
          </a:xfrm>
          <a:prstGeom prst="rect">
            <a:avLst/>
          </a:prstGeom>
          <a:blipFill dpi="0" rotWithShape="1">
            <a:blip r:embed="rId6"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4" name="Imag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4407955"/>
            <a:ext cx="504056" cy="432048"/>
          </a:xfrm>
          <a:prstGeom prst="rect">
            <a:avLst/>
          </a:prstGeom>
          <a:noFill/>
          <a:ln>
            <a:noFill/>
          </a:ln>
        </p:spPr>
      </p:pic>
      <p:pic>
        <p:nvPicPr>
          <p:cNvPr id="15" name="Image 14" descr="Description : Logo de l’association"/>
          <p:cNvPicPr/>
          <p:nvPr/>
        </p:nvPicPr>
        <p:blipFill>
          <a:blip r:embed="rId8" cstate="print">
            <a:lum contrast="10000"/>
            <a:extLst>
              <a:ext uri="{28A0092B-C50C-407E-A947-70E740481C1C}">
                <a14:useLocalDpi xmlns:a14="http://schemas.microsoft.com/office/drawing/2010/main" val="0"/>
              </a:ext>
            </a:extLst>
          </a:blip>
          <a:srcRect/>
          <a:stretch>
            <a:fillRect/>
          </a:stretch>
        </p:blipFill>
        <p:spPr bwMode="auto">
          <a:xfrm>
            <a:off x="179512" y="2463738"/>
            <a:ext cx="648072" cy="324036"/>
          </a:xfrm>
          <a:prstGeom prst="rect">
            <a:avLst/>
          </a:prstGeom>
          <a:noFill/>
          <a:ln>
            <a:noFill/>
          </a:ln>
        </p:spPr>
      </p:pic>
      <p:sp>
        <p:nvSpPr>
          <p:cNvPr id="16" name="Titre 1"/>
          <p:cNvSpPr txBox="1">
            <a:spLocks/>
          </p:cNvSpPr>
          <p:nvPr/>
        </p:nvSpPr>
        <p:spPr>
          <a:xfrm>
            <a:off x="1043608" y="1563638"/>
            <a:ext cx="8100392" cy="3579862"/>
          </a:xfrm>
          <a:prstGeom prst="rect">
            <a:avLst/>
          </a:prstGeom>
        </p:spPr>
        <p:txBody>
          <a:bodyPr anchor="t">
            <a:normAutofit/>
          </a:bodyPr>
          <a:lstStyle/>
          <a:p>
            <a:pPr>
              <a:buClr>
                <a:srgbClr val="0F5494"/>
              </a:buClr>
              <a:buSzPct val="125000"/>
              <a:buFont typeface="Wingdings" pitchFamily="2" charset="2"/>
              <a:buChar char="q"/>
            </a:pPr>
            <a:r>
              <a:rPr lang="fr-FR" b="1" dirty="0" smtClean="0"/>
              <a:t>Inclusion économique :  </a:t>
            </a:r>
          </a:p>
          <a:p>
            <a:pPr marL="540000" lvl="3">
              <a:lnSpc>
                <a:spcPct val="150000"/>
              </a:lnSpc>
              <a:buClr>
                <a:srgbClr val="0F5494"/>
              </a:buClr>
              <a:buSzPct val="100000"/>
              <a:buFont typeface="Wingdings" pitchFamily="2" charset="2"/>
              <a:buChar char="v"/>
            </a:pPr>
            <a:r>
              <a:rPr lang="fr-FR" sz="1600" dirty="0" smtClean="0"/>
              <a:t> Fourniture d’intrants agricoles de qualités aux membres</a:t>
            </a:r>
          </a:p>
          <a:p>
            <a:pPr marL="540000" lvl="3">
              <a:lnSpc>
                <a:spcPct val="150000"/>
              </a:lnSpc>
              <a:buClr>
                <a:srgbClr val="0F5494"/>
              </a:buClr>
              <a:buSzPct val="100000"/>
              <a:buFont typeface="Wingdings" pitchFamily="2" charset="2"/>
              <a:buChar char="v"/>
            </a:pPr>
            <a:r>
              <a:rPr lang="fr-FR" sz="1600" dirty="0" smtClean="0"/>
              <a:t> Commercialisation des excédents de production</a:t>
            </a:r>
          </a:p>
          <a:p>
            <a:pPr marL="540000" lvl="3">
              <a:lnSpc>
                <a:spcPct val="150000"/>
              </a:lnSpc>
              <a:buClr>
                <a:srgbClr val="0F5494"/>
              </a:buClr>
              <a:buSzPct val="100000"/>
              <a:buFont typeface="Wingdings" pitchFamily="2" charset="2"/>
              <a:buChar char="v"/>
            </a:pPr>
            <a:r>
              <a:rPr lang="fr-FR" sz="1600" dirty="0" smtClean="0"/>
              <a:t> Sensibilisation pour la constitution de l’épargne</a:t>
            </a:r>
          </a:p>
          <a:p>
            <a:pPr marL="540000" lvl="3">
              <a:lnSpc>
                <a:spcPct val="150000"/>
              </a:lnSpc>
              <a:buClr>
                <a:srgbClr val="0F5494"/>
              </a:buClr>
              <a:buSzPct val="100000"/>
              <a:buFont typeface="Wingdings" pitchFamily="2" charset="2"/>
              <a:buChar char="v"/>
            </a:pPr>
            <a:r>
              <a:rPr lang="fr-FR" sz="1600" dirty="0" smtClean="0"/>
              <a:t> Financement des activités productives (crédit) </a:t>
            </a:r>
          </a:p>
          <a:p>
            <a:pPr marL="540000" lvl="3">
              <a:lnSpc>
                <a:spcPct val="150000"/>
              </a:lnSpc>
              <a:buClr>
                <a:srgbClr val="0F5494"/>
              </a:buClr>
              <a:buSzPct val="100000"/>
              <a:buFont typeface="Wingdings" pitchFamily="2" charset="2"/>
              <a:buChar char="v"/>
            </a:pPr>
            <a:r>
              <a:rPr lang="fr-FR" sz="1600" dirty="0" smtClean="0"/>
              <a:t> Conseil à l’entreprenariat (BDS) </a:t>
            </a:r>
          </a:p>
          <a:p>
            <a:pPr marL="540000" lvl="3">
              <a:lnSpc>
                <a:spcPct val="150000"/>
              </a:lnSpc>
              <a:buClr>
                <a:srgbClr val="0F5494"/>
              </a:buClr>
              <a:buSzPct val="100000"/>
              <a:buFont typeface="Wingdings" pitchFamily="2" charset="2"/>
              <a:buChar char="v"/>
            </a:pPr>
            <a:r>
              <a:rPr lang="fr-FR" sz="1600" dirty="0" smtClean="0"/>
              <a:t> Formation dans l’activité menée  </a:t>
            </a:r>
          </a:p>
          <a:p>
            <a:pPr marL="540000" lvl="3">
              <a:lnSpc>
                <a:spcPct val="150000"/>
              </a:lnSpc>
              <a:buClr>
                <a:srgbClr val="0F5494"/>
              </a:buClr>
              <a:buFont typeface="Wingdings" pitchFamily="2" charset="2"/>
              <a:buChar char="v"/>
            </a:pPr>
            <a:r>
              <a:rPr lang="fr-FR" sz="1600" dirty="0" smtClean="0"/>
              <a:t> Assurance de l’activité et des moyens de production </a:t>
            </a:r>
          </a:p>
          <a:p>
            <a:pPr marL="540000" lvl="3">
              <a:buClr>
                <a:srgbClr val="0F5494"/>
              </a:buClr>
            </a:pPr>
            <a:r>
              <a:rPr lang="fr-FR" sz="1000" dirty="0" smtClean="0"/>
              <a:t>       (,Assurance perte récolte Indicielle, Assurance perte récolte classique, Assurance multirisque agricole,, Assurance mortalité bétail,  </a:t>
            </a:r>
          </a:p>
          <a:p>
            <a:pPr marL="540000" lvl="3">
              <a:buClr>
                <a:srgbClr val="0F5494"/>
              </a:buClr>
            </a:pPr>
            <a:r>
              <a:rPr lang="fr-FR" sz="1000" dirty="0" smtClean="0"/>
              <a:t>       Assurance hippomobile , etc.)</a:t>
            </a:r>
          </a:p>
          <a:p>
            <a:pPr marL="997200" lvl="4">
              <a:buClr>
                <a:srgbClr val="0F5494"/>
              </a:buClr>
            </a:pPr>
            <a:endParaRPr lang="fr-FR" sz="1600" dirty="0" smtClean="0"/>
          </a:p>
          <a:p>
            <a:pPr marL="540000" lvl="3">
              <a:buClr>
                <a:srgbClr val="0F5494"/>
              </a:buClr>
            </a:pPr>
            <a:endParaRPr lang="fr-FR" sz="1600" dirty="0" smtClean="0"/>
          </a:p>
          <a:p>
            <a:pPr marL="400050" lvl="1" indent="0">
              <a:buClr>
                <a:srgbClr val="0F5494"/>
              </a:buClr>
              <a:buFontTx/>
              <a:buNone/>
            </a:pPr>
            <a:endParaRPr lang="en-GB" altLang="en-US" sz="2400" dirty="0" smtClean="0"/>
          </a:p>
        </p:txBody>
      </p:sp>
      <p:pic>
        <p:nvPicPr>
          <p:cNvPr id="18" name="Image 17" descr="logo-ADG-Transparen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965412"/>
            <a:ext cx="558048" cy="670234"/>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0464" y="339502"/>
            <a:ext cx="7766680" cy="474068"/>
          </a:xfrm>
        </p:spPr>
        <p:txBody>
          <a:bodyPr anchor="ctr">
            <a:normAutofit/>
          </a:bodyPr>
          <a:lstStyle/>
          <a:p>
            <a:pPr algn="ctr"/>
            <a:r>
              <a:rPr lang="fr-BE" sz="2000" b="1" dirty="0" smtClean="0">
                <a:solidFill>
                  <a:schemeClr val="tx1"/>
                </a:solidFill>
                <a:effectLst/>
              </a:rPr>
              <a:t>OPERATIONALISATION DU CONCEPT </a:t>
            </a:r>
            <a:endParaRPr lang="fr-FR" sz="2000" b="1" dirty="0">
              <a:solidFill>
                <a:schemeClr val="tx1"/>
              </a:solidFill>
              <a:effectLst/>
            </a:endParaRPr>
          </a:p>
        </p:txBody>
      </p:sp>
      <p:pic>
        <p:nvPicPr>
          <p:cNvPr id="11" name="Image 10"/>
          <p:cNvPicPr/>
          <p:nvPr/>
        </p:nvPicPr>
        <p:blipFill>
          <a:blip r:embed="rId3" cstate="print">
            <a:lum contrast="80000"/>
            <a:alphaModFix amt="44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621" b="-932"/>
          <a:stretch>
            <a:fillRect/>
          </a:stretch>
        </p:blipFill>
        <p:spPr bwMode="auto">
          <a:xfrm>
            <a:off x="251520" y="1815666"/>
            <a:ext cx="504056" cy="486054"/>
          </a:xfrm>
          <a:prstGeom prst="rect">
            <a:avLst/>
          </a:prstGeom>
          <a:noFill/>
          <a:ln>
            <a:noFill/>
          </a:ln>
        </p:spPr>
      </p:pic>
      <p:pic>
        <p:nvPicPr>
          <p:cNvPr id="12" name="Image 11" descr="Description : http://www.cnaas.sn/images/logo_cnaas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705877"/>
            <a:ext cx="504056" cy="378042"/>
          </a:xfrm>
          <a:prstGeom prst="rect">
            <a:avLst/>
          </a:prstGeom>
          <a:noFill/>
          <a:ln>
            <a:noFill/>
          </a:ln>
        </p:spPr>
      </p:pic>
      <p:sp>
        <p:nvSpPr>
          <p:cNvPr id="1029" name="Rectangle 3" descr="Description : logo-coopec-resopp"/>
          <p:cNvSpPr>
            <a:spLocks noChangeAspect="1" noChangeArrowheads="1"/>
          </p:cNvSpPr>
          <p:nvPr/>
        </p:nvSpPr>
        <p:spPr bwMode="auto">
          <a:xfrm>
            <a:off x="251520" y="3057804"/>
            <a:ext cx="548302" cy="432048"/>
          </a:xfrm>
          <a:prstGeom prst="rect">
            <a:avLst/>
          </a:prstGeom>
          <a:blipFill dpi="0" rotWithShape="1">
            <a:blip r:embed="rId6"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4" name="Imag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4407955"/>
            <a:ext cx="504056" cy="432048"/>
          </a:xfrm>
          <a:prstGeom prst="rect">
            <a:avLst/>
          </a:prstGeom>
          <a:noFill/>
          <a:ln>
            <a:noFill/>
          </a:ln>
        </p:spPr>
      </p:pic>
      <p:pic>
        <p:nvPicPr>
          <p:cNvPr id="15" name="Image 14" descr="Description : Logo de l’association"/>
          <p:cNvPicPr/>
          <p:nvPr/>
        </p:nvPicPr>
        <p:blipFill>
          <a:blip r:embed="rId8" cstate="print">
            <a:lum contrast="10000"/>
            <a:extLst>
              <a:ext uri="{28A0092B-C50C-407E-A947-70E740481C1C}">
                <a14:useLocalDpi xmlns:a14="http://schemas.microsoft.com/office/drawing/2010/main" val="0"/>
              </a:ext>
            </a:extLst>
          </a:blip>
          <a:srcRect/>
          <a:stretch>
            <a:fillRect/>
          </a:stretch>
        </p:blipFill>
        <p:spPr bwMode="auto">
          <a:xfrm>
            <a:off x="179512" y="2463738"/>
            <a:ext cx="648072" cy="324036"/>
          </a:xfrm>
          <a:prstGeom prst="rect">
            <a:avLst/>
          </a:prstGeom>
          <a:noFill/>
          <a:ln>
            <a:noFill/>
          </a:ln>
        </p:spPr>
      </p:pic>
      <p:sp>
        <p:nvSpPr>
          <p:cNvPr id="16" name="Titre 1"/>
          <p:cNvSpPr txBox="1">
            <a:spLocks/>
          </p:cNvSpPr>
          <p:nvPr/>
        </p:nvSpPr>
        <p:spPr>
          <a:xfrm>
            <a:off x="1043608" y="1563638"/>
            <a:ext cx="8100392" cy="3579862"/>
          </a:xfrm>
          <a:prstGeom prst="rect">
            <a:avLst/>
          </a:prstGeom>
        </p:spPr>
        <p:txBody>
          <a:bodyPr anchor="t">
            <a:normAutofit/>
          </a:bodyPr>
          <a:lstStyle/>
          <a:p>
            <a:pPr>
              <a:buClr>
                <a:srgbClr val="0F5494"/>
              </a:buClr>
              <a:buSzPct val="125000"/>
              <a:buFont typeface="Wingdings" pitchFamily="2" charset="2"/>
              <a:buChar char="q"/>
            </a:pPr>
            <a:r>
              <a:rPr lang="fr-FR" b="1" dirty="0" smtClean="0"/>
              <a:t>Inclusion politique :  </a:t>
            </a:r>
          </a:p>
          <a:p>
            <a:pPr marL="540000" lvl="3">
              <a:lnSpc>
                <a:spcPct val="150000"/>
              </a:lnSpc>
              <a:buClr>
                <a:srgbClr val="0F5494"/>
              </a:buClr>
              <a:buSzPct val="100000"/>
              <a:buFont typeface="Wingdings" pitchFamily="2" charset="2"/>
              <a:buChar char="v"/>
            </a:pPr>
            <a:r>
              <a:rPr lang="fr-FR" sz="1600" dirty="0" smtClean="0"/>
              <a:t> Connexion au niveau local par l’adhésion à  une Coop, MEC, MS </a:t>
            </a:r>
          </a:p>
          <a:p>
            <a:pPr marL="540000" lvl="3">
              <a:lnSpc>
                <a:spcPct val="150000"/>
              </a:lnSpc>
              <a:buClr>
                <a:srgbClr val="0F5494"/>
              </a:buClr>
              <a:buSzPct val="100000"/>
              <a:buFont typeface="Wingdings" pitchFamily="2" charset="2"/>
              <a:buChar char="v"/>
            </a:pPr>
            <a:r>
              <a:rPr lang="fr-FR" sz="1600" dirty="0" smtClean="0"/>
              <a:t> Connexion à un réseau plus élargie (niveau national)</a:t>
            </a:r>
            <a:r>
              <a:rPr lang="fr-FR" sz="1600" dirty="0" smtClean="0">
                <a:sym typeface="Symbol"/>
              </a:rPr>
              <a:t> Faîtières (RESOPP, </a:t>
            </a:r>
          </a:p>
          <a:p>
            <a:pPr marL="540000" lvl="3">
              <a:lnSpc>
                <a:spcPct val="150000"/>
              </a:lnSpc>
              <a:buClr>
                <a:srgbClr val="0F5494"/>
              </a:buClr>
              <a:buSzPct val="100000"/>
            </a:pPr>
            <a:r>
              <a:rPr lang="fr-FR" sz="1600" dirty="0" smtClean="0">
                <a:sym typeface="Symbol"/>
              </a:rPr>
              <a:t>     UNAMUSC, FNMSS), moyen de participation aux politiques nationales</a:t>
            </a:r>
            <a:r>
              <a:rPr lang="fr-FR" sz="1600" dirty="0" smtClean="0"/>
              <a:t> </a:t>
            </a:r>
          </a:p>
          <a:p>
            <a:pPr marL="540000" lvl="3">
              <a:lnSpc>
                <a:spcPct val="150000"/>
              </a:lnSpc>
              <a:buClr>
                <a:srgbClr val="0F5494"/>
              </a:buClr>
              <a:buSzPct val="100000"/>
              <a:buFont typeface="Wingdings" pitchFamily="2" charset="2"/>
              <a:buChar char="v"/>
            </a:pPr>
            <a:r>
              <a:rPr lang="fr-FR" sz="1600" dirty="0" smtClean="0"/>
              <a:t> Apprentissage de principe de mutualité, de coopération, d’expression collective et de</a:t>
            </a:r>
          </a:p>
          <a:p>
            <a:pPr marL="540000" lvl="3">
              <a:lnSpc>
                <a:spcPct val="150000"/>
              </a:lnSpc>
              <a:buClr>
                <a:srgbClr val="0F5494"/>
              </a:buClr>
              <a:buSzPct val="100000"/>
            </a:pPr>
            <a:r>
              <a:rPr lang="fr-FR" sz="1600" dirty="0" smtClean="0"/>
              <a:t>    choix individuel </a:t>
            </a:r>
            <a:r>
              <a:rPr lang="fr-FR" sz="1000" dirty="0" smtClean="0"/>
              <a:t>(éducation à la citoyenneté active)</a:t>
            </a:r>
          </a:p>
          <a:p>
            <a:pPr marL="540000" lvl="3">
              <a:lnSpc>
                <a:spcPct val="150000"/>
              </a:lnSpc>
              <a:buClr>
                <a:srgbClr val="0F5494"/>
              </a:buClr>
              <a:buSzPct val="100000"/>
              <a:buFont typeface="Wingdings" pitchFamily="2" charset="2"/>
              <a:buChar char="v"/>
            </a:pPr>
            <a:r>
              <a:rPr lang="fr-FR" sz="1600" dirty="0" smtClean="0"/>
              <a:t> Renforcement en plaidoyer, lobbying et réinvestissement dans les instances de</a:t>
            </a:r>
          </a:p>
          <a:p>
            <a:pPr marL="540000" lvl="3">
              <a:lnSpc>
                <a:spcPct val="150000"/>
              </a:lnSpc>
              <a:buClr>
                <a:srgbClr val="0F5494"/>
              </a:buClr>
              <a:buSzPct val="100000"/>
            </a:pPr>
            <a:r>
              <a:rPr lang="fr-FR" sz="1600" dirty="0" smtClean="0"/>
              <a:t>    décisions locales et nationales </a:t>
            </a:r>
          </a:p>
          <a:p>
            <a:pPr marL="997200" lvl="4">
              <a:buClr>
                <a:srgbClr val="0F5494"/>
              </a:buClr>
            </a:pPr>
            <a:endParaRPr lang="fr-FR" sz="1600" dirty="0" smtClean="0"/>
          </a:p>
          <a:p>
            <a:pPr marL="540000" lvl="3">
              <a:buClr>
                <a:srgbClr val="0F5494"/>
              </a:buClr>
            </a:pPr>
            <a:endParaRPr lang="fr-FR" sz="1600" dirty="0" smtClean="0"/>
          </a:p>
          <a:p>
            <a:pPr marL="400050" lvl="1" indent="0">
              <a:buClr>
                <a:srgbClr val="0F5494"/>
              </a:buClr>
              <a:buFontTx/>
              <a:buNone/>
            </a:pPr>
            <a:endParaRPr lang="en-GB" altLang="en-US" sz="2400" dirty="0" smtClean="0"/>
          </a:p>
        </p:txBody>
      </p:sp>
      <p:pic>
        <p:nvPicPr>
          <p:cNvPr id="18" name="Image 17" descr="logo-ADG-Transparen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965412"/>
            <a:ext cx="558048" cy="670234"/>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0"/>
            <a:ext cx="7498080" cy="857250"/>
          </a:xfrm>
        </p:spPr>
        <p:txBody>
          <a:bodyPr>
            <a:noAutofit/>
          </a:bodyPr>
          <a:lstStyle/>
          <a:p>
            <a:r>
              <a:rPr lang="fr-FR" sz="1800" b="1" dirty="0" smtClean="0">
                <a:effectLst/>
              </a:rPr>
              <a:t>QUELQUES ÉLÉMENTS POUR CONCLURE</a:t>
            </a:r>
            <a:endParaRPr lang="fr-FR" sz="1800" b="1" dirty="0">
              <a:effectLst/>
            </a:endParaRPr>
          </a:p>
        </p:txBody>
      </p:sp>
      <p:sp>
        <p:nvSpPr>
          <p:cNvPr id="3" name="Espace réservé du contenu 2"/>
          <p:cNvSpPr>
            <a:spLocks noGrp="1"/>
          </p:cNvSpPr>
          <p:nvPr>
            <p:ph idx="1"/>
          </p:nvPr>
        </p:nvSpPr>
        <p:spPr>
          <a:xfrm>
            <a:off x="1435608" y="771550"/>
            <a:ext cx="7498080" cy="4371950"/>
          </a:xfrm>
        </p:spPr>
        <p:txBody>
          <a:bodyPr>
            <a:normAutofit fontScale="55000" lnSpcReduction="20000"/>
          </a:bodyPr>
          <a:lstStyle/>
          <a:p>
            <a:r>
              <a:rPr lang="fr-FR" dirty="0" smtClean="0"/>
              <a:t>Quelles </a:t>
            </a:r>
            <a:r>
              <a:rPr lang="fr-FR" dirty="0"/>
              <a:t>recommandations peut-on tirer de cette démarche ? </a:t>
            </a:r>
            <a:endParaRPr lang="fr-FR" dirty="0" smtClean="0"/>
          </a:p>
          <a:p>
            <a:pPr lvl="1"/>
            <a:r>
              <a:rPr lang="fr-FR" dirty="0" smtClean="0"/>
              <a:t>Faire </a:t>
            </a:r>
            <a:r>
              <a:rPr lang="fr-FR" dirty="0"/>
              <a:t>l’effort de bien caractériser les facteurs d’exclusion est un premier pas vers des stratégies réussies </a:t>
            </a:r>
            <a:r>
              <a:rPr lang="fr-FR" dirty="0" smtClean="0"/>
              <a:t>d’inclusion</a:t>
            </a:r>
          </a:p>
          <a:p>
            <a:pPr lvl="1"/>
            <a:r>
              <a:rPr lang="fr-FR" dirty="0" smtClean="0"/>
              <a:t>Etant </a:t>
            </a:r>
            <a:r>
              <a:rPr lang="fr-FR" dirty="0"/>
              <a:t>donné le caractère multidimensionnel de l’exclusion = approche d’inclusion sont à élaborer au cas par cas dans une vision </a:t>
            </a:r>
            <a:r>
              <a:rPr lang="fr-FR" dirty="0" smtClean="0"/>
              <a:t>globale et transversale</a:t>
            </a:r>
          </a:p>
          <a:p>
            <a:pPr lvl="1"/>
            <a:r>
              <a:rPr lang="fr-FR" dirty="0" smtClean="0"/>
              <a:t>Des éléments de démarche à intégrer pour prendre en compte les enjeux d’inclusion sociale:</a:t>
            </a:r>
          </a:p>
          <a:p>
            <a:pPr lvl="2"/>
            <a:r>
              <a:rPr lang="fr-FR" dirty="0" smtClean="0"/>
              <a:t> Un point de départ essentiel: bonne </a:t>
            </a:r>
            <a:r>
              <a:rPr lang="fr-FR" dirty="0"/>
              <a:t>connaissance des dynamiques locales et des rapports de pouvoir entre les groupes sociaux ; </a:t>
            </a:r>
            <a:endParaRPr lang="fr-FR" dirty="0" smtClean="0"/>
          </a:p>
          <a:p>
            <a:pPr lvl="2"/>
            <a:r>
              <a:rPr lang="fr-FR" dirty="0" smtClean="0"/>
              <a:t>Une analyse spécifique </a:t>
            </a:r>
            <a:r>
              <a:rPr lang="fr-FR" dirty="0"/>
              <a:t>des facteurs d’exclusion afin d’identifier les conditions </a:t>
            </a:r>
            <a:r>
              <a:rPr lang="fr-FR" dirty="0" smtClean="0"/>
              <a:t>de </a:t>
            </a:r>
            <a:r>
              <a:rPr lang="fr-FR" dirty="0"/>
              <a:t>l’inclusion </a:t>
            </a:r>
            <a:endParaRPr lang="fr-FR" dirty="0" smtClean="0"/>
          </a:p>
          <a:p>
            <a:pPr lvl="2"/>
            <a:r>
              <a:rPr lang="fr-FR" dirty="0" smtClean="0"/>
              <a:t>Des méthodes à décliner au cas par cas, pour activer des leviers d’inclusion comme: le </a:t>
            </a:r>
            <a:r>
              <a:rPr lang="fr-FR" dirty="0"/>
              <a:t>renforcement de la confiance en soi à travers la valorisation et la mutualisation des savoirs ; </a:t>
            </a:r>
            <a:r>
              <a:rPr lang="fr-FR" dirty="0" smtClean="0"/>
              <a:t>l’amélioration </a:t>
            </a:r>
            <a:r>
              <a:rPr lang="fr-FR" dirty="0"/>
              <a:t>de l’accès à l’information et au savoir ; </a:t>
            </a:r>
            <a:r>
              <a:rPr lang="fr-FR" dirty="0" smtClean="0"/>
              <a:t>la </a:t>
            </a:r>
            <a:r>
              <a:rPr lang="fr-FR" dirty="0"/>
              <a:t>création de services adaptés, etc</a:t>
            </a:r>
            <a:r>
              <a:rPr lang="fr-FR" dirty="0" smtClean="0"/>
              <a:t>.</a:t>
            </a:r>
          </a:p>
          <a:p>
            <a:r>
              <a:rPr lang="fr-FR" dirty="0" smtClean="0"/>
              <a:t>Qu’est-ce </a:t>
            </a:r>
            <a:r>
              <a:rPr lang="fr-FR" dirty="0"/>
              <a:t>que cette réflexion collective a apporté au projet,  a fait </a:t>
            </a:r>
            <a:r>
              <a:rPr lang="fr-FR" dirty="0" smtClean="0"/>
              <a:t>évoluer?</a:t>
            </a:r>
          </a:p>
          <a:p>
            <a:pPr lvl="1"/>
            <a:r>
              <a:rPr lang="fr-FR" dirty="0" smtClean="0"/>
              <a:t>Pertinence et cohérence des réponses proposées par le projet;</a:t>
            </a:r>
          </a:p>
          <a:p>
            <a:pPr lvl="1"/>
            <a:r>
              <a:rPr lang="fr-FR" dirty="0" smtClean="0"/>
              <a:t>Concrétisation de l’approche multi-acteurs ;</a:t>
            </a:r>
          </a:p>
          <a:p>
            <a:pPr lvl="1"/>
            <a:r>
              <a:rPr lang="fr-FR" dirty="0" smtClean="0"/>
              <a:t>Partenariats innovants (PPP,  Privé-ANE,  bouquets de services, etc.)</a:t>
            </a:r>
          </a:p>
          <a:p>
            <a:pPr lvl="1"/>
            <a:r>
              <a:rPr lang="fr-FR" dirty="0" smtClean="0"/>
              <a:t>Approche services/produits payants des questions sociales ;</a:t>
            </a:r>
            <a:endParaRPr lang="fr-FR" dirty="0"/>
          </a:p>
          <a:p>
            <a:endParaRPr lang="fr-FR" dirty="0"/>
          </a:p>
        </p:txBody>
      </p:sp>
    </p:spTree>
    <p:extLst>
      <p:ext uri="{BB962C8B-B14F-4D97-AF65-F5344CB8AC3E}">
        <p14:creationId xmlns:p14="http://schemas.microsoft.com/office/powerpoint/2010/main" val="2555912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2331709"/>
            <a:ext cx="7766680" cy="564078"/>
          </a:xfrm>
        </p:spPr>
        <p:txBody>
          <a:bodyPr anchor="ctr">
            <a:normAutofit/>
          </a:bodyPr>
          <a:lstStyle/>
          <a:p>
            <a:pPr algn="ctr"/>
            <a:r>
              <a:rPr lang="fr-BE" sz="2400" b="1" dirty="0" smtClean="0">
                <a:solidFill>
                  <a:schemeClr val="tx1"/>
                </a:solidFill>
              </a:rPr>
              <a:t>Merci de votre attention et place aux échanges</a:t>
            </a:r>
            <a:endParaRPr lang="fr-FR" sz="2400" b="1" dirty="0">
              <a:solidFill>
                <a:schemeClr val="tx1"/>
              </a:solidFill>
            </a:endParaRPr>
          </a:p>
        </p:txBody>
      </p:sp>
      <p:grpSp>
        <p:nvGrpSpPr>
          <p:cNvPr id="3" name="Groupe 7"/>
          <p:cNvGrpSpPr/>
          <p:nvPr/>
        </p:nvGrpSpPr>
        <p:grpSpPr>
          <a:xfrm>
            <a:off x="4283968" y="141480"/>
            <a:ext cx="4680520" cy="756084"/>
            <a:chOff x="4139952" y="149966"/>
            <a:chExt cx="4466302" cy="974778"/>
          </a:xfrm>
        </p:grpSpPr>
        <p:pic>
          <p:nvPicPr>
            <p:cNvPr id="6" name="Image 5" descr="flag_2colo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60648"/>
              <a:ext cx="1296144" cy="864096"/>
            </a:xfrm>
            <a:prstGeom prst="rect">
              <a:avLst/>
            </a:prstGeom>
            <a:noFill/>
            <a:ln>
              <a:noFill/>
            </a:ln>
          </p:spPr>
        </p:pic>
        <p:pic>
          <p:nvPicPr>
            <p:cNvPr id="7" name="Image 6" descr="logo-ADG-Transpar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3747" y="149966"/>
              <a:ext cx="532507" cy="864096"/>
            </a:xfrm>
            <a:prstGeom prst="rect">
              <a:avLst/>
            </a:prstGeom>
            <a:noFill/>
            <a:ln>
              <a:noFill/>
            </a:ln>
          </p:spPr>
        </p:pic>
      </p:grpSp>
      <p:sp>
        <p:nvSpPr>
          <p:cNvPr id="1027" name="Zone de texte 3"/>
          <p:cNvSpPr txBox="1">
            <a:spLocks noChangeArrowheads="1"/>
          </p:cNvSpPr>
          <p:nvPr/>
        </p:nvSpPr>
        <p:spPr bwMode="auto">
          <a:xfrm>
            <a:off x="1547664" y="834126"/>
            <a:ext cx="2971800" cy="17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50" b="0" i="0" u="none" strike="noStrike" cap="none" normalizeH="0" baseline="0" dirty="0" smtClean="0">
                <a:ln>
                  <a:noFill/>
                </a:ln>
                <a:effectLst/>
                <a:latin typeface="HelveticaNeueLTStd-Md" charset="0"/>
                <a:cs typeface="Arial" pitchFamily="34" charset="0"/>
              </a:rPr>
              <a:t>Ce projet est finance par l’Union européenne</a:t>
            </a:r>
            <a:endParaRPr kumimoji="0" lang="fr-FR" sz="3200" b="0" i="0" u="none" strike="noStrike" cap="none" normalizeH="0" baseline="0" dirty="0" smtClean="0">
              <a:ln>
                <a:noFill/>
              </a:ln>
              <a:effectLst/>
              <a:latin typeface="Arial" pitchFamily="34" charset="0"/>
              <a:cs typeface="Arial" pitchFamily="34" charset="0"/>
            </a:endParaRPr>
          </a:p>
        </p:txBody>
      </p:sp>
      <p:pic>
        <p:nvPicPr>
          <p:cNvPr id="11" name="Image 10"/>
          <p:cNvPicPr/>
          <p:nvPr/>
        </p:nvPicPr>
        <p:blipFill>
          <a:blip r:embed="rId4" cstate="print">
            <a:lum contrast="80000"/>
            <a:alphaModFix amt="44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621" b="-932"/>
          <a:stretch>
            <a:fillRect/>
          </a:stretch>
        </p:blipFill>
        <p:spPr bwMode="auto">
          <a:xfrm>
            <a:off x="251520" y="1815666"/>
            <a:ext cx="504056" cy="486054"/>
          </a:xfrm>
          <a:prstGeom prst="rect">
            <a:avLst/>
          </a:prstGeom>
          <a:noFill/>
          <a:ln>
            <a:noFill/>
          </a:ln>
        </p:spPr>
      </p:pic>
      <p:pic>
        <p:nvPicPr>
          <p:cNvPr id="12" name="Image 11" descr="Description : http://www.cnaas.sn/images/logo_cnaas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3705877"/>
            <a:ext cx="504056" cy="378042"/>
          </a:xfrm>
          <a:prstGeom prst="rect">
            <a:avLst/>
          </a:prstGeom>
          <a:noFill/>
          <a:ln>
            <a:noFill/>
          </a:ln>
        </p:spPr>
      </p:pic>
      <p:sp>
        <p:nvSpPr>
          <p:cNvPr id="1029" name="Rectangle 3" descr="Description : logo-coopec-resopp"/>
          <p:cNvSpPr>
            <a:spLocks noChangeAspect="1" noChangeArrowheads="1"/>
          </p:cNvSpPr>
          <p:nvPr/>
        </p:nvSpPr>
        <p:spPr bwMode="auto">
          <a:xfrm>
            <a:off x="251520" y="3057804"/>
            <a:ext cx="548302" cy="432048"/>
          </a:xfrm>
          <a:prstGeom prst="rect">
            <a:avLst/>
          </a:prstGeom>
          <a:blipFill dpi="0" rotWithShape="1">
            <a:blip r:embed="rId7"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4" name="Image 1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4407955"/>
            <a:ext cx="504056" cy="432048"/>
          </a:xfrm>
          <a:prstGeom prst="rect">
            <a:avLst/>
          </a:prstGeom>
          <a:noFill/>
          <a:ln>
            <a:noFill/>
          </a:ln>
        </p:spPr>
      </p:pic>
      <p:pic>
        <p:nvPicPr>
          <p:cNvPr id="15" name="Image 14" descr="Description : Logo de l’association"/>
          <p:cNvPicPr/>
          <p:nvPr/>
        </p:nvPicPr>
        <p:blipFill>
          <a:blip r:embed="rId9" cstate="print">
            <a:lum contrast="10000"/>
            <a:extLst>
              <a:ext uri="{28A0092B-C50C-407E-A947-70E740481C1C}">
                <a14:useLocalDpi xmlns:a14="http://schemas.microsoft.com/office/drawing/2010/main" val="0"/>
              </a:ext>
            </a:extLst>
          </a:blip>
          <a:srcRect/>
          <a:stretch>
            <a:fillRect/>
          </a:stretch>
        </p:blipFill>
        <p:spPr bwMode="auto">
          <a:xfrm>
            <a:off x="179512" y="2463738"/>
            <a:ext cx="648072" cy="324036"/>
          </a:xfrm>
          <a:prstGeom prst="rect">
            <a:avLst/>
          </a:prstGeom>
          <a:noFill/>
          <a:ln>
            <a:noFill/>
          </a:ln>
        </p:spPr>
      </p:pic>
      <p:pic>
        <p:nvPicPr>
          <p:cNvPr id="17" name="Image 16" descr="ADG :ADG:OSIRIS:NEW-OSIRIS-2.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91680" y="6558"/>
            <a:ext cx="1116000" cy="837000"/>
          </a:xfrm>
          <a:prstGeom prst="rect">
            <a:avLst/>
          </a:prstGeom>
          <a:noFill/>
          <a:ln>
            <a:noFill/>
          </a:ln>
        </p:spPr>
      </p:pic>
      <p:pic>
        <p:nvPicPr>
          <p:cNvPr id="19458" name="Picture 2" descr="C:\Users\HP\AppData\Roaming\Skype\djibrilam\media_messaging\media_cache_v2\^5AA95E8762C7ADD4C258B62C3E923C47FAFBC0E1B6B7009C00^pimgpsh_fullsize_distr.jpg"/>
          <p:cNvPicPr>
            <a:picLocks noChangeAspect="1" noChangeArrowheads="1"/>
          </p:cNvPicPr>
          <p:nvPr/>
        </p:nvPicPr>
        <p:blipFill>
          <a:blip r:embed="rId11" cstate="print"/>
          <a:srcRect/>
          <a:stretch>
            <a:fillRect/>
          </a:stretch>
        </p:blipFill>
        <p:spPr bwMode="auto">
          <a:xfrm>
            <a:off x="6588225" y="195486"/>
            <a:ext cx="1285875" cy="750094"/>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p:nvPr/>
        </p:nvPicPr>
        <p:blipFill>
          <a:blip r:embed="rId3" cstate="print">
            <a:lum contrast="80000"/>
            <a:alphaModFix amt="44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621" b="-932"/>
          <a:stretch>
            <a:fillRect/>
          </a:stretch>
        </p:blipFill>
        <p:spPr bwMode="auto">
          <a:xfrm>
            <a:off x="251520" y="1815666"/>
            <a:ext cx="504056" cy="486054"/>
          </a:xfrm>
          <a:prstGeom prst="rect">
            <a:avLst/>
          </a:prstGeom>
          <a:noFill/>
          <a:ln>
            <a:noFill/>
          </a:ln>
        </p:spPr>
      </p:pic>
      <p:pic>
        <p:nvPicPr>
          <p:cNvPr id="12" name="Image 11" descr="Description : http://www.cnaas.sn/images/logo_cnaas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705877"/>
            <a:ext cx="504056" cy="378042"/>
          </a:xfrm>
          <a:prstGeom prst="rect">
            <a:avLst/>
          </a:prstGeom>
          <a:noFill/>
          <a:ln>
            <a:noFill/>
          </a:ln>
        </p:spPr>
      </p:pic>
      <p:sp>
        <p:nvSpPr>
          <p:cNvPr id="1029" name="Rectangle 3" descr="Description : logo-coopec-resopp"/>
          <p:cNvSpPr>
            <a:spLocks noChangeAspect="1" noChangeArrowheads="1"/>
          </p:cNvSpPr>
          <p:nvPr/>
        </p:nvSpPr>
        <p:spPr bwMode="auto">
          <a:xfrm>
            <a:off x="251520" y="3057804"/>
            <a:ext cx="548302" cy="432048"/>
          </a:xfrm>
          <a:prstGeom prst="rect">
            <a:avLst/>
          </a:prstGeom>
          <a:blipFill dpi="0" rotWithShape="1">
            <a:blip r:embed="rId6"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4" name="Imag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4407955"/>
            <a:ext cx="504056" cy="432048"/>
          </a:xfrm>
          <a:prstGeom prst="rect">
            <a:avLst/>
          </a:prstGeom>
          <a:noFill/>
          <a:ln>
            <a:noFill/>
          </a:ln>
        </p:spPr>
      </p:pic>
      <p:pic>
        <p:nvPicPr>
          <p:cNvPr id="15" name="Image 14" descr="Description : Logo de l’association"/>
          <p:cNvPicPr/>
          <p:nvPr/>
        </p:nvPicPr>
        <p:blipFill>
          <a:blip r:embed="rId8" cstate="print">
            <a:lum contrast="10000"/>
            <a:extLst>
              <a:ext uri="{28A0092B-C50C-407E-A947-70E740481C1C}">
                <a14:useLocalDpi xmlns:a14="http://schemas.microsoft.com/office/drawing/2010/main" val="0"/>
              </a:ext>
            </a:extLst>
          </a:blip>
          <a:srcRect/>
          <a:stretch>
            <a:fillRect/>
          </a:stretch>
        </p:blipFill>
        <p:spPr bwMode="auto">
          <a:xfrm>
            <a:off x="179512" y="2463738"/>
            <a:ext cx="648072" cy="324036"/>
          </a:xfrm>
          <a:prstGeom prst="rect">
            <a:avLst/>
          </a:prstGeom>
          <a:noFill/>
          <a:ln>
            <a:noFill/>
          </a:ln>
        </p:spPr>
      </p:pic>
      <p:sp>
        <p:nvSpPr>
          <p:cNvPr id="16" name="Titre 1"/>
          <p:cNvSpPr txBox="1">
            <a:spLocks/>
          </p:cNvSpPr>
          <p:nvPr/>
        </p:nvSpPr>
        <p:spPr>
          <a:xfrm>
            <a:off x="1475656" y="546524"/>
            <a:ext cx="7128792" cy="4473497"/>
          </a:xfrm>
          <a:prstGeom prst="rect">
            <a:avLst/>
          </a:prstGeom>
        </p:spPr>
        <p:txBody>
          <a:bodyPr anchor="t">
            <a:normAutofit/>
          </a:bodyPr>
          <a:lstStyle/>
          <a:p>
            <a:pPr>
              <a:buClr>
                <a:srgbClr val="0F5494"/>
              </a:buClr>
            </a:pPr>
            <a:r>
              <a:rPr lang="en-GB" altLang="en-US" b="1" dirty="0" smtClean="0"/>
              <a:t>PLAN DE PRESENTATION</a:t>
            </a:r>
            <a:endParaRPr lang="en-GB" altLang="en-US" b="1" dirty="0"/>
          </a:p>
          <a:p>
            <a:pPr>
              <a:buClr>
                <a:srgbClr val="0F5494"/>
              </a:buClr>
              <a:buFont typeface="Wingdings" pitchFamily="2" charset="2"/>
              <a:buChar char="q"/>
            </a:pPr>
            <a:endParaRPr lang="fr-FR" altLang="en-US" b="1" dirty="0" smtClean="0"/>
          </a:p>
          <a:p>
            <a:pPr lvl="1">
              <a:buClr>
                <a:srgbClr val="0F5494"/>
              </a:buClr>
            </a:pPr>
            <a:r>
              <a:rPr lang="fr-FR" altLang="en-US" b="1" dirty="0" smtClean="0"/>
              <a:t>I - Présentation d’OSIRIS - Offre </a:t>
            </a:r>
            <a:r>
              <a:rPr lang="fr-FR" altLang="en-US" b="1" dirty="0"/>
              <a:t>de services intégrés en milieu rural pour l’inclusion sociale </a:t>
            </a:r>
            <a:endParaRPr lang="fr-FR" altLang="en-US" b="1" dirty="0" smtClean="0"/>
          </a:p>
          <a:p>
            <a:pPr lvl="1">
              <a:buClr>
                <a:srgbClr val="0F5494"/>
              </a:buClr>
            </a:pPr>
            <a:endParaRPr lang="fr-FR" altLang="en-US" b="1" dirty="0" smtClean="0"/>
          </a:p>
          <a:p>
            <a:pPr lvl="1">
              <a:buClr>
                <a:srgbClr val="0F5494"/>
              </a:buClr>
            </a:pPr>
            <a:r>
              <a:rPr lang="fr-FR" altLang="en-US" b="1" dirty="0" smtClean="0"/>
              <a:t>II - Eléments de cadrage du concept d’inclusion sociale</a:t>
            </a:r>
          </a:p>
          <a:p>
            <a:pPr lvl="1">
              <a:buClr>
                <a:srgbClr val="0F5494"/>
              </a:buClr>
            </a:pPr>
            <a:endParaRPr lang="fr-FR" altLang="en-US" b="1" dirty="0" smtClean="0"/>
          </a:p>
          <a:p>
            <a:pPr lvl="1">
              <a:buClr>
                <a:srgbClr val="0F5494"/>
              </a:buClr>
            </a:pPr>
            <a:r>
              <a:rPr lang="fr-FR" altLang="en-US" b="1" dirty="0" smtClean="0"/>
              <a:t>III- Opérationnalisation du concept d’inclusion sociale dans le cadre d’OSIRIS</a:t>
            </a:r>
          </a:p>
          <a:p>
            <a:pPr lvl="2">
              <a:buClr>
                <a:srgbClr val="0F5494"/>
              </a:buClr>
              <a:buFont typeface="Wingdings" pitchFamily="2" charset="2"/>
              <a:buChar char="Ø"/>
            </a:pPr>
            <a:r>
              <a:rPr lang="fr-FR" altLang="en-US" b="1" dirty="0" smtClean="0"/>
              <a:t> Inclusion sociale</a:t>
            </a:r>
          </a:p>
          <a:p>
            <a:pPr lvl="2">
              <a:buClr>
                <a:srgbClr val="0F5494"/>
              </a:buClr>
              <a:buFont typeface="Wingdings" pitchFamily="2" charset="2"/>
              <a:buChar char="Ø"/>
            </a:pPr>
            <a:r>
              <a:rPr lang="fr-FR" altLang="en-US" b="1" dirty="0" smtClean="0"/>
              <a:t> Inclusion économique </a:t>
            </a:r>
          </a:p>
          <a:p>
            <a:pPr lvl="2">
              <a:buClr>
                <a:srgbClr val="0F5494"/>
              </a:buClr>
              <a:buFont typeface="Wingdings" pitchFamily="2" charset="2"/>
              <a:buChar char="Ø"/>
            </a:pPr>
            <a:r>
              <a:rPr lang="fr-FR" altLang="en-US" b="1" dirty="0" smtClean="0"/>
              <a:t> Inclusion politique </a:t>
            </a:r>
          </a:p>
        </p:txBody>
      </p:sp>
      <p:pic>
        <p:nvPicPr>
          <p:cNvPr id="18" name="Image 17" descr="logo-ADG-Transparen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1037420"/>
            <a:ext cx="558048" cy="670234"/>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6004" y="195486"/>
            <a:ext cx="7766680" cy="474068"/>
          </a:xfrm>
        </p:spPr>
        <p:txBody>
          <a:bodyPr anchor="ctr">
            <a:noAutofit/>
          </a:bodyPr>
          <a:lstStyle/>
          <a:p>
            <a:pPr algn="ctr"/>
            <a:r>
              <a:rPr lang="fr-BE" altLang="en-US" sz="1600" b="1" dirty="0" smtClean="0">
                <a:solidFill>
                  <a:schemeClr val="tx1"/>
                </a:solidFill>
                <a:effectLst/>
              </a:rPr>
              <a:t>1- PRESENTATION D’OSIRIS</a:t>
            </a:r>
            <a:br>
              <a:rPr lang="fr-BE" altLang="en-US" sz="1600" b="1" dirty="0" smtClean="0">
                <a:solidFill>
                  <a:schemeClr val="tx1"/>
                </a:solidFill>
                <a:effectLst/>
              </a:rPr>
            </a:br>
            <a:r>
              <a:rPr lang="fr-BE" altLang="en-US" sz="1600" b="1" dirty="0">
                <a:solidFill>
                  <a:schemeClr val="tx1"/>
                </a:solidFill>
                <a:effectLst/>
              </a:rPr>
              <a:t>O</a:t>
            </a:r>
            <a:r>
              <a:rPr lang="fr-BE" altLang="en-US" sz="1800" b="1" dirty="0" smtClean="0">
                <a:solidFill>
                  <a:schemeClr val="tx1"/>
                </a:solidFill>
                <a:effectLst/>
              </a:rPr>
              <a:t>ffre de services intégrés en milieu rural pour l’inclusion sociale </a:t>
            </a:r>
            <a:endParaRPr lang="fr-FR" sz="1800" b="1" dirty="0">
              <a:solidFill>
                <a:schemeClr val="tx1"/>
              </a:solidFill>
              <a:effectLst/>
            </a:endParaRPr>
          </a:p>
        </p:txBody>
      </p:sp>
      <p:pic>
        <p:nvPicPr>
          <p:cNvPr id="11" name="Image 10"/>
          <p:cNvPicPr/>
          <p:nvPr/>
        </p:nvPicPr>
        <p:blipFill>
          <a:blip r:embed="rId3" cstate="print">
            <a:lum contrast="80000"/>
            <a:alphaModFix amt="44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621" b="-932"/>
          <a:stretch>
            <a:fillRect/>
          </a:stretch>
        </p:blipFill>
        <p:spPr bwMode="auto">
          <a:xfrm>
            <a:off x="251520" y="1815666"/>
            <a:ext cx="504056" cy="486054"/>
          </a:xfrm>
          <a:prstGeom prst="rect">
            <a:avLst/>
          </a:prstGeom>
          <a:noFill/>
          <a:ln>
            <a:noFill/>
          </a:ln>
        </p:spPr>
      </p:pic>
      <p:pic>
        <p:nvPicPr>
          <p:cNvPr id="12" name="Image 11" descr="Description : http://www.cnaas.sn/images/logo_cnaas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705877"/>
            <a:ext cx="504056" cy="378042"/>
          </a:xfrm>
          <a:prstGeom prst="rect">
            <a:avLst/>
          </a:prstGeom>
          <a:noFill/>
          <a:ln>
            <a:noFill/>
          </a:ln>
        </p:spPr>
      </p:pic>
      <p:sp>
        <p:nvSpPr>
          <p:cNvPr id="1029" name="Rectangle 3" descr="Description : logo-coopec-resopp"/>
          <p:cNvSpPr>
            <a:spLocks noChangeAspect="1" noChangeArrowheads="1"/>
          </p:cNvSpPr>
          <p:nvPr/>
        </p:nvSpPr>
        <p:spPr bwMode="auto">
          <a:xfrm>
            <a:off x="251520" y="3057804"/>
            <a:ext cx="548302" cy="432048"/>
          </a:xfrm>
          <a:prstGeom prst="rect">
            <a:avLst/>
          </a:prstGeom>
          <a:blipFill dpi="0" rotWithShape="1">
            <a:blip r:embed="rId6"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4" name="Imag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4407955"/>
            <a:ext cx="504056" cy="432048"/>
          </a:xfrm>
          <a:prstGeom prst="rect">
            <a:avLst/>
          </a:prstGeom>
          <a:noFill/>
          <a:ln>
            <a:noFill/>
          </a:ln>
        </p:spPr>
      </p:pic>
      <p:pic>
        <p:nvPicPr>
          <p:cNvPr id="15" name="Image 14" descr="Description : Logo de l’association"/>
          <p:cNvPicPr/>
          <p:nvPr/>
        </p:nvPicPr>
        <p:blipFill>
          <a:blip r:embed="rId8" cstate="print">
            <a:lum contrast="10000"/>
            <a:extLst>
              <a:ext uri="{28A0092B-C50C-407E-A947-70E740481C1C}">
                <a14:useLocalDpi xmlns:a14="http://schemas.microsoft.com/office/drawing/2010/main" val="0"/>
              </a:ext>
            </a:extLst>
          </a:blip>
          <a:srcRect/>
          <a:stretch>
            <a:fillRect/>
          </a:stretch>
        </p:blipFill>
        <p:spPr bwMode="auto">
          <a:xfrm>
            <a:off x="179512" y="2463738"/>
            <a:ext cx="648072" cy="324036"/>
          </a:xfrm>
          <a:prstGeom prst="rect">
            <a:avLst/>
          </a:prstGeom>
          <a:noFill/>
          <a:ln>
            <a:noFill/>
          </a:ln>
        </p:spPr>
      </p:pic>
      <p:pic>
        <p:nvPicPr>
          <p:cNvPr id="18" name="Image 17" descr="logo-ADG-Transparen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1037420"/>
            <a:ext cx="558048" cy="670234"/>
          </a:xfrm>
          <a:prstGeom prst="rect">
            <a:avLst/>
          </a:prstGeom>
          <a:noFill/>
          <a:ln>
            <a:noFill/>
          </a:ln>
        </p:spPr>
      </p:pic>
      <p:pic>
        <p:nvPicPr>
          <p:cNvPr id="1026" name="Picture 2"/>
          <p:cNvPicPr>
            <a:picLocks noChangeAspect="1" noChangeArrowheads="1"/>
          </p:cNvPicPr>
          <p:nvPr/>
        </p:nvPicPr>
        <p:blipFill>
          <a:blip r:embed="rId10" cstate="print"/>
          <a:srcRect/>
          <a:stretch>
            <a:fillRect/>
          </a:stretch>
        </p:blipFill>
        <p:spPr bwMode="auto">
          <a:xfrm>
            <a:off x="1298725" y="798084"/>
            <a:ext cx="7718444" cy="414992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Autofit/>
          </a:bodyPr>
          <a:lstStyle/>
          <a:p>
            <a:pPr algn="ctr"/>
            <a:r>
              <a:rPr lang="fr-BE" altLang="en-US" sz="1600" b="1" dirty="0" smtClean="0">
                <a:solidFill>
                  <a:schemeClr val="tx1"/>
                </a:solidFill>
                <a:effectLst/>
              </a:rPr>
              <a:t>1- PRESENTATION D’OSIRIS</a:t>
            </a:r>
            <a:br>
              <a:rPr lang="fr-BE" altLang="en-US" sz="1600" b="1" dirty="0" smtClean="0">
                <a:solidFill>
                  <a:schemeClr val="tx1"/>
                </a:solidFill>
                <a:effectLst/>
              </a:rPr>
            </a:br>
            <a:r>
              <a:rPr lang="fr-BE" altLang="en-US" sz="1600" b="1" dirty="0">
                <a:solidFill>
                  <a:schemeClr val="tx1"/>
                </a:solidFill>
                <a:effectLst/>
              </a:rPr>
              <a:t>O</a:t>
            </a:r>
            <a:r>
              <a:rPr lang="fr-BE" altLang="en-US" sz="1800" b="1" dirty="0" smtClean="0">
                <a:solidFill>
                  <a:schemeClr val="tx1"/>
                </a:solidFill>
                <a:effectLst/>
              </a:rPr>
              <a:t>ffre de services intégrés en milieu rural pour l’inclusion sociale </a:t>
            </a:r>
            <a:endParaRPr lang="fr-FR" sz="1800" b="1" dirty="0">
              <a:solidFill>
                <a:schemeClr val="tx1"/>
              </a:solidFill>
              <a:effectLst/>
            </a:endParaRPr>
          </a:p>
        </p:txBody>
      </p:sp>
      <p:pic>
        <p:nvPicPr>
          <p:cNvPr id="11" name="Image 10"/>
          <p:cNvPicPr/>
          <p:nvPr/>
        </p:nvPicPr>
        <p:blipFill>
          <a:blip r:embed="rId3" cstate="print">
            <a:lum contrast="80000"/>
            <a:alphaModFix amt="44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621" b="-932"/>
          <a:stretch>
            <a:fillRect/>
          </a:stretch>
        </p:blipFill>
        <p:spPr bwMode="auto">
          <a:xfrm>
            <a:off x="251520" y="1815666"/>
            <a:ext cx="504056" cy="486054"/>
          </a:xfrm>
          <a:prstGeom prst="rect">
            <a:avLst/>
          </a:prstGeom>
          <a:noFill/>
          <a:ln>
            <a:noFill/>
          </a:ln>
        </p:spPr>
      </p:pic>
      <p:pic>
        <p:nvPicPr>
          <p:cNvPr id="12" name="Image 11" descr="Description : http://www.cnaas.sn/images/logo_cnaas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705877"/>
            <a:ext cx="504056" cy="378042"/>
          </a:xfrm>
          <a:prstGeom prst="rect">
            <a:avLst/>
          </a:prstGeom>
          <a:noFill/>
          <a:ln>
            <a:noFill/>
          </a:ln>
        </p:spPr>
      </p:pic>
      <p:sp>
        <p:nvSpPr>
          <p:cNvPr id="1029" name="Rectangle 3" descr="Description : logo-coopec-resopp"/>
          <p:cNvSpPr>
            <a:spLocks noChangeAspect="1" noChangeArrowheads="1"/>
          </p:cNvSpPr>
          <p:nvPr/>
        </p:nvSpPr>
        <p:spPr bwMode="auto">
          <a:xfrm>
            <a:off x="251520" y="3057804"/>
            <a:ext cx="548302" cy="432048"/>
          </a:xfrm>
          <a:prstGeom prst="rect">
            <a:avLst/>
          </a:prstGeom>
          <a:blipFill dpi="0" rotWithShape="1">
            <a:blip r:embed="rId6"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4" name="Imag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4407955"/>
            <a:ext cx="504056" cy="432048"/>
          </a:xfrm>
          <a:prstGeom prst="rect">
            <a:avLst/>
          </a:prstGeom>
          <a:noFill/>
          <a:ln>
            <a:noFill/>
          </a:ln>
        </p:spPr>
      </p:pic>
      <p:pic>
        <p:nvPicPr>
          <p:cNvPr id="15" name="Image 14" descr="Description : Logo de l’association"/>
          <p:cNvPicPr/>
          <p:nvPr/>
        </p:nvPicPr>
        <p:blipFill>
          <a:blip r:embed="rId8" cstate="print">
            <a:lum contrast="10000"/>
            <a:extLst>
              <a:ext uri="{28A0092B-C50C-407E-A947-70E740481C1C}">
                <a14:useLocalDpi xmlns:a14="http://schemas.microsoft.com/office/drawing/2010/main" val="0"/>
              </a:ext>
            </a:extLst>
          </a:blip>
          <a:srcRect/>
          <a:stretch>
            <a:fillRect/>
          </a:stretch>
        </p:blipFill>
        <p:spPr bwMode="auto">
          <a:xfrm>
            <a:off x="179512" y="2463738"/>
            <a:ext cx="648072" cy="324036"/>
          </a:xfrm>
          <a:prstGeom prst="rect">
            <a:avLst/>
          </a:prstGeom>
          <a:noFill/>
          <a:ln>
            <a:noFill/>
          </a:ln>
        </p:spPr>
      </p:pic>
      <p:pic>
        <p:nvPicPr>
          <p:cNvPr id="18" name="Image 17" descr="logo-ADG-Transparen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1037420"/>
            <a:ext cx="558048" cy="670234"/>
          </a:xfrm>
          <a:prstGeom prst="rect">
            <a:avLst/>
          </a:prstGeom>
          <a:noFill/>
          <a:ln>
            <a:noFill/>
          </a:ln>
        </p:spPr>
      </p:pic>
      <p:pic>
        <p:nvPicPr>
          <p:cNvPr id="1026" name="Picture 2"/>
          <p:cNvPicPr>
            <a:picLocks noGrp="1" noChangeAspect="1" noChangeArrowheads="1"/>
          </p:cNvPicPr>
          <p:nvPr>
            <p:ph idx="1"/>
          </p:nvPr>
        </p:nvPicPr>
        <p:blipFill>
          <a:blip r:embed="rId10" cstate="print"/>
          <a:srcRect/>
          <a:stretch>
            <a:fillRect/>
          </a:stretch>
        </p:blipFill>
        <p:spPr bwMode="auto">
          <a:xfrm>
            <a:off x="1187624" y="987574"/>
            <a:ext cx="2829039" cy="3261360"/>
          </a:xfrm>
          <a:prstGeom prst="rect">
            <a:avLst/>
          </a:prstGeom>
          <a:noFill/>
          <a:ln w="9525">
            <a:noFill/>
            <a:miter lim="800000"/>
            <a:headEnd/>
            <a:tailEnd/>
          </a:ln>
        </p:spPr>
      </p:pic>
      <p:pic>
        <p:nvPicPr>
          <p:cNvPr id="1027" name="Picture 3"/>
          <p:cNvPicPr>
            <a:picLocks noChangeAspect="1" noChangeArrowheads="1"/>
          </p:cNvPicPr>
          <p:nvPr/>
        </p:nvPicPr>
        <p:blipFill>
          <a:blip r:embed="rId11" cstate="print"/>
          <a:srcRect/>
          <a:stretch>
            <a:fillRect/>
          </a:stretch>
        </p:blipFill>
        <p:spPr bwMode="auto">
          <a:xfrm>
            <a:off x="4355976" y="987575"/>
            <a:ext cx="2590138" cy="3312368"/>
          </a:xfrm>
          <a:prstGeom prst="rect">
            <a:avLst/>
          </a:prstGeom>
          <a:noFill/>
          <a:ln w="9525">
            <a:noFill/>
            <a:miter lim="800000"/>
            <a:headEnd/>
            <a:tailEnd/>
          </a:ln>
        </p:spPr>
      </p:pic>
    </p:spTree>
    <p:extLst>
      <p:ext uri="{BB962C8B-B14F-4D97-AF65-F5344CB8AC3E}">
        <p14:creationId xmlns:p14="http://schemas.microsoft.com/office/powerpoint/2010/main" val="1787249763"/>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Autofit/>
          </a:bodyPr>
          <a:lstStyle/>
          <a:p>
            <a:pPr algn="ctr"/>
            <a:r>
              <a:rPr lang="fr-BE" altLang="en-US" sz="1600" b="1" dirty="0" smtClean="0">
                <a:solidFill>
                  <a:schemeClr val="tx1"/>
                </a:solidFill>
                <a:effectLst/>
              </a:rPr>
              <a:t>1- PRESENTATION D’OSIRIS</a:t>
            </a:r>
            <a:br>
              <a:rPr lang="fr-BE" altLang="en-US" sz="1600" b="1" dirty="0" smtClean="0">
                <a:solidFill>
                  <a:schemeClr val="tx1"/>
                </a:solidFill>
                <a:effectLst/>
              </a:rPr>
            </a:br>
            <a:r>
              <a:rPr lang="fr-BE" altLang="en-US" sz="1600" b="1" dirty="0">
                <a:solidFill>
                  <a:schemeClr val="tx1"/>
                </a:solidFill>
                <a:effectLst/>
              </a:rPr>
              <a:t>O</a:t>
            </a:r>
            <a:r>
              <a:rPr lang="fr-BE" altLang="en-US" sz="1800" b="1" dirty="0" smtClean="0">
                <a:solidFill>
                  <a:schemeClr val="tx1"/>
                </a:solidFill>
                <a:effectLst/>
              </a:rPr>
              <a:t>ffre de services intégrés en milieu rural pour l’inclusion sociale </a:t>
            </a:r>
            <a:endParaRPr lang="fr-FR" sz="1800" b="1" dirty="0">
              <a:solidFill>
                <a:schemeClr val="tx1"/>
              </a:solidFill>
              <a:effectLst/>
            </a:endParaRPr>
          </a:p>
        </p:txBody>
      </p:sp>
      <p:sp>
        <p:nvSpPr>
          <p:cNvPr id="3" name="Espace réservé du contenu 2"/>
          <p:cNvSpPr>
            <a:spLocks noGrp="1"/>
          </p:cNvSpPr>
          <p:nvPr>
            <p:ph idx="1"/>
          </p:nvPr>
        </p:nvSpPr>
        <p:spPr/>
        <p:txBody>
          <a:bodyPr/>
          <a:lstStyle/>
          <a:p>
            <a:pPr marL="82296" indent="0">
              <a:buNone/>
            </a:pPr>
            <a:r>
              <a:rPr lang="fr-FR" dirty="0"/>
              <a:t>P</a:t>
            </a:r>
            <a:r>
              <a:rPr lang="fr-FR" dirty="0" smtClean="0"/>
              <a:t>ourquoi le projet se pose la question de l’inclusion sociale </a:t>
            </a:r>
            <a:r>
              <a:rPr lang="fr-FR" dirty="0" smtClean="0"/>
              <a:t>?</a:t>
            </a:r>
          </a:p>
          <a:p>
            <a:pPr marL="82296" indent="0">
              <a:buNone/>
            </a:pPr>
            <a:endParaRPr lang="fr-FR" dirty="0" smtClean="0"/>
          </a:p>
          <a:p>
            <a:pPr marL="82296" indent="0"/>
            <a:r>
              <a:rPr lang="fr-FR" sz="1800" dirty="0" smtClean="0"/>
              <a:t> Le prétexte à été l’appel à proposition de l’UE </a:t>
            </a:r>
          </a:p>
          <a:p>
            <a:pPr marL="82296" indent="0"/>
            <a:r>
              <a:rPr lang="fr-FR" sz="1800" dirty="0" smtClean="0"/>
              <a:t> Approche plus intégrante (holistique) que la lutte contre la pauvreté</a:t>
            </a:r>
            <a:endParaRPr lang="fr-FR" sz="1800" dirty="0"/>
          </a:p>
        </p:txBody>
      </p:sp>
      <p:pic>
        <p:nvPicPr>
          <p:cNvPr id="11" name="Image 10"/>
          <p:cNvPicPr/>
          <p:nvPr/>
        </p:nvPicPr>
        <p:blipFill>
          <a:blip r:embed="rId3" cstate="print">
            <a:lum contrast="80000"/>
            <a:alphaModFix amt="44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621" b="-932"/>
          <a:stretch>
            <a:fillRect/>
          </a:stretch>
        </p:blipFill>
        <p:spPr bwMode="auto">
          <a:xfrm>
            <a:off x="251520" y="1815666"/>
            <a:ext cx="504056" cy="486054"/>
          </a:xfrm>
          <a:prstGeom prst="rect">
            <a:avLst/>
          </a:prstGeom>
          <a:noFill/>
          <a:ln>
            <a:noFill/>
          </a:ln>
        </p:spPr>
      </p:pic>
      <p:pic>
        <p:nvPicPr>
          <p:cNvPr id="12" name="Image 11" descr="Description : http://www.cnaas.sn/images/logo_cnaas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705877"/>
            <a:ext cx="504056" cy="378042"/>
          </a:xfrm>
          <a:prstGeom prst="rect">
            <a:avLst/>
          </a:prstGeom>
          <a:noFill/>
          <a:ln>
            <a:noFill/>
          </a:ln>
        </p:spPr>
      </p:pic>
      <p:sp>
        <p:nvSpPr>
          <p:cNvPr id="1029" name="Rectangle 3" descr="Description : logo-coopec-resopp"/>
          <p:cNvSpPr>
            <a:spLocks noChangeAspect="1" noChangeArrowheads="1"/>
          </p:cNvSpPr>
          <p:nvPr/>
        </p:nvSpPr>
        <p:spPr bwMode="auto">
          <a:xfrm>
            <a:off x="251520" y="3057804"/>
            <a:ext cx="548302" cy="432048"/>
          </a:xfrm>
          <a:prstGeom prst="rect">
            <a:avLst/>
          </a:prstGeom>
          <a:blipFill dpi="0" rotWithShape="1">
            <a:blip r:embed="rId6"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4" name="Imag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4407955"/>
            <a:ext cx="504056" cy="432048"/>
          </a:xfrm>
          <a:prstGeom prst="rect">
            <a:avLst/>
          </a:prstGeom>
          <a:noFill/>
          <a:ln>
            <a:noFill/>
          </a:ln>
        </p:spPr>
      </p:pic>
      <p:pic>
        <p:nvPicPr>
          <p:cNvPr id="15" name="Image 14" descr="Description : Logo de l’association"/>
          <p:cNvPicPr/>
          <p:nvPr/>
        </p:nvPicPr>
        <p:blipFill>
          <a:blip r:embed="rId8" cstate="print">
            <a:lum contrast="10000"/>
            <a:extLst>
              <a:ext uri="{28A0092B-C50C-407E-A947-70E740481C1C}">
                <a14:useLocalDpi xmlns:a14="http://schemas.microsoft.com/office/drawing/2010/main" val="0"/>
              </a:ext>
            </a:extLst>
          </a:blip>
          <a:srcRect/>
          <a:stretch>
            <a:fillRect/>
          </a:stretch>
        </p:blipFill>
        <p:spPr bwMode="auto">
          <a:xfrm>
            <a:off x="179512" y="2463738"/>
            <a:ext cx="648072" cy="324036"/>
          </a:xfrm>
          <a:prstGeom prst="rect">
            <a:avLst/>
          </a:prstGeom>
          <a:noFill/>
          <a:ln>
            <a:noFill/>
          </a:ln>
        </p:spPr>
      </p:pic>
      <p:pic>
        <p:nvPicPr>
          <p:cNvPr id="18" name="Image 17" descr="logo-ADG-Transparen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1037420"/>
            <a:ext cx="558048" cy="670234"/>
          </a:xfrm>
          <a:prstGeom prst="rect">
            <a:avLst/>
          </a:prstGeom>
          <a:noFill/>
          <a:ln>
            <a:noFill/>
          </a:ln>
        </p:spPr>
      </p:pic>
    </p:spTree>
    <p:extLst>
      <p:ext uri="{BB962C8B-B14F-4D97-AF65-F5344CB8AC3E}">
        <p14:creationId xmlns:p14="http://schemas.microsoft.com/office/powerpoint/2010/main" val="1787249763"/>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490" y="77076"/>
            <a:ext cx="7498080" cy="857250"/>
          </a:xfrm>
        </p:spPr>
        <p:txBody>
          <a:bodyPr>
            <a:noAutofit/>
          </a:bodyPr>
          <a:lstStyle/>
          <a:p>
            <a:r>
              <a:rPr lang="fr-FR" sz="2000" b="1" dirty="0" smtClean="0">
                <a:effectLst/>
              </a:rPr>
              <a:t> </a:t>
            </a:r>
            <a:r>
              <a:rPr lang="fr-FR" sz="2000" b="1" dirty="0">
                <a:effectLst/>
              </a:rPr>
              <a:t/>
            </a:r>
            <a:br>
              <a:rPr lang="fr-FR" sz="2000" b="1" dirty="0">
                <a:effectLst/>
              </a:rPr>
            </a:br>
            <a:r>
              <a:rPr lang="fr-FR" sz="2000" b="1" dirty="0" smtClean="0">
                <a:effectLst/>
              </a:rPr>
              <a:t/>
            </a:r>
            <a:br>
              <a:rPr lang="fr-FR" sz="2000" b="1" dirty="0" smtClean="0">
                <a:effectLst/>
              </a:rPr>
            </a:br>
            <a:r>
              <a:rPr lang="fr-FR" sz="2000" b="1" dirty="0" smtClean="0">
                <a:effectLst/>
              </a:rPr>
              <a:t> Enjeux autour du concept d’inclusion sociale</a:t>
            </a:r>
            <a:endParaRPr lang="fr-FR" sz="2000" b="1" dirty="0">
              <a:effectLst/>
            </a:endParaRPr>
          </a:p>
        </p:txBody>
      </p:sp>
      <p:sp>
        <p:nvSpPr>
          <p:cNvPr id="3" name="Espace réservé du contenu 2"/>
          <p:cNvSpPr>
            <a:spLocks noGrp="1"/>
          </p:cNvSpPr>
          <p:nvPr>
            <p:ph idx="1"/>
          </p:nvPr>
        </p:nvSpPr>
        <p:spPr>
          <a:xfrm>
            <a:off x="1457490" y="1131590"/>
            <a:ext cx="7498080" cy="3600450"/>
          </a:xfrm>
        </p:spPr>
        <p:txBody>
          <a:bodyPr>
            <a:normAutofit fontScale="77500" lnSpcReduction="20000"/>
          </a:bodyPr>
          <a:lstStyle/>
          <a:p>
            <a:endParaRPr lang="fr-FR" dirty="0" smtClean="0"/>
          </a:p>
          <a:p>
            <a:r>
              <a:rPr lang="fr-FR" dirty="0" smtClean="0"/>
              <a:t>Un concept à la « mode »</a:t>
            </a:r>
            <a:r>
              <a:rPr lang="fr-FR" sz="2400" dirty="0" smtClean="0"/>
              <a:t>: </a:t>
            </a:r>
            <a:r>
              <a:rPr lang="fr-FR" sz="1600" dirty="0" smtClean="0"/>
              <a:t>inclusion, politiques inclusives, approches inclusives, etc.</a:t>
            </a:r>
            <a:endParaRPr lang="fr-FR" dirty="0"/>
          </a:p>
          <a:p>
            <a:r>
              <a:rPr lang="fr-FR" dirty="0" smtClean="0"/>
              <a:t>Qui recouvre des enjeux de plus en plus fort dans le contexte mondial </a:t>
            </a:r>
            <a:r>
              <a:rPr lang="fr-FR" sz="1400" dirty="0" smtClean="0"/>
              <a:t>de renforcement des inégalités sociales, environnementales, économiques, politiques, etc.</a:t>
            </a:r>
          </a:p>
          <a:p>
            <a:r>
              <a:rPr lang="fr-FR" dirty="0" smtClean="0"/>
              <a:t>Mais aussi dans le contexte spécifique sénégalais, </a:t>
            </a:r>
            <a:r>
              <a:rPr lang="fr-FR" sz="1400" dirty="0" smtClean="0"/>
              <a:t>préoccupation des politiques publiques (voir PSE, CMU, </a:t>
            </a:r>
            <a:r>
              <a:rPr lang="fr-FR" sz="1400" dirty="0" err="1" smtClean="0"/>
              <a:t>etc</a:t>
            </a:r>
            <a:r>
              <a:rPr lang="fr-FR" sz="1400" dirty="0" smtClean="0"/>
              <a:t>) mais creusement des inégalités économiques, mais aussi d’accès aux services, de participation citoyenne (urbain / rural, ville/banlieue)</a:t>
            </a:r>
          </a:p>
          <a:p>
            <a:endParaRPr lang="fr-FR" sz="1600" dirty="0" smtClean="0"/>
          </a:p>
          <a:p>
            <a:pPr marL="82296" indent="0">
              <a:buNone/>
            </a:pPr>
            <a:endParaRPr lang="fr-FR" sz="1600" dirty="0"/>
          </a:p>
          <a:p>
            <a:pPr marL="82296" indent="0">
              <a:buNone/>
            </a:pPr>
            <a:r>
              <a:rPr lang="fr-FR" sz="3100" dirty="0" smtClean="0"/>
              <a:t>Un concept stratégique pour lutter contre les inégalités à tous les niveaux mais théorique et peu opérationnel</a:t>
            </a:r>
            <a:endParaRPr lang="fr-FR" sz="3600" dirty="0" smtClean="0"/>
          </a:p>
        </p:txBody>
      </p:sp>
      <p:sp>
        <p:nvSpPr>
          <p:cNvPr id="4" name="Titre 1"/>
          <p:cNvSpPr txBox="1">
            <a:spLocks/>
          </p:cNvSpPr>
          <p:nvPr/>
        </p:nvSpPr>
        <p:spPr>
          <a:xfrm>
            <a:off x="971600" y="31633"/>
            <a:ext cx="7766680" cy="47406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BE" sz="1600" b="1" dirty="0" smtClean="0">
                <a:solidFill>
                  <a:schemeClr val="tx1"/>
                </a:solidFill>
                <a:effectLst/>
              </a:rPr>
              <a:t>II- ELÉMENTS DE CADRAGE DU CONCEPT D’INCLUSION SOCIALE</a:t>
            </a:r>
            <a:endParaRPr lang="fr-FR" sz="1800" b="1" dirty="0">
              <a:solidFill>
                <a:schemeClr val="tx1"/>
              </a:solidFill>
              <a:effectLst/>
            </a:endParaRPr>
          </a:p>
        </p:txBody>
      </p:sp>
    </p:spTree>
    <p:extLst>
      <p:ext uri="{BB962C8B-B14F-4D97-AF65-F5344CB8AC3E}">
        <p14:creationId xmlns:p14="http://schemas.microsoft.com/office/powerpoint/2010/main" val="1311970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26901"/>
            <a:ext cx="7498080" cy="857250"/>
          </a:xfrm>
        </p:spPr>
        <p:txBody>
          <a:bodyPr>
            <a:noAutofit/>
          </a:bodyPr>
          <a:lstStyle/>
          <a:p>
            <a:r>
              <a:rPr lang="fr-FR" sz="1800" b="1" dirty="0" smtClean="0">
                <a:effectLst/>
              </a:rPr>
              <a:t>II- </a:t>
            </a:r>
            <a:r>
              <a:rPr lang="fr-FR" sz="1600" b="1" dirty="0" smtClean="0">
                <a:effectLst/>
              </a:rPr>
              <a:t>ELEMENTS DE CADRAGE DU CONCEPT D’INCLUSION SOCIALE</a:t>
            </a:r>
            <a:endParaRPr lang="fr-FR" sz="1800" b="1" dirty="0">
              <a:effectLst/>
            </a:endParaRPr>
          </a:p>
        </p:txBody>
      </p:sp>
      <p:sp>
        <p:nvSpPr>
          <p:cNvPr id="3" name="Espace réservé du contenu 2"/>
          <p:cNvSpPr>
            <a:spLocks noGrp="1"/>
          </p:cNvSpPr>
          <p:nvPr>
            <p:ph idx="1"/>
          </p:nvPr>
        </p:nvSpPr>
        <p:spPr>
          <a:xfrm>
            <a:off x="971600" y="555526"/>
            <a:ext cx="8172400" cy="5164038"/>
          </a:xfrm>
        </p:spPr>
        <p:txBody>
          <a:bodyPr/>
          <a:lstStyle/>
          <a:p>
            <a:pPr marL="82296" indent="0">
              <a:buNone/>
            </a:pPr>
            <a:endParaRPr lang="fr-FR" dirty="0" smtClean="0"/>
          </a:p>
          <a:p>
            <a:endParaRPr lang="fr-FR" dirty="0" smtClean="0"/>
          </a:p>
          <a:p>
            <a:r>
              <a:rPr lang="fr-FR" dirty="0" smtClean="0"/>
              <a:t>Méthodologie développée dans le cadre d’Osiris</a:t>
            </a:r>
          </a:p>
          <a:p>
            <a:pPr lvl="1"/>
            <a:r>
              <a:rPr lang="fr-FR" dirty="0" smtClean="0"/>
              <a:t>Objectif: définir de manière collective le concept d’inclusion sociale et l’opérationnaliser dans le cadre du projet</a:t>
            </a:r>
          </a:p>
        </p:txBody>
      </p:sp>
    </p:spTree>
    <p:extLst>
      <p:ext uri="{BB962C8B-B14F-4D97-AF65-F5344CB8AC3E}">
        <p14:creationId xmlns:p14="http://schemas.microsoft.com/office/powerpoint/2010/main" val="345661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600" b="1" dirty="0" smtClean="0">
                <a:effectLst/>
              </a:rPr>
              <a:t>II- ELEMENTS DE CADRAGE DU CONCEPT D’INCLUSION SOCIALE</a:t>
            </a:r>
            <a:endParaRPr lang="fr-FR" sz="1600" b="1" dirty="0">
              <a:effectLst/>
            </a:endParaRPr>
          </a:p>
        </p:txBody>
      </p:sp>
      <p:sp>
        <p:nvSpPr>
          <p:cNvPr id="3" name="Espace réservé du contenu 2"/>
          <p:cNvSpPr>
            <a:spLocks noGrp="1"/>
          </p:cNvSpPr>
          <p:nvPr>
            <p:ph idx="1"/>
          </p:nvPr>
        </p:nvSpPr>
        <p:spPr>
          <a:xfrm>
            <a:off x="1435608" y="1085850"/>
            <a:ext cx="7498080" cy="3934172"/>
          </a:xfrm>
        </p:spPr>
        <p:txBody>
          <a:bodyPr>
            <a:normAutofit fontScale="92500" lnSpcReduction="10000"/>
          </a:bodyPr>
          <a:lstStyle/>
          <a:p>
            <a:r>
              <a:rPr lang="fr-FR" dirty="0" smtClean="0"/>
              <a:t>Une démarche en trois temps</a:t>
            </a:r>
          </a:p>
          <a:p>
            <a:pPr lvl="1"/>
            <a:r>
              <a:rPr lang="fr-FR" dirty="0" smtClean="0"/>
              <a:t>Un temps de brainstorming </a:t>
            </a:r>
            <a:r>
              <a:rPr lang="fr-FR" sz="2400" dirty="0" smtClean="0"/>
              <a:t>pour stabiliser une conception commune à l’ensemble des partenaires</a:t>
            </a:r>
          </a:p>
          <a:p>
            <a:pPr lvl="1"/>
            <a:r>
              <a:rPr lang="fr-FR" dirty="0" smtClean="0"/>
              <a:t>Une étude sur l’inclusion et l’exclusion sociale, économique et politique </a:t>
            </a:r>
            <a:r>
              <a:rPr lang="fr-FR" sz="2400" dirty="0" smtClean="0"/>
              <a:t>pour alimenter le cadre de réflexion</a:t>
            </a:r>
          </a:p>
          <a:p>
            <a:pPr lvl="1"/>
            <a:r>
              <a:rPr lang="fr-FR" dirty="0" smtClean="0"/>
              <a:t>Une formation aux agents de terrain pour assurer le l’articulation avec les activités de terrain et envisager des déclinaisons concrètes </a:t>
            </a:r>
            <a:r>
              <a:rPr lang="fr-FR" sz="2400" dirty="0" smtClean="0"/>
              <a:t>de la problématique de l’inclusion dans le projet Osiris</a:t>
            </a:r>
            <a:endParaRPr lang="fr-FR" sz="2400" dirty="0"/>
          </a:p>
        </p:txBody>
      </p:sp>
    </p:spTree>
    <p:extLst>
      <p:ext uri="{BB962C8B-B14F-4D97-AF65-F5344CB8AC3E}">
        <p14:creationId xmlns:p14="http://schemas.microsoft.com/office/powerpoint/2010/main" val="258470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05979"/>
            <a:ext cx="7848872" cy="709587"/>
          </a:xfrm>
        </p:spPr>
        <p:txBody>
          <a:bodyPr>
            <a:noAutofit/>
          </a:bodyPr>
          <a:lstStyle/>
          <a:p>
            <a:r>
              <a:rPr lang="fr-FR" sz="1600" b="1" dirty="0" smtClean="0">
                <a:effectLst/>
              </a:rPr>
              <a:t>II- ELEMENTS DE CADRAGE DU CONCEPT D’INCLUSION SOCIALE</a:t>
            </a:r>
            <a:endParaRPr lang="fr-FR" sz="1600" b="1" dirty="0">
              <a:effectLst/>
            </a:endParaRPr>
          </a:p>
        </p:txBody>
      </p:sp>
      <p:sp>
        <p:nvSpPr>
          <p:cNvPr id="3" name="Espace réservé du contenu 2"/>
          <p:cNvSpPr>
            <a:spLocks noGrp="1"/>
          </p:cNvSpPr>
          <p:nvPr>
            <p:ph idx="1"/>
          </p:nvPr>
        </p:nvSpPr>
        <p:spPr>
          <a:xfrm>
            <a:off x="1402652" y="843558"/>
            <a:ext cx="7417820" cy="4299942"/>
          </a:xfrm>
        </p:spPr>
        <p:txBody>
          <a:bodyPr>
            <a:normAutofit/>
          </a:bodyPr>
          <a:lstStyle/>
          <a:p>
            <a:r>
              <a:rPr lang="fr-FR" dirty="0" smtClean="0"/>
              <a:t>Eléments de définition</a:t>
            </a:r>
          </a:p>
          <a:p>
            <a:pPr lvl="1"/>
            <a:r>
              <a:rPr lang="fr-FR" sz="2000" dirty="0"/>
              <a:t>L’exclusion sociale: </a:t>
            </a:r>
            <a:endParaRPr lang="fr-FR" sz="2000" dirty="0" smtClean="0"/>
          </a:p>
          <a:p>
            <a:pPr lvl="2"/>
            <a:r>
              <a:rPr lang="fr-FR" sz="1600" dirty="0"/>
              <a:t>R</a:t>
            </a:r>
            <a:r>
              <a:rPr lang="fr-FR" sz="1600" dirty="0" smtClean="0"/>
              <a:t>envoie </a:t>
            </a:r>
            <a:r>
              <a:rPr lang="fr-FR" sz="1600" dirty="0"/>
              <a:t>à tout processus qui conduit certains groupes à être tenus à l’écart des processus de décisions, de certaines ressources, de l’accès aux services et à l’information, etc. </a:t>
            </a:r>
            <a:endParaRPr lang="fr-FR" sz="1600" dirty="0" smtClean="0"/>
          </a:p>
          <a:p>
            <a:pPr lvl="2"/>
            <a:r>
              <a:rPr lang="fr-FR" sz="1600" dirty="0" smtClean="0"/>
              <a:t>Des origines multiples:</a:t>
            </a:r>
          </a:p>
          <a:p>
            <a:pPr lvl="3"/>
            <a:r>
              <a:rPr lang="fr-FR" sz="1200" dirty="0" smtClean="0"/>
              <a:t>Peut </a:t>
            </a:r>
            <a:r>
              <a:rPr lang="fr-FR" sz="1200" dirty="0"/>
              <a:t>découler de normes culturelles ou </a:t>
            </a:r>
            <a:r>
              <a:rPr lang="fr-FR" sz="1200" dirty="0" smtClean="0"/>
              <a:t>sociales,</a:t>
            </a:r>
          </a:p>
          <a:p>
            <a:pPr lvl="3"/>
            <a:r>
              <a:rPr lang="fr-FR" sz="1200" dirty="0" smtClean="0"/>
              <a:t>peut </a:t>
            </a:r>
            <a:r>
              <a:rPr lang="fr-FR" sz="1200" dirty="0"/>
              <a:t>aussi renvoyer au manque d’offre adapté à certains groupes et à leurs </a:t>
            </a:r>
            <a:r>
              <a:rPr lang="fr-FR" sz="1200" dirty="0" smtClean="0"/>
              <a:t>besoins</a:t>
            </a:r>
          </a:p>
          <a:p>
            <a:pPr lvl="3"/>
            <a:r>
              <a:rPr lang="fr-FR" sz="1200" dirty="0" smtClean="0"/>
              <a:t>ou </a:t>
            </a:r>
            <a:r>
              <a:rPr lang="fr-FR" sz="1200" dirty="0"/>
              <a:t>encore exclusion à l’intolérance ou la stigmatisation de certains groupes, du fait de leur religion, état de santé, etc</a:t>
            </a:r>
            <a:r>
              <a:rPr lang="fr-FR" sz="1200" dirty="0" smtClean="0"/>
              <a:t>.</a:t>
            </a:r>
            <a:endParaRPr lang="fr-FR" sz="1600" dirty="0" smtClean="0"/>
          </a:p>
          <a:p>
            <a:pPr lvl="1"/>
            <a:r>
              <a:rPr lang="fr-FR" sz="2000" dirty="0"/>
              <a:t>L’inclusion </a:t>
            </a:r>
            <a:r>
              <a:rPr lang="fr-FR" sz="2000" dirty="0" smtClean="0"/>
              <a:t>sociale renvoie </a:t>
            </a:r>
            <a:r>
              <a:rPr lang="fr-FR" sz="2000" dirty="0"/>
              <a:t>au processus qui permet aux groupes vulnérables, exposés à des phénomènes d’exclusion, d’avoir les opportunités et les ressources nécessaires pour participer pleinement à la vie sociale, économique et politique </a:t>
            </a:r>
            <a:endParaRPr lang="fr-FR" sz="2000" dirty="0" smtClean="0"/>
          </a:p>
        </p:txBody>
      </p:sp>
    </p:spTree>
    <p:extLst>
      <p:ext uri="{BB962C8B-B14F-4D97-AF65-F5344CB8AC3E}">
        <p14:creationId xmlns:p14="http://schemas.microsoft.com/office/powerpoint/2010/main" val="1735419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6345</TotalTime>
  <Words>1049</Words>
  <Application>Microsoft Office PowerPoint</Application>
  <PresentationFormat>Affichage à l'écran (16:9)</PresentationFormat>
  <Paragraphs>140</Paragraphs>
  <Slides>17</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Gill Sans MT</vt:lpstr>
      <vt:lpstr>HelveticaNeueLTStd-Md</vt:lpstr>
      <vt:lpstr>Symbol</vt:lpstr>
      <vt:lpstr>Verdana</vt:lpstr>
      <vt:lpstr>Wingdings</vt:lpstr>
      <vt:lpstr>Wingdings 2</vt:lpstr>
      <vt:lpstr>Solstice</vt:lpstr>
      <vt:lpstr>DEB’ATAYA du 10 mars 2017               </vt:lpstr>
      <vt:lpstr>Présentation PowerPoint</vt:lpstr>
      <vt:lpstr>1- PRESENTATION D’OSIRIS Offre de services intégrés en milieu rural pour l’inclusion sociale </vt:lpstr>
      <vt:lpstr>1- PRESENTATION D’OSIRIS Offre de services intégrés en milieu rural pour l’inclusion sociale </vt:lpstr>
      <vt:lpstr>1- PRESENTATION D’OSIRIS Offre de services intégrés en milieu rural pour l’inclusion sociale </vt:lpstr>
      <vt:lpstr>    Enjeux autour du concept d’inclusion sociale</vt:lpstr>
      <vt:lpstr>II- ELEMENTS DE CADRAGE DU CONCEPT D’INCLUSION SOCIALE</vt:lpstr>
      <vt:lpstr>II- ELEMENTS DE CADRAGE DU CONCEPT D’INCLUSION SOCIALE</vt:lpstr>
      <vt:lpstr>II- ELEMENTS DE CADRAGE DU CONCEPT D’INCLUSION SOCIALE</vt:lpstr>
      <vt:lpstr>Présentation PowerPoint</vt:lpstr>
      <vt:lpstr>II- ELEMENTS DE CADRAGE DU CONCEPT D’INCLUSION SOCIALE</vt:lpstr>
      <vt:lpstr>III - OPERATIONALISATION DU CONCEPT D’INCLUSION SOCIALE DANS LE PROJET OSIRIS</vt:lpstr>
      <vt:lpstr>OPERATIONALISATION DU CONCEPT </vt:lpstr>
      <vt:lpstr>OPERATIONALISATION DU CONCEPT </vt:lpstr>
      <vt:lpstr>OPERATIONALISATION DU CONCEPT </vt:lpstr>
      <vt:lpstr>QUELQUES ÉLÉMENTS POUR CONCLURE</vt:lpstr>
      <vt:lpstr>Merci de votre attention et place aux échanges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Premier comite de coordination d’OSIRIS du 29/01/2015</dc:title>
  <dc:creator>Oumar SOW</dc:creator>
  <cp:lastModifiedBy>Emilie Barrau</cp:lastModifiedBy>
  <cp:revision>390</cp:revision>
  <dcterms:created xsi:type="dcterms:W3CDTF">2015-04-27T11:03:29Z</dcterms:created>
  <dcterms:modified xsi:type="dcterms:W3CDTF">2017-03-10T09:10:34Z</dcterms:modified>
</cp:coreProperties>
</file>