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4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0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99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9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09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13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34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6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5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03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55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23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E5A3B-6AED-4B1F-852D-154CBCFC2B5D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7D8F3-2920-4850-84BD-5F923AF30C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4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1pPr>
            <a:lvl2pPr marL="742950" indent="-285750" eaLnBrk="0" hangingPunct="0">
              <a:buFont typeface="Arial" charset="0"/>
              <a:buChar char="–"/>
              <a:defRPr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2pPr>
            <a:lvl3pPr marL="1143000" indent="-228600" eaLnBrk="0" hangingPunct="0">
              <a:buFont typeface="Arial" charset="0"/>
              <a:buChar char="•"/>
              <a:defRPr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3pPr>
            <a:lvl4pPr marL="1600200" indent="-228600" eaLnBrk="0" hangingPunct="0">
              <a:buFont typeface="Arial" charset="0"/>
              <a:buChar char="–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4pPr>
            <a:lvl5pPr marL="2057400" indent="-228600" eaLnBrk="0" hangingPunct="0"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9pPr>
          </a:lstStyle>
          <a:p>
            <a:pPr eaLnBrk="1" hangingPunct="1"/>
            <a:fld id="{490CA512-C0C9-4F56-9B14-A3819479758F}" type="datetime1">
              <a:rPr lang="en-GB" altLang="en-US" sz="1800" smtClean="0">
                <a:solidFill>
                  <a:schemeClr val="tx1"/>
                </a:solidFill>
              </a:rPr>
              <a:pPr eaLnBrk="1" hangingPunct="1"/>
              <a:t>10/03/2017</a:t>
            </a:fld>
            <a:endParaRPr lang="en-GB" altLang="en-US" sz="1800" smtClean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-1460500" y="-4013200"/>
            <a:ext cx="83439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1pPr>
            <a:lvl2pPr marL="742950" indent="-285750" eaLnBrk="0" hangingPunct="0">
              <a:buFont typeface="Arial" charset="0"/>
              <a:buChar char="–"/>
              <a:defRPr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2pPr>
            <a:lvl3pPr marL="1143000" indent="-228600" eaLnBrk="0" hangingPunct="0">
              <a:buFont typeface="Arial" charset="0"/>
              <a:buChar char="•"/>
              <a:defRPr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3pPr>
            <a:lvl4pPr marL="1600200" indent="-228600" eaLnBrk="0" hangingPunct="0">
              <a:buFont typeface="Arial" charset="0"/>
              <a:buChar char="–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4pPr>
            <a:lvl5pPr marL="2057400" indent="-228600" eaLnBrk="0" hangingPunct="0"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bg1"/>
                </a:solidFill>
                <a:latin typeface="Arial" charset="0"/>
                <a:ea typeface="ＭＳ Ｐゴシック" pitchFamily="-68" charset="-128"/>
                <a:cs typeface="Arial" charset="0"/>
              </a:defRPr>
            </a:lvl9pPr>
          </a:lstStyle>
          <a:p>
            <a:pPr eaLnBrk="1" hangingPunct="1"/>
            <a:r>
              <a:rPr lang="fr-BE" altLang="en-US" sz="1800" b="1">
                <a:solidFill>
                  <a:schemeClr val="tx1"/>
                </a:solidFill>
              </a:rPr>
              <a:t>Les engagements de Sightsavers relatifs à l’inclusion et au handicap</a:t>
            </a:r>
            <a:endParaRPr lang="en-GB" altLang="en-US" sz="1800" b="1">
              <a:solidFill>
                <a:schemeClr val="tx1"/>
              </a:solidFill>
            </a:endParaRPr>
          </a:p>
          <a:p>
            <a:pPr eaLnBrk="1" hangingPunct="1"/>
            <a:r>
              <a:rPr lang="en-GB" altLang="en-US" sz="1800" i="1">
                <a:solidFill>
                  <a:schemeClr val="tx1"/>
                </a:solidFill>
              </a:rPr>
              <a:t>Sightsavers s’engage à: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>
                <a:solidFill>
                  <a:schemeClr val="tx1"/>
                </a:solidFill>
              </a:rPr>
              <a:t>Renforcer les mécanismes qui nous permettent de </a:t>
            </a:r>
            <a:r>
              <a:rPr lang="fr-BE" altLang="en-US" sz="1800" b="1">
                <a:solidFill>
                  <a:schemeClr val="tx1"/>
                </a:solidFill>
              </a:rPr>
              <a:t>travailler avec les personnes atteintes de déficiences visuelles et les personnes handicapées </a:t>
            </a:r>
            <a:r>
              <a:rPr lang="fr-BE" altLang="en-US" sz="1800">
                <a:solidFill>
                  <a:schemeClr val="tx1"/>
                </a:solidFill>
              </a:rPr>
              <a:t>pour avoir des programmes qui répondent à leurs besoins et intérêts ;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>
                <a:solidFill>
                  <a:schemeClr val="tx1"/>
                </a:solidFill>
              </a:rPr>
              <a:t> 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 b="1">
                <a:solidFill>
                  <a:schemeClr val="tx1"/>
                </a:solidFill>
              </a:rPr>
              <a:t>Promouvoir des approches de développement durable </a:t>
            </a:r>
            <a:r>
              <a:rPr lang="fr-BE" altLang="en-US" sz="1800">
                <a:solidFill>
                  <a:schemeClr val="tx1"/>
                </a:solidFill>
              </a:rPr>
              <a:t>en donnant aux personnes handicapées les capacités individuelles et collectives de soutenir leur propre autonomisation ; 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 b="1">
                <a:solidFill>
                  <a:schemeClr val="tx1"/>
                </a:solidFill>
              </a:rPr>
              <a:t> 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 b="1">
                <a:solidFill>
                  <a:schemeClr val="tx1"/>
                </a:solidFill>
              </a:rPr>
              <a:t>Intégrer systématiquement le handicap dans tous nos programmes et toutes nos opérations </a:t>
            </a:r>
            <a:r>
              <a:rPr lang="fr-BE" altLang="en-US" sz="1800">
                <a:solidFill>
                  <a:schemeClr val="tx1"/>
                </a:solidFill>
              </a:rPr>
              <a:t>en augmentant les capacités et compétences de notre personnel et de nos partenaires, et en affinant nos approches et systèmes de programmation ; </a:t>
            </a:r>
            <a:r>
              <a:rPr lang="fr-BE" altLang="en-US" sz="1800" b="1">
                <a:solidFill>
                  <a:schemeClr val="tx1"/>
                </a:solidFill>
              </a:rPr>
              <a:t> </a:t>
            </a:r>
            <a:endParaRPr lang="en-GB" altLang="en-US" sz="1800">
              <a:solidFill>
                <a:schemeClr val="tx1"/>
              </a:solidFill>
            </a:endParaRPr>
          </a:p>
          <a:p>
            <a:pPr eaLnBrk="1" hangingPunct="1"/>
            <a:r>
              <a:rPr lang="fr-BE" altLang="en-US" sz="1800">
                <a:solidFill>
                  <a:schemeClr val="tx1"/>
                </a:solidFill>
              </a:rPr>
              <a:t> </a:t>
            </a:r>
            <a:endParaRPr lang="en-GB" altLang="en-US" sz="1800">
              <a:solidFill>
                <a:schemeClr val="tx1"/>
              </a:solidFill>
            </a:endParaRP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544513" y="1465263"/>
            <a:ext cx="5943600" cy="4037012"/>
            <a:chOff x="-138991" y="20885"/>
            <a:chExt cx="8778166" cy="3052532"/>
          </a:xfrm>
        </p:grpSpPr>
        <p:grpSp>
          <p:nvGrpSpPr>
            <p:cNvPr id="12294" name="Group 5"/>
            <p:cNvGrpSpPr>
              <a:grpSpLocks/>
            </p:cNvGrpSpPr>
            <p:nvPr/>
          </p:nvGrpSpPr>
          <p:grpSpPr bwMode="auto">
            <a:xfrm>
              <a:off x="-138991" y="20885"/>
              <a:ext cx="8778166" cy="3052532"/>
              <a:chOff x="-144308" y="27216"/>
              <a:chExt cx="9113943" cy="3977925"/>
            </a:xfrm>
          </p:grpSpPr>
          <p:grpSp>
            <p:nvGrpSpPr>
              <p:cNvPr id="12297" name="Group 8"/>
              <p:cNvGrpSpPr>
                <a:grpSpLocks/>
              </p:cNvGrpSpPr>
              <p:nvPr/>
            </p:nvGrpSpPr>
            <p:grpSpPr bwMode="auto">
              <a:xfrm>
                <a:off x="-144308" y="27216"/>
                <a:ext cx="9113943" cy="3977925"/>
                <a:chOff x="-40551" y="19207"/>
                <a:chExt cx="8576700" cy="2807279"/>
              </a:xfrm>
            </p:grpSpPr>
            <p:grpSp>
              <p:nvGrpSpPr>
                <p:cNvPr id="12299" name="Group 10"/>
                <p:cNvGrpSpPr>
                  <a:grpSpLocks/>
                </p:cNvGrpSpPr>
                <p:nvPr/>
              </p:nvGrpSpPr>
              <p:grpSpPr bwMode="auto">
                <a:xfrm>
                  <a:off x="-40551" y="19207"/>
                  <a:ext cx="8576700" cy="2807279"/>
                  <a:chOff x="-29100" y="13943"/>
                  <a:chExt cx="6154630" cy="2037832"/>
                </a:xfrm>
              </p:grpSpPr>
              <p:sp>
                <p:nvSpPr>
                  <p:cNvPr id="12302" name="Rounded 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-29100" y="13943"/>
                    <a:ext cx="6154630" cy="2037832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B9CDE5"/>
                  </a:solidFill>
                  <a:ln w="25400" algn="ctr">
                    <a:solidFill>
                      <a:srgbClr val="385D8A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>
                    <a:lvl1pPr eaLnBrk="0" hangingPunct="0">
                      <a:defRPr sz="20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1pPr>
                    <a:lvl2pPr marL="742950" indent="-285750" eaLnBrk="0" hangingPunct="0">
                      <a:buFont typeface="Arial" charset="0"/>
                      <a:buChar char="–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2pPr>
                    <a:lvl3pPr marL="1143000" indent="-228600" eaLnBrk="0" hangingPunct="0">
                      <a:buFont typeface="Arial" charset="0"/>
                      <a:buChar char="•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3pPr>
                    <a:lvl4pPr marL="1600200" indent="-228600" eaLnBrk="0" hangingPunct="0">
                      <a:buFont typeface="Arial" charset="0"/>
                      <a:buChar char="–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4pPr>
                    <a:lvl5pPr marL="2057400" indent="-228600" eaLnBrk="0" hangingPunct="0"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9pPr>
                  </a:lstStyle>
                  <a:p>
                    <a:pPr eaLnBrk="1" hangingPunct="1"/>
                    <a:endParaRPr lang="en-GB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303" name="Rounded 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58951" y="136626"/>
                    <a:ext cx="5870170" cy="581915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4F81BD"/>
                  </a:solidFill>
                  <a:ln w="25400" algn="ctr">
                    <a:solidFill>
                      <a:srgbClr val="385D8A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>
                    <a:lvl1pPr eaLnBrk="0" hangingPunct="0">
                      <a:defRPr sz="20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1pPr>
                    <a:lvl2pPr marL="742950" indent="-285750" eaLnBrk="0" hangingPunct="0">
                      <a:buFont typeface="Arial" charset="0"/>
                      <a:buChar char="–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2pPr>
                    <a:lvl3pPr marL="1143000" indent="-228600" eaLnBrk="0" hangingPunct="0">
                      <a:buFont typeface="Arial" charset="0"/>
                      <a:buChar char="•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3pPr>
                    <a:lvl4pPr marL="1600200" indent="-228600" eaLnBrk="0" hangingPunct="0">
                      <a:buFont typeface="Arial" charset="0"/>
                      <a:buChar char="–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4pPr>
                    <a:lvl5pPr marL="2057400" indent="-228600" eaLnBrk="0" hangingPunct="0"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9pPr>
                  </a:lstStyle>
                  <a:p>
                    <a:pPr algn="ctr" eaLnBrk="1" hangingPunct="1">
                      <a:lnSpc>
                        <a:spcPct val="115000"/>
                      </a:lnSpc>
                    </a:pPr>
                    <a:r>
                      <a:rPr lang="fr-BE" altLang="en-US" sz="1400" b="1">
                        <a:solidFill>
                          <a:schemeClr val="tx1"/>
                        </a:solidFill>
                        <a:ea typeface="Calibri" pitchFamily="34" charset="0"/>
                        <a:cs typeface="Times New Roman" pitchFamily="18" charset="0"/>
                      </a:rPr>
                      <a:t>VISION DE SIGHTSAVERS</a:t>
                    </a:r>
                    <a:endParaRPr lang="en-GB" altLang="en-US" sz="1200">
                      <a:solidFill>
                        <a:schemeClr val="tx1"/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  <a:p>
                    <a:pPr algn="ctr" eaLnBrk="1" hangingPunct="1">
                      <a:lnSpc>
                        <a:spcPct val="115000"/>
                      </a:lnSpc>
                    </a:pPr>
                    <a:r>
                      <a:rPr lang="fr-BE" altLang="en-US" sz="1400" b="1">
                        <a:solidFill>
                          <a:schemeClr val="tx1"/>
                        </a:solidFill>
                        <a:ea typeface="Calibri" pitchFamily="34" charset="0"/>
                        <a:cs typeface="Times New Roman" pitchFamily="18" charset="0"/>
                      </a:rPr>
                      <a:t>Un monde où personne n’est atteint de cécité évitable et où les personnes malvoyantes participant à la société de manière égale </a:t>
                    </a:r>
                    <a:endParaRPr lang="en-GB" altLang="en-US" sz="1200">
                      <a:solidFill>
                        <a:schemeClr val="tx1"/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2304" name="Rounded 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58950" y="1045474"/>
                    <a:ext cx="3749577" cy="388086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95B3D7"/>
                  </a:solidFill>
                  <a:ln w="25400" algn="ctr">
                    <a:solidFill>
                      <a:srgbClr val="385D8A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>
                    <a:lvl1pPr eaLnBrk="0" hangingPunct="0">
                      <a:defRPr sz="20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1pPr>
                    <a:lvl2pPr marL="742950" indent="-285750" eaLnBrk="0" hangingPunct="0">
                      <a:buFont typeface="Arial" charset="0"/>
                      <a:buChar char="–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2pPr>
                    <a:lvl3pPr marL="1143000" indent="-228600" eaLnBrk="0" hangingPunct="0">
                      <a:buFont typeface="Arial" charset="0"/>
                      <a:buChar char="•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3pPr>
                    <a:lvl4pPr marL="1600200" indent="-228600" eaLnBrk="0" hangingPunct="0">
                      <a:buFont typeface="Arial" charset="0"/>
                      <a:buChar char="–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4pPr>
                    <a:lvl5pPr marL="2057400" indent="-228600" eaLnBrk="0" hangingPunct="0"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9pPr>
                  </a:lstStyle>
                  <a:p>
                    <a:pPr algn="ctr" eaLnBrk="1" hangingPunct="1">
                      <a:lnSpc>
                        <a:spcPct val="115000"/>
                      </a:lnSpc>
                    </a:pPr>
                    <a:r>
                      <a:rPr lang="en-GB" altLang="en-US" sz="1400" b="1">
                        <a:solidFill>
                          <a:schemeClr val="tx1"/>
                        </a:solidFill>
                        <a:ea typeface="Calibri" pitchFamily="34" charset="0"/>
                        <a:cs typeface="Times New Roman" pitchFamily="18" charset="0"/>
                      </a:rPr>
                      <a:t>Développement inclusif</a:t>
                    </a:r>
                    <a:endParaRPr lang="en-GB" altLang="en-US" sz="1200">
                      <a:solidFill>
                        <a:schemeClr val="tx1"/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2305" name="Rounded 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850554" y="1045474"/>
                    <a:ext cx="2125745" cy="388086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95B3D7"/>
                  </a:solidFill>
                  <a:ln w="25400" algn="ctr">
                    <a:solidFill>
                      <a:srgbClr val="385D8A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>
                    <a:lvl1pPr eaLnBrk="0" hangingPunct="0">
                      <a:defRPr sz="20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1pPr>
                    <a:lvl2pPr marL="742950" indent="-285750" eaLnBrk="0" hangingPunct="0">
                      <a:buFont typeface="Arial" charset="0"/>
                      <a:buChar char="–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2pPr>
                    <a:lvl3pPr marL="1143000" indent="-228600" eaLnBrk="0" hangingPunct="0">
                      <a:buFont typeface="Arial" charset="0"/>
                      <a:buChar char="•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3pPr>
                    <a:lvl4pPr marL="1600200" indent="-228600" eaLnBrk="0" hangingPunct="0">
                      <a:buFont typeface="Arial" charset="0"/>
                      <a:buChar char="–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4pPr>
                    <a:lvl5pPr marL="2057400" indent="-228600" eaLnBrk="0" hangingPunct="0"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5pPr>
                    <a:lvl6pPr marL="25146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6pPr>
                    <a:lvl7pPr marL="29718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7pPr>
                    <a:lvl8pPr marL="34290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8pPr>
                    <a:lvl9pPr marL="3886200" indent="-228600" defTabSz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1600">
                        <a:solidFill>
                          <a:schemeClr val="bg1"/>
                        </a:solidFill>
                        <a:latin typeface="Arial" charset="0"/>
                        <a:ea typeface="ＭＳ Ｐゴシック" pitchFamily="-68" charset="-128"/>
                        <a:cs typeface="Arial" charset="0"/>
                      </a:defRPr>
                    </a:lvl9pPr>
                  </a:lstStyle>
                  <a:p>
                    <a:pPr algn="ctr" eaLnBrk="1" hangingPunct="1">
                      <a:lnSpc>
                        <a:spcPct val="115000"/>
                      </a:lnSpc>
                    </a:pPr>
                    <a:r>
                      <a:rPr lang="fr-BE" altLang="en-US" sz="1200" b="1">
                        <a:solidFill>
                          <a:schemeClr val="tx1"/>
                        </a:solidFill>
                        <a:ea typeface="Calibri" pitchFamily="34" charset="0"/>
                        <a:cs typeface="Times New Roman" pitchFamily="18" charset="0"/>
                      </a:rPr>
                      <a:t>Autonomisation des femmes et des hommes handicapés</a:t>
                    </a:r>
                    <a:endParaRPr lang="en-GB" altLang="en-US" sz="1200">
                      <a:solidFill>
                        <a:schemeClr val="tx1"/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8" name="Rounded Rectangle 17"/>
                  <p:cNvSpPr/>
                  <p:nvPr/>
                </p:nvSpPr>
                <p:spPr>
                  <a:xfrm>
                    <a:off x="3850421" y="1478810"/>
                    <a:ext cx="1112896" cy="480810"/>
                  </a:xfrm>
                  <a:prstGeom prst="round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/>
                  <a:lstStyle/>
                  <a:p>
                    <a:pPr algn="ctr">
                      <a:lnSpc>
                        <a:spcPct val="115000"/>
                      </a:lnSpc>
                      <a:spcAft>
                        <a:spcPts val="1000"/>
                      </a:spcAft>
                      <a:defRPr/>
                    </a:pPr>
                    <a:r>
                      <a:rPr lang="en-GB" sz="1100" b="1" dirty="0" err="1">
                        <a:latin typeface="Arial"/>
                        <a:ea typeface="Calibri"/>
                        <a:cs typeface="Times New Roman"/>
                      </a:rPr>
                      <a:t>Voix</a:t>
                    </a:r>
                    <a:r>
                      <a:rPr lang="en-GB" sz="1100" b="1" dirty="0">
                        <a:latin typeface="Arial"/>
                        <a:ea typeface="Calibri"/>
                        <a:cs typeface="Times New Roman"/>
                      </a:rPr>
                      <a:t>, </a:t>
                    </a:r>
                    <a:r>
                      <a:rPr lang="en-GB" sz="1100" b="1" dirty="0" err="1">
                        <a:latin typeface="Arial"/>
                        <a:ea typeface="Calibri"/>
                        <a:cs typeface="Times New Roman"/>
                      </a:rPr>
                      <a:t>autonomie</a:t>
                    </a:r>
                    <a:r>
                      <a:rPr lang="en-GB" sz="1100" b="1" dirty="0">
                        <a:latin typeface="Arial"/>
                        <a:ea typeface="Calibri"/>
                        <a:cs typeface="Times New Roman"/>
                      </a:rPr>
                      <a:t> &amp; participation </a:t>
                    </a:r>
                    <a:endParaRPr lang="en-GB" sz="1200" dirty="0">
                      <a:latin typeface="Arial"/>
                      <a:ea typeface="Calibri"/>
                      <a:cs typeface="Times New Roman"/>
                    </a:endParaRPr>
                  </a:p>
                </p:txBody>
              </p:sp>
              <p:sp>
                <p:nvSpPr>
                  <p:cNvPr id="19" name="Rounded Rectangle 18"/>
                  <p:cNvSpPr/>
                  <p:nvPr/>
                </p:nvSpPr>
                <p:spPr>
                  <a:xfrm>
                    <a:off x="90902" y="1478810"/>
                    <a:ext cx="836728" cy="480810"/>
                  </a:xfrm>
                  <a:prstGeom prst="roundRect">
                    <a:avLst/>
                  </a:prstGeom>
                  <a:solidFill>
                    <a:schemeClr val="tx2">
                      <a:lumMod val="75000"/>
                    </a:schemeClr>
                  </a:solidFill>
                  <a:ln w="25400" cap="flat" cmpd="sng" algn="ctr">
                    <a:solidFill>
                      <a:srgbClr val="4F81B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>
                      <a:lnSpc>
                        <a:spcPct val="115000"/>
                      </a:lnSpc>
                      <a:spcAft>
                        <a:spcPts val="1000"/>
                      </a:spcAft>
                      <a:defRPr/>
                    </a:pPr>
                    <a:r>
                      <a:rPr lang="en-GB" sz="10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Arial"/>
                        <a:ea typeface="Calibri"/>
                        <a:cs typeface="Times New Roman"/>
                      </a:rPr>
                      <a:t>Santé inclusive </a:t>
                    </a:r>
                    <a:endParaRPr lang="en-GB" sz="120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Arial"/>
                      <a:ea typeface="Calibri"/>
                      <a:cs typeface="Times New Roman"/>
                    </a:endParaRPr>
                  </a:p>
                  <a:p>
                    <a:pPr>
                      <a:lnSpc>
                        <a:spcPct val="115000"/>
                      </a:lnSpc>
                      <a:spcAft>
                        <a:spcPts val="1000"/>
                      </a:spcAft>
                      <a:defRPr/>
                    </a:pPr>
                    <a:r>
                      <a:rPr lang="en-GB" sz="1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Arial"/>
                        <a:ea typeface="Calibri"/>
                        <a:cs typeface="Times New Roman"/>
                      </a:rPr>
                      <a:t> </a:t>
                    </a:r>
                    <a:endParaRPr lang="en-GB" sz="120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Arial"/>
                      <a:ea typeface="Calibri"/>
                      <a:cs typeface="Times New Roman"/>
                    </a:endParaRPr>
                  </a:p>
                </p:txBody>
              </p:sp>
            </p:grpSp>
            <p:sp>
              <p:nvSpPr>
                <p:cNvPr id="12" name="Rounded Rectangle 11"/>
                <p:cNvSpPr/>
                <p:nvPr/>
              </p:nvSpPr>
              <p:spPr>
                <a:xfrm>
                  <a:off x="3714045" y="2037181"/>
                  <a:ext cx="1594387" cy="662355"/>
                </a:xfrm>
                <a:prstGeom prst="round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/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  <a:defRPr/>
                  </a:pPr>
                  <a:r>
                    <a:rPr lang="en-GB" sz="900" b="1">
                      <a:latin typeface="Arial"/>
                      <a:ea typeface="Calibri"/>
                      <a:cs typeface="Times New Roman"/>
                    </a:rPr>
                    <a:t>Diversité organisationnelle</a:t>
                  </a:r>
                  <a:endParaRPr lang="en-GB" sz="1200">
                    <a:latin typeface="Arial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916563" y="2037181"/>
                  <a:ext cx="1486720" cy="662355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/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  <a:defRPr/>
                  </a:pPr>
                  <a:r>
                    <a:rPr lang="en-GB" sz="900" b="1">
                      <a:latin typeface="Arial"/>
                      <a:ea typeface="Calibri"/>
                      <a:cs typeface="Times New Roman"/>
                    </a:rPr>
                    <a:t>Autonomisation économique </a:t>
                  </a:r>
                  <a:endParaRPr lang="en-GB" sz="1200">
                    <a:latin typeface="Arial"/>
                    <a:ea typeface="Calibri"/>
                    <a:cs typeface="Times New Roman"/>
                  </a:endParaRPr>
                </a:p>
              </p:txBody>
            </p:sp>
          </p:grpSp>
          <p:sp>
            <p:nvSpPr>
              <p:cNvPr id="12298" name="Rounded Rectangle 9"/>
              <p:cNvSpPr>
                <a:spLocks noChangeArrowheads="1"/>
              </p:cNvSpPr>
              <p:nvPr/>
            </p:nvSpPr>
            <p:spPr bwMode="auto">
              <a:xfrm>
                <a:off x="-13920" y="1538697"/>
                <a:ext cx="8762568" cy="428876"/>
              </a:xfrm>
              <a:prstGeom prst="roundRect">
                <a:avLst>
                  <a:gd name="adj" fmla="val 16667"/>
                </a:avLst>
              </a:prstGeom>
              <a:solidFill>
                <a:srgbClr val="376092"/>
              </a:solidFill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anchor="ctr"/>
              <a:lstStyle>
                <a:lvl1pPr eaLnBrk="0" hangingPunct="0">
                  <a:defRPr sz="20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1pPr>
                <a:lvl2pPr marL="742950" indent="-285750" eaLnBrk="0" hangingPunct="0">
                  <a:buFont typeface="Arial" charset="0"/>
                  <a:buChar char="–"/>
                  <a:defRPr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2pPr>
                <a:lvl3pPr marL="1143000" indent="-228600" eaLnBrk="0" hangingPunct="0">
                  <a:buFont typeface="Arial" charset="0"/>
                  <a:buChar char="•"/>
                  <a:defRPr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3pPr>
                <a:lvl4pPr marL="1600200" indent="-228600" eaLnBrk="0" hangingPunct="0">
                  <a:buFont typeface="Arial" charset="0"/>
                  <a:buChar char="–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4pPr>
                <a:lvl5pPr marL="2057400" indent="-228600" eaLnBrk="0" hangingPunct="0">
                  <a:buFont typeface="Arial" charset="0"/>
                  <a:buChar char="»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buChar char="»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buChar char="»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buChar char="»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buChar char="»"/>
                  <a:defRPr sz="1600">
                    <a:solidFill>
                      <a:schemeClr val="bg1"/>
                    </a:solidFill>
                    <a:latin typeface="Arial" charset="0"/>
                    <a:ea typeface="ＭＳ Ｐゴシック" pitchFamily="-68" charset="-128"/>
                    <a:cs typeface="Arial" charset="0"/>
                  </a:defRPr>
                </a:lvl9pPr>
              </a:lstStyle>
              <a:p>
                <a:pPr algn="ctr" eaLnBrk="1" hangingPunct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BE" altLang="en-US" sz="1600" b="1">
                    <a:solidFill>
                      <a:srgbClr val="FFFFFF"/>
                    </a:solidFill>
                    <a:ea typeface="Calibri" pitchFamily="34" charset="0"/>
                    <a:cs typeface="Times New Roman" pitchFamily="18" charset="0"/>
                  </a:rPr>
                  <a:t>Lutter contre la stigmatisation &amp; la discrimination </a:t>
                </a:r>
                <a:endParaRPr lang="en-GB" altLang="en-US" sz="1200">
                  <a:solidFill>
                    <a:schemeClr val="tx1"/>
                  </a:solidFill>
                  <a:ea typeface="Calibri" pitchFamily="34" charset="0"/>
                  <a:cs typeface="Times New Roman" pitchFamily="18" charset="0"/>
                </a:endParaRPr>
              </a:p>
            </p:txBody>
          </p:sp>
        </p:grpSp>
        <p:sp>
          <p:nvSpPr>
            <p:cNvPr id="7" name="Rounded Rectangle 6"/>
            <p:cNvSpPr/>
            <p:nvPr/>
          </p:nvSpPr>
          <p:spPr>
            <a:xfrm>
              <a:off x="1225564" y="2215155"/>
              <a:ext cx="1179331" cy="71781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 b="1" dirty="0">
                  <a:latin typeface="Arial"/>
                  <a:ea typeface="Calibri"/>
                  <a:cs typeface="Times New Roman"/>
                </a:rPr>
                <a:t> </a:t>
              </a:r>
            </a:p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endParaRPr lang="en-GB" sz="1000" b="1" dirty="0">
                <a:latin typeface="Arial"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 b="1" dirty="0">
                  <a:latin typeface="Arial"/>
                  <a:ea typeface="Calibri"/>
                  <a:cs typeface="Times New Roman"/>
                </a:rPr>
                <a:t>Education inclusive</a:t>
              </a:r>
              <a:endParaRPr lang="en-GB" sz="1000" dirty="0">
                <a:latin typeface="Arial"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 b="1" dirty="0">
                  <a:latin typeface="Arial"/>
                  <a:ea typeface="Calibri"/>
                  <a:cs typeface="Times New Roman"/>
                </a:rPr>
                <a:t> </a:t>
              </a:r>
              <a:endParaRPr lang="en-GB" sz="1200" dirty="0">
                <a:latin typeface="Arial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 dirty="0">
                  <a:latin typeface="Arial"/>
                  <a:ea typeface="Calibri"/>
                  <a:cs typeface="Times New Roman"/>
                </a:rPr>
                <a:t> </a:t>
              </a:r>
              <a:endParaRPr lang="en-GB" sz="1200" dirty="0">
                <a:latin typeface="Arial"/>
                <a:ea typeface="Calibri"/>
                <a:cs typeface="Times New Roman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404895" y="2215155"/>
              <a:ext cx="1242636" cy="72022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 b="1">
                  <a:latin typeface="Arial"/>
                  <a:ea typeface="Calibri"/>
                  <a:cs typeface="Times New Roman"/>
                </a:rPr>
                <a:t>Influence</a:t>
              </a:r>
              <a:endParaRPr lang="en-GB" sz="1200">
                <a:latin typeface="Arial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000">
                  <a:latin typeface="Arial"/>
                  <a:ea typeface="Calibri"/>
                  <a:cs typeface="Times New Roman"/>
                </a:rPr>
                <a:t> </a:t>
              </a:r>
              <a:endParaRPr lang="en-GB" sz="1200">
                <a:latin typeface="Arial"/>
                <a:ea typeface="Calibri"/>
                <a:cs typeface="Times New Roman"/>
              </a:endParaRPr>
            </a:p>
          </p:txBody>
        </p:sp>
      </p:grpSp>
      <p:sp>
        <p:nvSpPr>
          <p:cNvPr id="20" name="Left Arrow Callout 19"/>
          <p:cNvSpPr>
            <a:spLocks/>
          </p:cNvSpPr>
          <p:nvPr/>
        </p:nvSpPr>
        <p:spPr>
          <a:xfrm>
            <a:off x="6416675" y="1641475"/>
            <a:ext cx="2498725" cy="3684588"/>
          </a:xfrm>
          <a:prstGeom prst="leftArrow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Participation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Recherche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Communication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Plaidoyer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Démonstration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Renforcement des capacités </a:t>
            </a:r>
            <a:endParaRPr lang="en-GB" sz="12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fr-BE" sz="1400" b="1">
                <a:solidFill>
                  <a:srgbClr val="000000"/>
                </a:solidFill>
                <a:ea typeface="Calibri"/>
                <a:cs typeface="Times New Roman"/>
              </a:rPr>
              <a:t>Partenariats stratégiques</a:t>
            </a:r>
            <a:endParaRPr lang="en-GB" sz="120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937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111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Sightsavers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Astou Sarr</dc:creator>
  <cp:lastModifiedBy>Astou Sarr</cp:lastModifiedBy>
  <cp:revision>1</cp:revision>
  <dcterms:created xsi:type="dcterms:W3CDTF">2017-03-10T08:24:49Z</dcterms:created>
  <dcterms:modified xsi:type="dcterms:W3CDTF">2017-03-10T09:59:55Z</dcterms:modified>
</cp:coreProperties>
</file>