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emf" ContentType="image/x-emf"/>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7" r:id="rId1"/>
  </p:sldMasterIdLst>
  <p:notesMasterIdLst>
    <p:notesMasterId r:id="rId18"/>
  </p:notesMasterIdLst>
  <p:sldIdLst>
    <p:sldId id="256" r:id="rId2"/>
    <p:sldId id="257" r:id="rId3"/>
    <p:sldId id="280" r:id="rId4"/>
    <p:sldId id="283" r:id="rId5"/>
    <p:sldId id="286" r:id="rId6"/>
    <p:sldId id="285" r:id="rId7"/>
    <p:sldId id="288" r:id="rId8"/>
    <p:sldId id="289" r:id="rId9"/>
    <p:sldId id="279" r:id="rId10"/>
    <p:sldId id="270" r:id="rId11"/>
    <p:sldId id="284" r:id="rId12"/>
    <p:sldId id="293" r:id="rId13"/>
    <p:sldId id="294" r:id="rId14"/>
    <p:sldId id="290" r:id="rId15"/>
    <p:sldId id="292" r:id="rId16"/>
    <p:sldId id="275" r:id="rId17"/>
  </p:sldIdLst>
  <p:sldSz cx="9144000" cy="6858000" type="screen4x3"/>
  <p:notesSz cx="6669088" cy="9928225"/>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127">
          <p15:clr>
            <a:srgbClr val="A4A3A4"/>
          </p15:clr>
        </p15:guide>
        <p15:guide id="2" pos="210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Rg st="1" end="16"/>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A50021"/>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24406" autoAdjust="0"/>
    <p:restoredTop sz="99574" autoAdjust="0"/>
  </p:normalViewPr>
  <p:slideViewPr>
    <p:cSldViewPr>
      <p:cViewPr>
        <p:scale>
          <a:sx n="90" d="100"/>
          <a:sy n="90" d="100"/>
        </p:scale>
        <p:origin x="318" y="528"/>
      </p:cViewPr>
      <p:guideLst>
        <p:guide orient="horz" pos="2160"/>
        <p:guide pos="2880"/>
      </p:guideLst>
    </p:cSldViewPr>
  </p:slideViewPr>
  <p:outlineViewPr>
    <p:cViewPr>
      <p:scale>
        <a:sx n="33" d="100"/>
        <a:sy n="33" d="100"/>
      </p:scale>
      <p:origin x="0" y="47952"/>
    </p:cViewPr>
  </p:outlineViewPr>
  <p:notesTextViewPr>
    <p:cViewPr>
      <p:scale>
        <a:sx n="100" d="100"/>
        <a:sy n="100" d="100"/>
      </p:scale>
      <p:origin x="0" y="0"/>
    </p:cViewPr>
  </p:notesTextViewPr>
  <p:notesViewPr>
    <p:cSldViewPr>
      <p:cViewPr varScale="1">
        <p:scale>
          <a:sx n="51" d="100"/>
          <a:sy n="51" d="100"/>
        </p:scale>
        <p:origin x="-2958" y="-96"/>
      </p:cViewPr>
      <p:guideLst>
        <p:guide orient="horz" pos="3127"/>
        <p:guide pos="2101"/>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1460376-437B-344A-A43A-D00160BDDDD4}" type="doc">
      <dgm:prSet loTypeId="urn:microsoft.com/office/officeart/2005/8/layout/cycle2" loCatId="" qsTypeId="urn:microsoft.com/office/officeart/2005/8/quickstyle/simple2" qsCatId="simple" csTypeId="urn:microsoft.com/office/officeart/2005/8/colors/colorful4" csCatId="colorful" phldr="1"/>
      <dgm:spPr/>
      <dgm:t>
        <a:bodyPr/>
        <a:lstStyle/>
        <a:p>
          <a:endParaRPr lang="fr-FR"/>
        </a:p>
      </dgm:t>
    </dgm:pt>
    <dgm:pt modelId="{DB095F7B-18FE-BF4E-80F3-85EE5D25ED20}">
      <dgm:prSet/>
      <dgm:spPr/>
      <dgm:t>
        <a:bodyPr/>
        <a:lstStyle/>
        <a:p>
          <a:r>
            <a:rPr lang="fr-FR" b="1" dirty="0" smtClean="0"/>
            <a:t>Transmission du PII au MEFP (DI)</a:t>
          </a:r>
        </a:p>
      </dgm:t>
    </dgm:pt>
    <dgm:pt modelId="{C3E09D6C-CE61-6D42-8594-EA6DD01F702F}" type="parTrans" cxnId="{26883442-8BC5-8B4B-A5DB-6DCD3FB473DF}">
      <dgm:prSet/>
      <dgm:spPr/>
      <dgm:t>
        <a:bodyPr/>
        <a:lstStyle/>
        <a:p>
          <a:endParaRPr lang="fr-FR"/>
        </a:p>
      </dgm:t>
    </dgm:pt>
    <dgm:pt modelId="{FC444EE1-BED5-1140-94C7-489F782283B3}" type="sibTrans" cxnId="{26883442-8BC5-8B4B-A5DB-6DCD3FB473DF}">
      <dgm:prSet/>
      <dgm:spPr/>
      <dgm:t>
        <a:bodyPr/>
        <a:lstStyle/>
        <a:p>
          <a:endParaRPr lang="fr-FR"/>
        </a:p>
      </dgm:t>
    </dgm:pt>
    <dgm:pt modelId="{217BB0E0-2479-AA47-ADBB-618F428B808C}">
      <dgm:prSet/>
      <dgm:spPr/>
      <dgm:t>
        <a:bodyPr/>
        <a:lstStyle/>
        <a:p>
          <a:r>
            <a:rPr lang="fr-FR" b="1" dirty="0" smtClean="0"/>
            <a:t>Examen du Pi et Délibération  de la Commission ( sanctionné par un Compte rendu)</a:t>
          </a:r>
        </a:p>
      </dgm:t>
    </dgm:pt>
    <dgm:pt modelId="{A65DC628-8496-5A45-8B20-B3B4D8C24AF4}" type="parTrans" cxnId="{8B41073D-2A05-D840-8CE2-3632FE765C59}">
      <dgm:prSet/>
      <dgm:spPr/>
      <dgm:t>
        <a:bodyPr/>
        <a:lstStyle/>
        <a:p>
          <a:endParaRPr lang="fr-FR"/>
        </a:p>
      </dgm:t>
    </dgm:pt>
    <dgm:pt modelId="{2BD6AA3A-15C5-C84C-B9F1-38BD45B0EC9C}" type="sibTrans" cxnId="{8B41073D-2A05-D840-8CE2-3632FE765C59}">
      <dgm:prSet/>
      <dgm:spPr/>
      <dgm:t>
        <a:bodyPr/>
        <a:lstStyle/>
        <a:p>
          <a:endParaRPr lang="fr-FR"/>
        </a:p>
      </dgm:t>
    </dgm:pt>
    <dgm:pt modelId="{3972543D-D0C3-6F4D-9532-945DDFA9A88F}">
      <dgm:prSet/>
      <dgm:spPr/>
      <dgm:t>
        <a:bodyPr/>
        <a:lstStyle/>
        <a:p>
          <a:r>
            <a:rPr lang="fr-FR" b="1" dirty="0" err="1" smtClean="0"/>
            <a:t>Dép</a:t>
          </a:r>
          <a:r>
            <a:rPr lang="sk-SK" b="1" dirty="0" smtClean="0"/>
            <a:t>ô</a:t>
          </a:r>
          <a:r>
            <a:rPr lang="fr-FR" b="1" dirty="0" err="1" smtClean="0"/>
            <a:t>t</a:t>
          </a:r>
          <a:r>
            <a:rPr lang="fr-FR" b="1" dirty="0" smtClean="0"/>
            <a:t>  des PI intégrant les observations de la CIC à la Direction de l’Investissement (DI)</a:t>
          </a:r>
          <a:endParaRPr lang="fr-FR" b="1" dirty="0"/>
        </a:p>
      </dgm:t>
    </dgm:pt>
    <dgm:pt modelId="{410C720D-4F05-AF48-9D7D-86D38D6271EE}" type="parTrans" cxnId="{392D0E98-B110-1C46-93A3-FE0BD55B74AE}">
      <dgm:prSet/>
      <dgm:spPr/>
      <dgm:t>
        <a:bodyPr/>
        <a:lstStyle/>
        <a:p>
          <a:endParaRPr lang="fr-FR"/>
        </a:p>
      </dgm:t>
    </dgm:pt>
    <dgm:pt modelId="{856644F3-34C7-0A4F-8199-7A40CE81BC49}" type="sibTrans" cxnId="{392D0E98-B110-1C46-93A3-FE0BD55B74AE}">
      <dgm:prSet/>
      <dgm:spPr/>
      <dgm:t>
        <a:bodyPr/>
        <a:lstStyle/>
        <a:p>
          <a:endParaRPr lang="fr-FR"/>
        </a:p>
      </dgm:t>
    </dgm:pt>
    <dgm:pt modelId="{7B3BF37B-7372-B443-A2D4-1F3357092690}">
      <dgm:prSet/>
      <dgm:spPr/>
      <dgm:t>
        <a:bodyPr/>
        <a:lstStyle/>
        <a:p>
          <a:r>
            <a:rPr lang="fr-FR" b="1" smtClean="0"/>
            <a:t>Elaboration du Programme d’investissement </a:t>
          </a:r>
          <a:endParaRPr lang="fr-FR" b="1" dirty="0" smtClean="0"/>
        </a:p>
      </dgm:t>
    </dgm:pt>
    <dgm:pt modelId="{E6220464-3CC9-F24A-991A-71FF2A0B6A48}" type="parTrans" cxnId="{94A98432-5D2C-C74C-A9D7-207C38650A92}">
      <dgm:prSet/>
      <dgm:spPr/>
      <dgm:t>
        <a:bodyPr/>
        <a:lstStyle/>
        <a:p>
          <a:endParaRPr lang="fr-FR"/>
        </a:p>
      </dgm:t>
    </dgm:pt>
    <dgm:pt modelId="{1C745878-550E-C942-AFE4-6197AB9D5E76}" type="sibTrans" cxnId="{94A98432-5D2C-C74C-A9D7-207C38650A92}">
      <dgm:prSet/>
      <dgm:spPr/>
      <dgm:t>
        <a:bodyPr/>
        <a:lstStyle/>
        <a:p>
          <a:endParaRPr lang="fr-FR"/>
        </a:p>
      </dgm:t>
    </dgm:pt>
    <dgm:pt modelId="{FA65A0C1-085A-0347-85D9-A44CF17CB21A}">
      <dgm:prSet/>
      <dgm:spPr/>
      <dgm:t>
        <a:bodyPr/>
        <a:lstStyle/>
        <a:p>
          <a:r>
            <a:rPr lang="fr-FR" b="1" dirty="0" smtClean="0"/>
            <a:t>Dépôt du PI  au Ministère de l’Intérieur ( préfecture , Gouvernance, DGAT)</a:t>
          </a:r>
        </a:p>
      </dgm:t>
    </dgm:pt>
    <dgm:pt modelId="{F335ABC9-ACFE-4145-91A9-C3ED0515EB94}" type="parTrans" cxnId="{B431F008-9EF6-9245-8820-E6536A549522}">
      <dgm:prSet/>
      <dgm:spPr/>
      <dgm:t>
        <a:bodyPr/>
        <a:lstStyle/>
        <a:p>
          <a:endParaRPr lang="fr-FR"/>
        </a:p>
      </dgm:t>
    </dgm:pt>
    <dgm:pt modelId="{37D0B90C-7269-B445-9450-667369489676}" type="sibTrans" cxnId="{B431F008-9EF6-9245-8820-E6536A549522}">
      <dgm:prSet/>
      <dgm:spPr/>
      <dgm:t>
        <a:bodyPr/>
        <a:lstStyle/>
        <a:p>
          <a:endParaRPr lang="fr-FR"/>
        </a:p>
      </dgm:t>
    </dgm:pt>
    <dgm:pt modelId="{AA2FB846-4123-400B-9AA6-3A5C7A56849D}">
      <dgm:prSet custT="1"/>
      <dgm:spPr/>
      <dgm:t>
        <a:bodyPr/>
        <a:lstStyle/>
        <a:p>
          <a:r>
            <a:rPr lang="fr-FR" sz="800" dirty="0" smtClean="0"/>
            <a:t>Notification de l’avis de la CIC aux structures requérantes</a:t>
          </a:r>
        </a:p>
      </dgm:t>
    </dgm:pt>
    <dgm:pt modelId="{3A92A715-05DA-4B47-AE66-9B53D40CE66F}" type="parTrans" cxnId="{F58A5DB5-83FD-44FC-A98A-26F57447C14E}">
      <dgm:prSet/>
      <dgm:spPr/>
      <dgm:t>
        <a:bodyPr/>
        <a:lstStyle/>
        <a:p>
          <a:endParaRPr lang="fr-FR"/>
        </a:p>
      </dgm:t>
    </dgm:pt>
    <dgm:pt modelId="{A5BFB543-8E88-42E8-AD93-F75EF3B36B5C}" type="sibTrans" cxnId="{F58A5DB5-83FD-44FC-A98A-26F57447C14E}">
      <dgm:prSet/>
      <dgm:spPr/>
      <dgm:t>
        <a:bodyPr/>
        <a:lstStyle/>
        <a:p>
          <a:endParaRPr lang="fr-FR"/>
        </a:p>
      </dgm:t>
    </dgm:pt>
    <dgm:pt modelId="{DCD91A34-92FA-47EA-AD67-D29053ECADE8}">
      <dgm:prSet/>
      <dgm:spPr/>
      <dgm:t>
        <a:bodyPr/>
        <a:lstStyle/>
        <a:p>
          <a:r>
            <a:rPr lang="fr-FR" b="1" dirty="0" smtClean="0"/>
            <a:t>Signature du PI par le MEFP (Ministre délégué auprès du MEFP, chargé du Budget) </a:t>
          </a:r>
          <a:endParaRPr lang="fr-FR" b="1" dirty="0"/>
        </a:p>
      </dgm:t>
    </dgm:pt>
    <dgm:pt modelId="{FB72A668-2B0E-47E1-AA2F-502CACFCB9CE}" type="parTrans" cxnId="{90DDCB5A-A0AA-4CA9-BF34-E94F74F8F172}">
      <dgm:prSet/>
      <dgm:spPr/>
      <dgm:t>
        <a:bodyPr/>
        <a:lstStyle/>
        <a:p>
          <a:endParaRPr lang="fr-FR"/>
        </a:p>
      </dgm:t>
    </dgm:pt>
    <dgm:pt modelId="{057491A6-BB48-4CA9-BB18-3797CAEAB8BF}" type="sibTrans" cxnId="{90DDCB5A-A0AA-4CA9-BF34-E94F74F8F172}">
      <dgm:prSet/>
      <dgm:spPr/>
      <dgm:t>
        <a:bodyPr/>
        <a:lstStyle/>
        <a:p>
          <a:endParaRPr lang="fr-FR"/>
        </a:p>
      </dgm:t>
    </dgm:pt>
    <dgm:pt modelId="{4F0EC066-EBE1-3A4B-A852-F948267ECF40}">
      <dgm:prSet/>
      <dgm:spPr/>
      <dgm:t>
        <a:bodyPr/>
        <a:lstStyle/>
        <a:p>
          <a:r>
            <a:rPr lang="fr-FR" dirty="0" smtClean="0"/>
            <a:t>Signature du PI par le Ministre de l’Intérieur et de la Sécurité publique</a:t>
          </a:r>
          <a:endParaRPr lang="fr-FR" dirty="0"/>
        </a:p>
      </dgm:t>
    </dgm:pt>
    <dgm:pt modelId="{EE613945-A386-1B47-87C6-600B89811447}" type="parTrans" cxnId="{EC7A59F7-C4FE-3544-8FE8-02A1ED64B875}">
      <dgm:prSet/>
      <dgm:spPr/>
      <dgm:t>
        <a:bodyPr/>
        <a:lstStyle/>
        <a:p>
          <a:endParaRPr lang="fr-FR"/>
        </a:p>
      </dgm:t>
    </dgm:pt>
    <dgm:pt modelId="{197E2723-D3D8-1346-8764-BADF4FB62EB2}" type="sibTrans" cxnId="{EC7A59F7-C4FE-3544-8FE8-02A1ED64B875}">
      <dgm:prSet/>
      <dgm:spPr/>
      <dgm:t>
        <a:bodyPr/>
        <a:lstStyle/>
        <a:p>
          <a:endParaRPr lang="fr-FR"/>
        </a:p>
      </dgm:t>
    </dgm:pt>
    <dgm:pt modelId="{A1B19786-B5A9-F247-80D4-45A15B26F41B}" type="pres">
      <dgm:prSet presAssocID="{B1460376-437B-344A-A43A-D00160BDDDD4}" presName="cycle" presStyleCnt="0">
        <dgm:presLayoutVars>
          <dgm:dir/>
          <dgm:resizeHandles val="exact"/>
        </dgm:presLayoutVars>
      </dgm:prSet>
      <dgm:spPr/>
      <dgm:t>
        <a:bodyPr/>
        <a:lstStyle/>
        <a:p>
          <a:endParaRPr lang="fr-FR"/>
        </a:p>
      </dgm:t>
    </dgm:pt>
    <dgm:pt modelId="{F6BAB00B-DDFE-DC4E-8C8B-6482394285F6}" type="pres">
      <dgm:prSet presAssocID="{7B3BF37B-7372-B443-A2D4-1F3357092690}" presName="node" presStyleLbl="node1" presStyleIdx="0" presStyleCnt="8">
        <dgm:presLayoutVars>
          <dgm:bulletEnabled val="1"/>
        </dgm:presLayoutVars>
      </dgm:prSet>
      <dgm:spPr/>
      <dgm:t>
        <a:bodyPr/>
        <a:lstStyle/>
        <a:p>
          <a:endParaRPr lang="fr-FR"/>
        </a:p>
      </dgm:t>
    </dgm:pt>
    <dgm:pt modelId="{6C1C7991-43AC-E545-A8E6-A7BE43F1C842}" type="pres">
      <dgm:prSet presAssocID="{1C745878-550E-C942-AFE4-6197AB9D5E76}" presName="sibTrans" presStyleLbl="sibTrans2D1" presStyleIdx="0" presStyleCnt="8"/>
      <dgm:spPr/>
      <dgm:t>
        <a:bodyPr/>
        <a:lstStyle/>
        <a:p>
          <a:endParaRPr lang="fr-FR"/>
        </a:p>
      </dgm:t>
    </dgm:pt>
    <dgm:pt modelId="{C9FE2F43-3692-BC4B-81BD-F891CBFD0155}" type="pres">
      <dgm:prSet presAssocID="{1C745878-550E-C942-AFE4-6197AB9D5E76}" presName="connectorText" presStyleLbl="sibTrans2D1" presStyleIdx="0" presStyleCnt="8"/>
      <dgm:spPr/>
      <dgm:t>
        <a:bodyPr/>
        <a:lstStyle/>
        <a:p>
          <a:endParaRPr lang="fr-FR"/>
        </a:p>
      </dgm:t>
    </dgm:pt>
    <dgm:pt modelId="{21AA4713-DF37-4F43-8CC1-9400F9FC52A4}" type="pres">
      <dgm:prSet presAssocID="{FA65A0C1-085A-0347-85D9-A44CF17CB21A}" presName="node" presStyleLbl="node1" presStyleIdx="1" presStyleCnt="8">
        <dgm:presLayoutVars>
          <dgm:bulletEnabled val="1"/>
        </dgm:presLayoutVars>
      </dgm:prSet>
      <dgm:spPr/>
      <dgm:t>
        <a:bodyPr/>
        <a:lstStyle/>
        <a:p>
          <a:endParaRPr lang="fr-FR"/>
        </a:p>
      </dgm:t>
    </dgm:pt>
    <dgm:pt modelId="{74370438-5B90-3C41-95F1-61B89A5C818D}" type="pres">
      <dgm:prSet presAssocID="{37D0B90C-7269-B445-9450-667369489676}" presName="sibTrans" presStyleLbl="sibTrans2D1" presStyleIdx="1" presStyleCnt="8"/>
      <dgm:spPr/>
      <dgm:t>
        <a:bodyPr/>
        <a:lstStyle/>
        <a:p>
          <a:endParaRPr lang="fr-FR"/>
        </a:p>
      </dgm:t>
    </dgm:pt>
    <dgm:pt modelId="{E6DAC570-B3B4-7A45-90BC-99023860A9B3}" type="pres">
      <dgm:prSet presAssocID="{37D0B90C-7269-B445-9450-667369489676}" presName="connectorText" presStyleLbl="sibTrans2D1" presStyleIdx="1" presStyleCnt="8"/>
      <dgm:spPr/>
      <dgm:t>
        <a:bodyPr/>
        <a:lstStyle/>
        <a:p>
          <a:endParaRPr lang="fr-FR"/>
        </a:p>
      </dgm:t>
    </dgm:pt>
    <dgm:pt modelId="{9C5CD70F-DB31-5540-9F8D-E29FF8E49200}" type="pres">
      <dgm:prSet presAssocID="{DB095F7B-18FE-BF4E-80F3-85EE5D25ED20}" presName="node" presStyleLbl="node1" presStyleIdx="2" presStyleCnt="8">
        <dgm:presLayoutVars>
          <dgm:bulletEnabled val="1"/>
        </dgm:presLayoutVars>
      </dgm:prSet>
      <dgm:spPr/>
      <dgm:t>
        <a:bodyPr/>
        <a:lstStyle/>
        <a:p>
          <a:endParaRPr lang="fr-FR"/>
        </a:p>
      </dgm:t>
    </dgm:pt>
    <dgm:pt modelId="{EB332662-6CA9-794E-B397-028DE9B462DD}" type="pres">
      <dgm:prSet presAssocID="{FC444EE1-BED5-1140-94C7-489F782283B3}" presName="sibTrans" presStyleLbl="sibTrans2D1" presStyleIdx="2" presStyleCnt="8"/>
      <dgm:spPr/>
      <dgm:t>
        <a:bodyPr/>
        <a:lstStyle/>
        <a:p>
          <a:endParaRPr lang="fr-FR"/>
        </a:p>
      </dgm:t>
    </dgm:pt>
    <dgm:pt modelId="{8EE6798B-A30A-3943-B3ED-8D687A99CBF5}" type="pres">
      <dgm:prSet presAssocID="{FC444EE1-BED5-1140-94C7-489F782283B3}" presName="connectorText" presStyleLbl="sibTrans2D1" presStyleIdx="2" presStyleCnt="8"/>
      <dgm:spPr/>
      <dgm:t>
        <a:bodyPr/>
        <a:lstStyle/>
        <a:p>
          <a:endParaRPr lang="fr-FR"/>
        </a:p>
      </dgm:t>
    </dgm:pt>
    <dgm:pt modelId="{B58D216A-107C-1442-9FD4-3C8445CCF72D}" type="pres">
      <dgm:prSet presAssocID="{217BB0E0-2479-AA47-ADBB-618F428B808C}" presName="node" presStyleLbl="node1" presStyleIdx="3" presStyleCnt="8">
        <dgm:presLayoutVars>
          <dgm:bulletEnabled val="1"/>
        </dgm:presLayoutVars>
      </dgm:prSet>
      <dgm:spPr/>
      <dgm:t>
        <a:bodyPr/>
        <a:lstStyle/>
        <a:p>
          <a:endParaRPr lang="fr-FR"/>
        </a:p>
      </dgm:t>
    </dgm:pt>
    <dgm:pt modelId="{E39384DC-6A52-774D-AE47-063D55DB3321}" type="pres">
      <dgm:prSet presAssocID="{2BD6AA3A-15C5-C84C-B9F1-38BD45B0EC9C}" presName="sibTrans" presStyleLbl="sibTrans2D1" presStyleIdx="3" presStyleCnt="8"/>
      <dgm:spPr/>
      <dgm:t>
        <a:bodyPr/>
        <a:lstStyle/>
        <a:p>
          <a:endParaRPr lang="fr-FR"/>
        </a:p>
      </dgm:t>
    </dgm:pt>
    <dgm:pt modelId="{D7675DB5-95D0-8448-8B29-655138BAB190}" type="pres">
      <dgm:prSet presAssocID="{2BD6AA3A-15C5-C84C-B9F1-38BD45B0EC9C}" presName="connectorText" presStyleLbl="sibTrans2D1" presStyleIdx="3" presStyleCnt="8"/>
      <dgm:spPr/>
      <dgm:t>
        <a:bodyPr/>
        <a:lstStyle/>
        <a:p>
          <a:endParaRPr lang="fr-FR"/>
        </a:p>
      </dgm:t>
    </dgm:pt>
    <dgm:pt modelId="{4CEB44B9-5DB5-4A11-9CF3-E528B2A4E3F2}" type="pres">
      <dgm:prSet presAssocID="{AA2FB846-4123-400B-9AA6-3A5C7A56849D}" presName="node" presStyleLbl="node1" presStyleIdx="4" presStyleCnt="8">
        <dgm:presLayoutVars>
          <dgm:bulletEnabled val="1"/>
        </dgm:presLayoutVars>
      </dgm:prSet>
      <dgm:spPr/>
      <dgm:t>
        <a:bodyPr/>
        <a:lstStyle/>
        <a:p>
          <a:endParaRPr lang="fr-FR"/>
        </a:p>
      </dgm:t>
    </dgm:pt>
    <dgm:pt modelId="{4B91F894-EEB1-4D1E-97DC-5D57CD90E56A}" type="pres">
      <dgm:prSet presAssocID="{A5BFB543-8E88-42E8-AD93-F75EF3B36B5C}" presName="sibTrans" presStyleLbl="sibTrans2D1" presStyleIdx="4" presStyleCnt="8"/>
      <dgm:spPr/>
      <dgm:t>
        <a:bodyPr/>
        <a:lstStyle/>
        <a:p>
          <a:endParaRPr lang="fr-FR"/>
        </a:p>
      </dgm:t>
    </dgm:pt>
    <dgm:pt modelId="{0E30B694-7798-498C-8DE4-66635EDEAD7A}" type="pres">
      <dgm:prSet presAssocID="{A5BFB543-8E88-42E8-AD93-F75EF3B36B5C}" presName="connectorText" presStyleLbl="sibTrans2D1" presStyleIdx="4" presStyleCnt="8"/>
      <dgm:spPr/>
      <dgm:t>
        <a:bodyPr/>
        <a:lstStyle/>
        <a:p>
          <a:endParaRPr lang="fr-FR"/>
        </a:p>
      </dgm:t>
    </dgm:pt>
    <dgm:pt modelId="{AE36DEA2-71FB-CA4A-9A6D-293BAB6C1BBF}" type="pres">
      <dgm:prSet presAssocID="{3972543D-D0C3-6F4D-9532-945DDFA9A88F}" presName="node" presStyleLbl="node1" presStyleIdx="5" presStyleCnt="8">
        <dgm:presLayoutVars>
          <dgm:bulletEnabled val="1"/>
        </dgm:presLayoutVars>
      </dgm:prSet>
      <dgm:spPr/>
      <dgm:t>
        <a:bodyPr/>
        <a:lstStyle/>
        <a:p>
          <a:endParaRPr lang="fr-FR"/>
        </a:p>
      </dgm:t>
    </dgm:pt>
    <dgm:pt modelId="{72BA30BD-E085-5343-9428-473B28982F5E}" type="pres">
      <dgm:prSet presAssocID="{856644F3-34C7-0A4F-8199-7A40CE81BC49}" presName="sibTrans" presStyleLbl="sibTrans2D1" presStyleIdx="5" presStyleCnt="8"/>
      <dgm:spPr/>
      <dgm:t>
        <a:bodyPr/>
        <a:lstStyle/>
        <a:p>
          <a:endParaRPr lang="fr-FR"/>
        </a:p>
      </dgm:t>
    </dgm:pt>
    <dgm:pt modelId="{967790D1-9880-0C45-9D73-878EACE143BD}" type="pres">
      <dgm:prSet presAssocID="{856644F3-34C7-0A4F-8199-7A40CE81BC49}" presName="connectorText" presStyleLbl="sibTrans2D1" presStyleIdx="5" presStyleCnt="8"/>
      <dgm:spPr/>
      <dgm:t>
        <a:bodyPr/>
        <a:lstStyle/>
        <a:p>
          <a:endParaRPr lang="fr-FR"/>
        </a:p>
      </dgm:t>
    </dgm:pt>
    <dgm:pt modelId="{8DE069F9-95CA-4406-B601-3E949C6DC727}" type="pres">
      <dgm:prSet presAssocID="{DCD91A34-92FA-47EA-AD67-D29053ECADE8}" presName="node" presStyleLbl="node1" presStyleIdx="6" presStyleCnt="8">
        <dgm:presLayoutVars>
          <dgm:bulletEnabled val="1"/>
        </dgm:presLayoutVars>
      </dgm:prSet>
      <dgm:spPr/>
      <dgm:t>
        <a:bodyPr/>
        <a:lstStyle/>
        <a:p>
          <a:endParaRPr lang="fr-FR"/>
        </a:p>
      </dgm:t>
    </dgm:pt>
    <dgm:pt modelId="{51E82EA2-A1C5-4E5D-9A30-FBC7710C57AD}" type="pres">
      <dgm:prSet presAssocID="{057491A6-BB48-4CA9-BB18-3797CAEAB8BF}" presName="sibTrans" presStyleLbl="sibTrans2D1" presStyleIdx="6" presStyleCnt="8"/>
      <dgm:spPr/>
      <dgm:t>
        <a:bodyPr/>
        <a:lstStyle/>
        <a:p>
          <a:endParaRPr lang="fr-FR"/>
        </a:p>
      </dgm:t>
    </dgm:pt>
    <dgm:pt modelId="{7DC8B667-04C3-451B-8392-0A557DF731CF}" type="pres">
      <dgm:prSet presAssocID="{057491A6-BB48-4CA9-BB18-3797CAEAB8BF}" presName="connectorText" presStyleLbl="sibTrans2D1" presStyleIdx="6" presStyleCnt="8"/>
      <dgm:spPr/>
      <dgm:t>
        <a:bodyPr/>
        <a:lstStyle/>
        <a:p>
          <a:endParaRPr lang="fr-FR"/>
        </a:p>
      </dgm:t>
    </dgm:pt>
    <dgm:pt modelId="{75C3C986-C20C-5F47-B403-829D691989FE}" type="pres">
      <dgm:prSet presAssocID="{4F0EC066-EBE1-3A4B-A852-F948267ECF40}" presName="node" presStyleLbl="node1" presStyleIdx="7" presStyleCnt="8">
        <dgm:presLayoutVars>
          <dgm:bulletEnabled val="1"/>
        </dgm:presLayoutVars>
      </dgm:prSet>
      <dgm:spPr/>
      <dgm:t>
        <a:bodyPr/>
        <a:lstStyle/>
        <a:p>
          <a:endParaRPr lang="fr-FR"/>
        </a:p>
      </dgm:t>
    </dgm:pt>
    <dgm:pt modelId="{1B42FAA2-DCB4-434B-93F4-09E4D25AECDD}" type="pres">
      <dgm:prSet presAssocID="{197E2723-D3D8-1346-8764-BADF4FB62EB2}" presName="sibTrans" presStyleLbl="sibTrans2D1" presStyleIdx="7" presStyleCnt="8"/>
      <dgm:spPr/>
      <dgm:t>
        <a:bodyPr/>
        <a:lstStyle/>
        <a:p>
          <a:endParaRPr lang="fr-FR"/>
        </a:p>
      </dgm:t>
    </dgm:pt>
    <dgm:pt modelId="{AF331204-C4C2-5844-9D86-138FD615A9AA}" type="pres">
      <dgm:prSet presAssocID="{197E2723-D3D8-1346-8764-BADF4FB62EB2}" presName="connectorText" presStyleLbl="sibTrans2D1" presStyleIdx="7" presStyleCnt="8"/>
      <dgm:spPr/>
      <dgm:t>
        <a:bodyPr/>
        <a:lstStyle/>
        <a:p>
          <a:endParaRPr lang="fr-FR"/>
        </a:p>
      </dgm:t>
    </dgm:pt>
  </dgm:ptLst>
  <dgm:cxnLst>
    <dgm:cxn modelId="{0ED3DDFD-140B-AD4B-BDCA-429A04385B44}" type="presOf" srcId="{FC444EE1-BED5-1140-94C7-489F782283B3}" destId="{8EE6798B-A30A-3943-B3ED-8D687A99CBF5}" srcOrd="1" destOrd="0" presId="urn:microsoft.com/office/officeart/2005/8/layout/cycle2"/>
    <dgm:cxn modelId="{AC41FDD1-A5AA-A142-985E-E840ADABA08E}" type="presOf" srcId="{217BB0E0-2479-AA47-ADBB-618F428B808C}" destId="{B58D216A-107C-1442-9FD4-3C8445CCF72D}" srcOrd="0" destOrd="0" presId="urn:microsoft.com/office/officeart/2005/8/layout/cycle2"/>
    <dgm:cxn modelId="{0522F6F8-1AFF-F745-A181-C79D2AD5F436}" type="presOf" srcId="{3972543D-D0C3-6F4D-9532-945DDFA9A88F}" destId="{AE36DEA2-71FB-CA4A-9A6D-293BAB6C1BBF}" srcOrd="0" destOrd="0" presId="urn:microsoft.com/office/officeart/2005/8/layout/cycle2"/>
    <dgm:cxn modelId="{90DDCB5A-A0AA-4CA9-BF34-E94F74F8F172}" srcId="{B1460376-437B-344A-A43A-D00160BDDDD4}" destId="{DCD91A34-92FA-47EA-AD67-D29053ECADE8}" srcOrd="6" destOrd="0" parTransId="{FB72A668-2B0E-47E1-AA2F-502CACFCB9CE}" sibTransId="{057491A6-BB48-4CA9-BB18-3797CAEAB8BF}"/>
    <dgm:cxn modelId="{7D19E231-C052-774B-A10C-B021BCEECDC2}" type="presOf" srcId="{1C745878-550E-C942-AFE4-6197AB9D5E76}" destId="{C9FE2F43-3692-BC4B-81BD-F891CBFD0155}" srcOrd="1" destOrd="0" presId="urn:microsoft.com/office/officeart/2005/8/layout/cycle2"/>
    <dgm:cxn modelId="{2F24C553-73D6-B642-87B5-0DA6BA952FCE}" type="presOf" srcId="{A5BFB543-8E88-42E8-AD93-F75EF3B36B5C}" destId="{0E30B694-7798-498C-8DE4-66635EDEAD7A}" srcOrd="1" destOrd="0" presId="urn:microsoft.com/office/officeart/2005/8/layout/cycle2"/>
    <dgm:cxn modelId="{94A98432-5D2C-C74C-A9D7-207C38650A92}" srcId="{B1460376-437B-344A-A43A-D00160BDDDD4}" destId="{7B3BF37B-7372-B443-A2D4-1F3357092690}" srcOrd="0" destOrd="0" parTransId="{E6220464-3CC9-F24A-991A-71FF2A0B6A48}" sibTransId="{1C745878-550E-C942-AFE4-6197AB9D5E76}"/>
    <dgm:cxn modelId="{2D51226B-7453-F249-B78D-28D2AC538DF3}" type="presOf" srcId="{FC444EE1-BED5-1140-94C7-489F782283B3}" destId="{EB332662-6CA9-794E-B397-028DE9B462DD}" srcOrd="0" destOrd="0" presId="urn:microsoft.com/office/officeart/2005/8/layout/cycle2"/>
    <dgm:cxn modelId="{2B0ADCC3-DCCA-FB41-93C6-65854D2B564E}" type="presOf" srcId="{057491A6-BB48-4CA9-BB18-3797CAEAB8BF}" destId="{51E82EA2-A1C5-4E5D-9A30-FBC7710C57AD}" srcOrd="0" destOrd="0" presId="urn:microsoft.com/office/officeart/2005/8/layout/cycle2"/>
    <dgm:cxn modelId="{392D0E98-B110-1C46-93A3-FE0BD55B74AE}" srcId="{B1460376-437B-344A-A43A-D00160BDDDD4}" destId="{3972543D-D0C3-6F4D-9532-945DDFA9A88F}" srcOrd="5" destOrd="0" parTransId="{410C720D-4F05-AF48-9D7D-86D38D6271EE}" sibTransId="{856644F3-34C7-0A4F-8199-7A40CE81BC49}"/>
    <dgm:cxn modelId="{F307F13B-2B66-784B-A8B0-7845D51B1856}" type="presOf" srcId="{057491A6-BB48-4CA9-BB18-3797CAEAB8BF}" destId="{7DC8B667-04C3-451B-8392-0A557DF731CF}" srcOrd="1" destOrd="0" presId="urn:microsoft.com/office/officeart/2005/8/layout/cycle2"/>
    <dgm:cxn modelId="{26883442-8BC5-8B4B-A5DB-6DCD3FB473DF}" srcId="{B1460376-437B-344A-A43A-D00160BDDDD4}" destId="{DB095F7B-18FE-BF4E-80F3-85EE5D25ED20}" srcOrd="2" destOrd="0" parTransId="{C3E09D6C-CE61-6D42-8594-EA6DD01F702F}" sibTransId="{FC444EE1-BED5-1140-94C7-489F782283B3}"/>
    <dgm:cxn modelId="{05A1F4F5-9C4D-4E47-A62B-09DC0A5B4747}" type="presOf" srcId="{197E2723-D3D8-1346-8764-BADF4FB62EB2}" destId="{AF331204-C4C2-5844-9D86-138FD615A9AA}" srcOrd="1" destOrd="0" presId="urn:microsoft.com/office/officeart/2005/8/layout/cycle2"/>
    <dgm:cxn modelId="{2EB4A91A-F241-5549-A14D-5FE7A6349746}" type="presOf" srcId="{DCD91A34-92FA-47EA-AD67-D29053ECADE8}" destId="{8DE069F9-95CA-4406-B601-3E949C6DC727}" srcOrd="0" destOrd="0" presId="urn:microsoft.com/office/officeart/2005/8/layout/cycle2"/>
    <dgm:cxn modelId="{7E39F2BE-8C18-6A4F-A7FA-32C1C14E927B}" type="presOf" srcId="{7B3BF37B-7372-B443-A2D4-1F3357092690}" destId="{F6BAB00B-DDFE-DC4E-8C8B-6482394285F6}" srcOrd="0" destOrd="0" presId="urn:microsoft.com/office/officeart/2005/8/layout/cycle2"/>
    <dgm:cxn modelId="{EC7A59F7-C4FE-3544-8FE8-02A1ED64B875}" srcId="{B1460376-437B-344A-A43A-D00160BDDDD4}" destId="{4F0EC066-EBE1-3A4B-A852-F948267ECF40}" srcOrd="7" destOrd="0" parTransId="{EE613945-A386-1B47-87C6-600B89811447}" sibTransId="{197E2723-D3D8-1346-8764-BADF4FB62EB2}"/>
    <dgm:cxn modelId="{B431F008-9EF6-9245-8820-E6536A549522}" srcId="{B1460376-437B-344A-A43A-D00160BDDDD4}" destId="{FA65A0C1-085A-0347-85D9-A44CF17CB21A}" srcOrd="1" destOrd="0" parTransId="{F335ABC9-ACFE-4145-91A9-C3ED0515EB94}" sibTransId="{37D0B90C-7269-B445-9450-667369489676}"/>
    <dgm:cxn modelId="{F58A5DB5-83FD-44FC-A98A-26F57447C14E}" srcId="{B1460376-437B-344A-A43A-D00160BDDDD4}" destId="{AA2FB846-4123-400B-9AA6-3A5C7A56849D}" srcOrd="4" destOrd="0" parTransId="{3A92A715-05DA-4B47-AE66-9B53D40CE66F}" sibTransId="{A5BFB543-8E88-42E8-AD93-F75EF3B36B5C}"/>
    <dgm:cxn modelId="{8B41073D-2A05-D840-8CE2-3632FE765C59}" srcId="{B1460376-437B-344A-A43A-D00160BDDDD4}" destId="{217BB0E0-2479-AA47-ADBB-618F428B808C}" srcOrd="3" destOrd="0" parTransId="{A65DC628-8496-5A45-8B20-B3B4D8C24AF4}" sibTransId="{2BD6AA3A-15C5-C84C-B9F1-38BD45B0EC9C}"/>
    <dgm:cxn modelId="{9BE8D6F8-8A41-4440-806A-FC0A5E46B112}" type="presOf" srcId="{FA65A0C1-085A-0347-85D9-A44CF17CB21A}" destId="{21AA4713-DF37-4F43-8CC1-9400F9FC52A4}" srcOrd="0" destOrd="0" presId="urn:microsoft.com/office/officeart/2005/8/layout/cycle2"/>
    <dgm:cxn modelId="{5FD49818-990D-BC4D-997C-33984881BD1E}" type="presOf" srcId="{1C745878-550E-C942-AFE4-6197AB9D5E76}" destId="{6C1C7991-43AC-E545-A8E6-A7BE43F1C842}" srcOrd="0" destOrd="0" presId="urn:microsoft.com/office/officeart/2005/8/layout/cycle2"/>
    <dgm:cxn modelId="{638A10E4-D2D6-084B-936E-33547E349614}" type="presOf" srcId="{856644F3-34C7-0A4F-8199-7A40CE81BC49}" destId="{967790D1-9880-0C45-9D73-878EACE143BD}" srcOrd="1" destOrd="0" presId="urn:microsoft.com/office/officeart/2005/8/layout/cycle2"/>
    <dgm:cxn modelId="{482834B7-D1E7-DB40-8CCC-7F3418BB7FA6}" type="presOf" srcId="{197E2723-D3D8-1346-8764-BADF4FB62EB2}" destId="{1B42FAA2-DCB4-434B-93F4-09E4D25AECDD}" srcOrd="0" destOrd="0" presId="urn:microsoft.com/office/officeart/2005/8/layout/cycle2"/>
    <dgm:cxn modelId="{9CEBE58A-1D4F-6040-8A77-86ABFE6031CE}" type="presOf" srcId="{856644F3-34C7-0A4F-8199-7A40CE81BC49}" destId="{72BA30BD-E085-5343-9428-473B28982F5E}" srcOrd="0" destOrd="0" presId="urn:microsoft.com/office/officeart/2005/8/layout/cycle2"/>
    <dgm:cxn modelId="{F855E105-0313-5A42-8328-EB5327BC52F1}" type="presOf" srcId="{4F0EC066-EBE1-3A4B-A852-F948267ECF40}" destId="{75C3C986-C20C-5F47-B403-829D691989FE}" srcOrd="0" destOrd="0" presId="urn:microsoft.com/office/officeart/2005/8/layout/cycle2"/>
    <dgm:cxn modelId="{481352CC-3F76-DF48-8A59-1DEE1B85804A}" type="presOf" srcId="{B1460376-437B-344A-A43A-D00160BDDDD4}" destId="{A1B19786-B5A9-F247-80D4-45A15B26F41B}" srcOrd="0" destOrd="0" presId="urn:microsoft.com/office/officeart/2005/8/layout/cycle2"/>
    <dgm:cxn modelId="{DAEE2290-1CA1-9546-BD4E-CBABB6E06984}" type="presOf" srcId="{DB095F7B-18FE-BF4E-80F3-85EE5D25ED20}" destId="{9C5CD70F-DB31-5540-9F8D-E29FF8E49200}" srcOrd="0" destOrd="0" presId="urn:microsoft.com/office/officeart/2005/8/layout/cycle2"/>
    <dgm:cxn modelId="{0F50CA07-C24F-D54B-BDD8-0355122DB8A2}" type="presOf" srcId="{37D0B90C-7269-B445-9450-667369489676}" destId="{74370438-5B90-3C41-95F1-61B89A5C818D}" srcOrd="0" destOrd="0" presId="urn:microsoft.com/office/officeart/2005/8/layout/cycle2"/>
    <dgm:cxn modelId="{A0AA9C95-442E-4541-824C-FC2575715FD2}" type="presOf" srcId="{2BD6AA3A-15C5-C84C-B9F1-38BD45B0EC9C}" destId="{D7675DB5-95D0-8448-8B29-655138BAB190}" srcOrd="1" destOrd="0" presId="urn:microsoft.com/office/officeart/2005/8/layout/cycle2"/>
    <dgm:cxn modelId="{4F802A75-1DB0-5243-8D8B-32A41549F700}" type="presOf" srcId="{AA2FB846-4123-400B-9AA6-3A5C7A56849D}" destId="{4CEB44B9-5DB5-4A11-9CF3-E528B2A4E3F2}" srcOrd="0" destOrd="0" presId="urn:microsoft.com/office/officeart/2005/8/layout/cycle2"/>
    <dgm:cxn modelId="{8D2F2C63-D8AC-524A-98AE-BFCF953F0B62}" type="presOf" srcId="{A5BFB543-8E88-42E8-AD93-F75EF3B36B5C}" destId="{4B91F894-EEB1-4D1E-97DC-5D57CD90E56A}" srcOrd="0" destOrd="0" presId="urn:microsoft.com/office/officeart/2005/8/layout/cycle2"/>
    <dgm:cxn modelId="{ACCFE5A8-62CF-7B4D-A501-795A69094CCB}" type="presOf" srcId="{37D0B90C-7269-B445-9450-667369489676}" destId="{E6DAC570-B3B4-7A45-90BC-99023860A9B3}" srcOrd="1" destOrd="0" presId="urn:microsoft.com/office/officeart/2005/8/layout/cycle2"/>
    <dgm:cxn modelId="{A89CC5A8-A73A-D641-BCAC-5EAC9926E9FB}" type="presOf" srcId="{2BD6AA3A-15C5-C84C-B9F1-38BD45B0EC9C}" destId="{E39384DC-6A52-774D-AE47-063D55DB3321}" srcOrd="0" destOrd="0" presId="urn:microsoft.com/office/officeart/2005/8/layout/cycle2"/>
    <dgm:cxn modelId="{B009E9EF-583B-174E-87D4-F1B517DBB636}" type="presParOf" srcId="{A1B19786-B5A9-F247-80D4-45A15B26F41B}" destId="{F6BAB00B-DDFE-DC4E-8C8B-6482394285F6}" srcOrd="0" destOrd="0" presId="urn:microsoft.com/office/officeart/2005/8/layout/cycle2"/>
    <dgm:cxn modelId="{CAFCBC36-9858-9849-B213-FE8B5C90A9B8}" type="presParOf" srcId="{A1B19786-B5A9-F247-80D4-45A15B26F41B}" destId="{6C1C7991-43AC-E545-A8E6-A7BE43F1C842}" srcOrd="1" destOrd="0" presId="urn:microsoft.com/office/officeart/2005/8/layout/cycle2"/>
    <dgm:cxn modelId="{A368C105-BD0A-C347-8F4A-8EF26EF7B3FE}" type="presParOf" srcId="{6C1C7991-43AC-E545-A8E6-A7BE43F1C842}" destId="{C9FE2F43-3692-BC4B-81BD-F891CBFD0155}" srcOrd="0" destOrd="0" presId="urn:microsoft.com/office/officeart/2005/8/layout/cycle2"/>
    <dgm:cxn modelId="{4764363D-B48A-0546-B45D-29817B339A6D}" type="presParOf" srcId="{A1B19786-B5A9-F247-80D4-45A15B26F41B}" destId="{21AA4713-DF37-4F43-8CC1-9400F9FC52A4}" srcOrd="2" destOrd="0" presId="urn:microsoft.com/office/officeart/2005/8/layout/cycle2"/>
    <dgm:cxn modelId="{EB1592C5-DC14-5B4E-BC7D-D1E4E6CA1C9C}" type="presParOf" srcId="{A1B19786-B5A9-F247-80D4-45A15B26F41B}" destId="{74370438-5B90-3C41-95F1-61B89A5C818D}" srcOrd="3" destOrd="0" presId="urn:microsoft.com/office/officeart/2005/8/layout/cycle2"/>
    <dgm:cxn modelId="{37986807-6C63-684D-B02D-298CB1AEC6D5}" type="presParOf" srcId="{74370438-5B90-3C41-95F1-61B89A5C818D}" destId="{E6DAC570-B3B4-7A45-90BC-99023860A9B3}" srcOrd="0" destOrd="0" presId="urn:microsoft.com/office/officeart/2005/8/layout/cycle2"/>
    <dgm:cxn modelId="{EE07CBB7-3BF7-9A4D-8464-87CC70A2D441}" type="presParOf" srcId="{A1B19786-B5A9-F247-80D4-45A15B26F41B}" destId="{9C5CD70F-DB31-5540-9F8D-E29FF8E49200}" srcOrd="4" destOrd="0" presId="urn:microsoft.com/office/officeart/2005/8/layout/cycle2"/>
    <dgm:cxn modelId="{3C672780-4500-2846-ABCA-B3BB64A22964}" type="presParOf" srcId="{A1B19786-B5A9-F247-80D4-45A15B26F41B}" destId="{EB332662-6CA9-794E-B397-028DE9B462DD}" srcOrd="5" destOrd="0" presId="urn:microsoft.com/office/officeart/2005/8/layout/cycle2"/>
    <dgm:cxn modelId="{3B019FA6-F225-234B-95C0-6A83046D043A}" type="presParOf" srcId="{EB332662-6CA9-794E-B397-028DE9B462DD}" destId="{8EE6798B-A30A-3943-B3ED-8D687A99CBF5}" srcOrd="0" destOrd="0" presId="urn:microsoft.com/office/officeart/2005/8/layout/cycle2"/>
    <dgm:cxn modelId="{F75BBC5B-971C-D645-8149-C8C8D3A7AE2D}" type="presParOf" srcId="{A1B19786-B5A9-F247-80D4-45A15B26F41B}" destId="{B58D216A-107C-1442-9FD4-3C8445CCF72D}" srcOrd="6" destOrd="0" presId="urn:microsoft.com/office/officeart/2005/8/layout/cycle2"/>
    <dgm:cxn modelId="{5F1CA838-B022-9B4D-A89C-4AF6BC13B577}" type="presParOf" srcId="{A1B19786-B5A9-F247-80D4-45A15B26F41B}" destId="{E39384DC-6A52-774D-AE47-063D55DB3321}" srcOrd="7" destOrd="0" presId="urn:microsoft.com/office/officeart/2005/8/layout/cycle2"/>
    <dgm:cxn modelId="{DB97DD03-59BA-C348-ACC8-11ECAD12F439}" type="presParOf" srcId="{E39384DC-6A52-774D-AE47-063D55DB3321}" destId="{D7675DB5-95D0-8448-8B29-655138BAB190}" srcOrd="0" destOrd="0" presId="urn:microsoft.com/office/officeart/2005/8/layout/cycle2"/>
    <dgm:cxn modelId="{009F9677-855B-5D42-877F-A63A6BEA858D}" type="presParOf" srcId="{A1B19786-B5A9-F247-80D4-45A15B26F41B}" destId="{4CEB44B9-5DB5-4A11-9CF3-E528B2A4E3F2}" srcOrd="8" destOrd="0" presId="urn:microsoft.com/office/officeart/2005/8/layout/cycle2"/>
    <dgm:cxn modelId="{851777C2-FF8E-2C43-8562-C9AB59C9BE6F}" type="presParOf" srcId="{A1B19786-B5A9-F247-80D4-45A15B26F41B}" destId="{4B91F894-EEB1-4D1E-97DC-5D57CD90E56A}" srcOrd="9" destOrd="0" presId="urn:microsoft.com/office/officeart/2005/8/layout/cycle2"/>
    <dgm:cxn modelId="{1FD639D2-2298-974C-89ED-030F0D96DC22}" type="presParOf" srcId="{4B91F894-EEB1-4D1E-97DC-5D57CD90E56A}" destId="{0E30B694-7798-498C-8DE4-66635EDEAD7A}" srcOrd="0" destOrd="0" presId="urn:microsoft.com/office/officeart/2005/8/layout/cycle2"/>
    <dgm:cxn modelId="{110B1B36-9C5B-BF4F-A45A-865714BA1F53}" type="presParOf" srcId="{A1B19786-B5A9-F247-80D4-45A15B26F41B}" destId="{AE36DEA2-71FB-CA4A-9A6D-293BAB6C1BBF}" srcOrd="10" destOrd="0" presId="urn:microsoft.com/office/officeart/2005/8/layout/cycle2"/>
    <dgm:cxn modelId="{D767D849-2D5E-514E-AE44-3CBC51110101}" type="presParOf" srcId="{A1B19786-B5A9-F247-80D4-45A15B26F41B}" destId="{72BA30BD-E085-5343-9428-473B28982F5E}" srcOrd="11" destOrd="0" presId="urn:microsoft.com/office/officeart/2005/8/layout/cycle2"/>
    <dgm:cxn modelId="{DFEBEDA2-E26F-4742-B123-1B87787603C5}" type="presParOf" srcId="{72BA30BD-E085-5343-9428-473B28982F5E}" destId="{967790D1-9880-0C45-9D73-878EACE143BD}" srcOrd="0" destOrd="0" presId="urn:microsoft.com/office/officeart/2005/8/layout/cycle2"/>
    <dgm:cxn modelId="{2FA6EF7C-078A-1446-AABD-D3D9BD76B960}" type="presParOf" srcId="{A1B19786-B5A9-F247-80D4-45A15B26F41B}" destId="{8DE069F9-95CA-4406-B601-3E949C6DC727}" srcOrd="12" destOrd="0" presId="urn:microsoft.com/office/officeart/2005/8/layout/cycle2"/>
    <dgm:cxn modelId="{16F5C024-D22F-E140-8A12-212ABB92BBAE}" type="presParOf" srcId="{A1B19786-B5A9-F247-80D4-45A15B26F41B}" destId="{51E82EA2-A1C5-4E5D-9A30-FBC7710C57AD}" srcOrd="13" destOrd="0" presId="urn:microsoft.com/office/officeart/2005/8/layout/cycle2"/>
    <dgm:cxn modelId="{C830DBB5-B141-B043-B1C9-1F44D9E73DD5}" type="presParOf" srcId="{51E82EA2-A1C5-4E5D-9A30-FBC7710C57AD}" destId="{7DC8B667-04C3-451B-8392-0A557DF731CF}" srcOrd="0" destOrd="0" presId="urn:microsoft.com/office/officeart/2005/8/layout/cycle2"/>
    <dgm:cxn modelId="{8DB65F6B-F268-2A4C-8920-5E7AFF5B23F2}" type="presParOf" srcId="{A1B19786-B5A9-F247-80D4-45A15B26F41B}" destId="{75C3C986-C20C-5F47-B403-829D691989FE}" srcOrd="14" destOrd="0" presId="urn:microsoft.com/office/officeart/2005/8/layout/cycle2"/>
    <dgm:cxn modelId="{93D616FD-F489-1C4F-A616-ADB94745B451}" type="presParOf" srcId="{A1B19786-B5A9-F247-80D4-45A15B26F41B}" destId="{1B42FAA2-DCB4-434B-93F4-09E4D25AECDD}" srcOrd="15" destOrd="0" presId="urn:microsoft.com/office/officeart/2005/8/layout/cycle2"/>
    <dgm:cxn modelId="{3C682A96-2504-3B41-B99D-1BDF6D51CE72}" type="presParOf" srcId="{1B42FAA2-DCB4-434B-93F4-09E4D25AECDD}" destId="{AF331204-C4C2-5844-9D86-138FD615A9AA}" srcOrd="0" destOrd="0" presId="urn:microsoft.com/office/officeart/2005/8/layout/cycle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BAB00B-DDFE-DC4E-8C8B-6482394285F6}">
      <dsp:nvSpPr>
        <dsp:cNvPr id="0" name=""/>
        <dsp:cNvSpPr/>
      </dsp:nvSpPr>
      <dsp:spPr>
        <a:xfrm>
          <a:off x="3247110" y="308"/>
          <a:ext cx="994610" cy="994610"/>
        </a:xfrm>
        <a:prstGeom prst="ellipse">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fr-FR" sz="600" b="1" kern="1200" smtClean="0"/>
            <a:t>Elaboration du Programme d’investissement </a:t>
          </a:r>
          <a:endParaRPr lang="fr-FR" sz="600" b="1" kern="1200" dirty="0" smtClean="0"/>
        </a:p>
      </dsp:txBody>
      <dsp:txXfrm>
        <a:off x="3392767" y="145965"/>
        <a:ext cx="703296" cy="703296"/>
      </dsp:txXfrm>
    </dsp:sp>
    <dsp:sp modelId="{6C1C7991-43AC-E545-A8E6-A7BE43F1C842}">
      <dsp:nvSpPr>
        <dsp:cNvPr id="0" name=""/>
        <dsp:cNvSpPr/>
      </dsp:nvSpPr>
      <dsp:spPr>
        <a:xfrm rot="1350000">
          <a:off x="4295106" y="612579"/>
          <a:ext cx="264130" cy="335681"/>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fr-FR" sz="500" kern="1200"/>
        </a:p>
      </dsp:txBody>
      <dsp:txXfrm>
        <a:off x="4298122" y="664553"/>
        <a:ext cx="184891" cy="201409"/>
      </dsp:txXfrm>
    </dsp:sp>
    <dsp:sp modelId="{21AA4713-DF37-4F43-8CC1-9400F9FC52A4}">
      <dsp:nvSpPr>
        <dsp:cNvPr id="0" name=""/>
        <dsp:cNvSpPr/>
      </dsp:nvSpPr>
      <dsp:spPr>
        <a:xfrm>
          <a:off x="4626434" y="571642"/>
          <a:ext cx="994610" cy="994610"/>
        </a:xfrm>
        <a:prstGeom prst="ellipse">
          <a:avLst/>
        </a:prstGeom>
        <a:solidFill>
          <a:schemeClr val="accent4">
            <a:hueOff val="61170"/>
            <a:satOff val="1964"/>
            <a:lumOff val="-154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fr-FR" sz="600" b="1" kern="1200" dirty="0" smtClean="0"/>
            <a:t>Dépôt du PI  au Ministère de l’Intérieur ( préfecture , Gouvernance, DGAT)</a:t>
          </a:r>
        </a:p>
      </dsp:txBody>
      <dsp:txXfrm>
        <a:off x="4772091" y="717299"/>
        <a:ext cx="703296" cy="703296"/>
      </dsp:txXfrm>
    </dsp:sp>
    <dsp:sp modelId="{74370438-5B90-3C41-95F1-61B89A5C818D}">
      <dsp:nvSpPr>
        <dsp:cNvPr id="0" name=""/>
        <dsp:cNvSpPr/>
      </dsp:nvSpPr>
      <dsp:spPr>
        <a:xfrm rot="4050000">
          <a:off x="5274481" y="1583863"/>
          <a:ext cx="264130" cy="335681"/>
        </a:xfrm>
        <a:prstGeom prst="rightArrow">
          <a:avLst>
            <a:gd name="adj1" fmla="val 60000"/>
            <a:gd name="adj2" fmla="val 50000"/>
          </a:avLst>
        </a:prstGeom>
        <a:solidFill>
          <a:schemeClr val="accent4">
            <a:hueOff val="61170"/>
            <a:satOff val="1964"/>
            <a:lumOff val="-154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fr-FR" sz="500" kern="1200"/>
        </a:p>
      </dsp:txBody>
      <dsp:txXfrm>
        <a:off x="5298939" y="1614395"/>
        <a:ext cx="184891" cy="201409"/>
      </dsp:txXfrm>
    </dsp:sp>
    <dsp:sp modelId="{9C5CD70F-DB31-5540-9F8D-E29FF8E49200}">
      <dsp:nvSpPr>
        <dsp:cNvPr id="0" name=""/>
        <dsp:cNvSpPr/>
      </dsp:nvSpPr>
      <dsp:spPr>
        <a:xfrm>
          <a:off x="5197769" y="1950966"/>
          <a:ext cx="994610" cy="994610"/>
        </a:xfrm>
        <a:prstGeom prst="ellipse">
          <a:avLst/>
        </a:prstGeom>
        <a:solidFill>
          <a:schemeClr val="accent4">
            <a:hueOff val="122340"/>
            <a:satOff val="3928"/>
            <a:lumOff val="-3081"/>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fr-FR" sz="600" b="1" kern="1200" dirty="0" smtClean="0"/>
            <a:t>Transmission du PII au MEFP (DI)</a:t>
          </a:r>
        </a:p>
      </dsp:txBody>
      <dsp:txXfrm>
        <a:off x="5343426" y="2096623"/>
        <a:ext cx="703296" cy="703296"/>
      </dsp:txXfrm>
    </dsp:sp>
    <dsp:sp modelId="{EB332662-6CA9-794E-B397-028DE9B462DD}">
      <dsp:nvSpPr>
        <dsp:cNvPr id="0" name=""/>
        <dsp:cNvSpPr/>
      </dsp:nvSpPr>
      <dsp:spPr>
        <a:xfrm rot="6750000">
          <a:off x="5280202" y="2963187"/>
          <a:ext cx="264130" cy="335681"/>
        </a:xfrm>
        <a:prstGeom prst="rightArrow">
          <a:avLst>
            <a:gd name="adj1" fmla="val 60000"/>
            <a:gd name="adj2" fmla="val 50000"/>
          </a:avLst>
        </a:prstGeom>
        <a:solidFill>
          <a:schemeClr val="accent4">
            <a:hueOff val="122340"/>
            <a:satOff val="3928"/>
            <a:lumOff val="-3081"/>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fr-FR" sz="500" kern="1200"/>
        </a:p>
      </dsp:txBody>
      <dsp:txXfrm rot="10800000">
        <a:off x="5334983" y="2993719"/>
        <a:ext cx="184891" cy="201409"/>
      </dsp:txXfrm>
    </dsp:sp>
    <dsp:sp modelId="{B58D216A-107C-1442-9FD4-3C8445CCF72D}">
      <dsp:nvSpPr>
        <dsp:cNvPr id="0" name=""/>
        <dsp:cNvSpPr/>
      </dsp:nvSpPr>
      <dsp:spPr>
        <a:xfrm>
          <a:off x="4626434" y="3330290"/>
          <a:ext cx="994610" cy="994610"/>
        </a:xfrm>
        <a:prstGeom prst="ellipse">
          <a:avLst/>
        </a:prstGeom>
        <a:solidFill>
          <a:schemeClr val="accent4">
            <a:hueOff val="183510"/>
            <a:satOff val="5892"/>
            <a:lumOff val="-4621"/>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fr-FR" sz="600" b="1" kern="1200" dirty="0" smtClean="0"/>
            <a:t>Examen du Pi et Délibération  de la Commission ( sanctionné par un Compte rendu)</a:t>
          </a:r>
        </a:p>
      </dsp:txBody>
      <dsp:txXfrm>
        <a:off x="4772091" y="3475947"/>
        <a:ext cx="703296" cy="703296"/>
      </dsp:txXfrm>
    </dsp:sp>
    <dsp:sp modelId="{E39384DC-6A52-774D-AE47-063D55DB3321}">
      <dsp:nvSpPr>
        <dsp:cNvPr id="0" name=""/>
        <dsp:cNvSpPr/>
      </dsp:nvSpPr>
      <dsp:spPr>
        <a:xfrm rot="9450000">
          <a:off x="4308919" y="3942561"/>
          <a:ext cx="264130" cy="335681"/>
        </a:xfrm>
        <a:prstGeom prst="rightArrow">
          <a:avLst>
            <a:gd name="adj1" fmla="val 60000"/>
            <a:gd name="adj2" fmla="val 50000"/>
          </a:avLst>
        </a:prstGeom>
        <a:solidFill>
          <a:schemeClr val="accent4">
            <a:hueOff val="183510"/>
            <a:satOff val="5892"/>
            <a:lumOff val="-4621"/>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fr-FR" sz="500" kern="1200"/>
        </a:p>
      </dsp:txBody>
      <dsp:txXfrm rot="10800000">
        <a:off x="4385142" y="3994535"/>
        <a:ext cx="184891" cy="201409"/>
      </dsp:txXfrm>
    </dsp:sp>
    <dsp:sp modelId="{4CEB44B9-5DB5-4A11-9CF3-E528B2A4E3F2}">
      <dsp:nvSpPr>
        <dsp:cNvPr id="0" name=""/>
        <dsp:cNvSpPr/>
      </dsp:nvSpPr>
      <dsp:spPr>
        <a:xfrm>
          <a:off x="3247110" y="3901625"/>
          <a:ext cx="994610" cy="994610"/>
        </a:xfrm>
        <a:prstGeom prst="ellipse">
          <a:avLst/>
        </a:prstGeom>
        <a:solidFill>
          <a:schemeClr val="accent4">
            <a:hueOff val="244680"/>
            <a:satOff val="7856"/>
            <a:lumOff val="-6161"/>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fr-FR" sz="800" kern="1200" dirty="0" smtClean="0"/>
            <a:t>Notification de l’avis de la CIC aux structures requérantes</a:t>
          </a:r>
        </a:p>
      </dsp:txBody>
      <dsp:txXfrm>
        <a:off x="3392767" y="4047282"/>
        <a:ext cx="703296" cy="703296"/>
      </dsp:txXfrm>
    </dsp:sp>
    <dsp:sp modelId="{4B91F894-EEB1-4D1E-97DC-5D57CD90E56A}">
      <dsp:nvSpPr>
        <dsp:cNvPr id="0" name=""/>
        <dsp:cNvSpPr/>
      </dsp:nvSpPr>
      <dsp:spPr>
        <a:xfrm rot="12150000">
          <a:off x="2929595" y="3948283"/>
          <a:ext cx="264130" cy="335681"/>
        </a:xfrm>
        <a:prstGeom prst="rightArrow">
          <a:avLst>
            <a:gd name="adj1" fmla="val 60000"/>
            <a:gd name="adj2" fmla="val 50000"/>
          </a:avLst>
        </a:prstGeom>
        <a:solidFill>
          <a:schemeClr val="accent4">
            <a:hueOff val="244680"/>
            <a:satOff val="7856"/>
            <a:lumOff val="-6161"/>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fr-FR" sz="500" kern="1200"/>
        </a:p>
      </dsp:txBody>
      <dsp:txXfrm rot="10800000">
        <a:off x="3005818" y="4030581"/>
        <a:ext cx="184891" cy="201409"/>
      </dsp:txXfrm>
    </dsp:sp>
    <dsp:sp modelId="{AE36DEA2-71FB-CA4A-9A6D-293BAB6C1BBF}">
      <dsp:nvSpPr>
        <dsp:cNvPr id="0" name=""/>
        <dsp:cNvSpPr/>
      </dsp:nvSpPr>
      <dsp:spPr>
        <a:xfrm>
          <a:off x="1867786" y="3330290"/>
          <a:ext cx="994610" cy="994610"/>
        </a:xfrm>
        <a:prstGeom prst="ellipse">
          <a:avLst/>
        </a:prstGeom>
        <a:solidFill>
          <a:schemeClr val="accent4">
            <a:hueOff val="305850"/>
            <a:satOff val="9820"/>
            <a:lumOff val="-7701"/>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fr-FR" sz="600" b="1" kern="1200" dirty="0" err="1" smtClean="0"/>
            <a:t>Dép</a:t>
          </a:r>
          <a:r>
            <a:rPr lang="sk-SK" sz="600" b="1" kern="1200" dirty="0" smtClean="0"/>
            <a:t>ô</a:t>
          </a:r>
          <a:r>
            <a:rPr lang="fr-FR" sz="600" b="1" kern="1200" dirty="0" err="1" smtClean="0"/>
            <a:t>t</a:t>
          </a:r>
          <a:r>
            <a:rPr lang="fr-FR" sz="600" b="1" kern="1200" dirty="0" smtClean="0"/>
            <a:t>  des PI intégrant les observations de la CIC à la Direction de l’Investissement (DI)</a:t>
          </a:r>
          <a:endParaRPr lang="fr-FR" sz="600" b="1" kern="1200" dirty="0"/>
        </a:p>
      </dsp:txBody>
      <dsp:txXfrm>
        <a:off x="2013443" y="3475947"/>
        <a:ext cx="703296" cy="703296"/>
      </dsp:txXfrm>
    </dsp:sp>
    <dsp:sp modelId="{72BA30BD-E085-5343-9428-473B28982F5E}">
      <dsp:nvSpPr>
        <dsp:cNvPr id="0" name=""/>
        <dsp:cNvSpPr/>
      </dsp:nvSpPr>
      <dsp:spPr>
        <a:xfrm rot="14850000">
          <a:off x="1950220" y="2976999"/>
          <a:ext cx="264130" cy="335681"/>
        </a:xfrm>
        <a:prstGeom prst="rightArrow">
          <a:avLst>
            <a:gd name="adj1" fmla="val 60000"/>
            <a:gd name="adj2" fmla="val 50000"/>
          </a:avLst>
        </a:prstGeom>
        <a:solidFill>
          <a:schemeClr val="accent4">
            <a:hueOff val="305850"/>
            <a:satOff val="9820"/>
            <a:lumOff val="-7701"/>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fr-FR" sz="500" kern="1200"/>
        </a:p>
      </dsp:txBody>
      <dsp:txXfrm rot="10800000">
        <a:off x="2005001" y="3080739"/>
        <a:ext cx="184891" cy="201409"/>
      </dsp:txXfrm>
    </dsp:sp>
    <dsp:sp modelId="{8DE069F9-95CA-4406-B601-3E949C6DC727}">
      <dsp:nvSpPr>
        <dsp:cNvPr id="0" name=""/>
        <dsp:cNvSpPr/>
      </dsp:nvSpPr>
      <dsp:spPr>
        <a:xfrm>
          <a:off x="1296452" y="1950966"/>
          <a:ext cx="994610" cy="994610"/>
        </a:xfrm>
        <a:prstGeom prst="ellipse">
          <a:avLst/>
        </a:prstGeom>
        <a:solidFill>
          <a:schemeClr val="accent4">
            <a:hueOff val="367020"/>
            <a:satOff val="11784"/>
            <a:lumOff val="-9242"/>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fr-FR" sz="600" b="1" kern="1200" dirty="0" smtClean="0"/>
            <a:t>Signature du PI par le MEFP (Ministre délégué auprès du MEFP, chargé du Budget) </a:t>
          </a:r>
          <a:endParaRPr lang="fr-FR" sz="600" b="1" kern="1200" dirty="0"/>
        </a:p>
      </dsp:txBody>
      <dsp:txXfrm>
        <a:off x="1442109" y="2096623"/>
        <a:ext cx="703296" cy="703296"/>
      </dsp:txXfrm>
    </dsp:sp>
    <dsp:sp modelId="{51E82EA2-A1C5-4E5D-9A30-FBC7710C57AD}">
      <dsp:nvSpPr>
        <dsp:cNvPr id="0" name=""/>
        <dsp:cNvSpPr/>
      </dsp:nvSpPr>
      <dsp:spPr>
        <a:xfrm rot="17550000">
          <a:off x="1944498" y="1597675"/>
          <a:ext cx="264130" cy="335681"/>
        </a:xfrm>
        <a:prstGeom prst="rightArrow">
          <a:avLst>
            <a:gd name="adj1" fmla="val 60000"/>
            <a:gd name="adj2" fmla="val 50000"/>
          </a:avLst>
        </a:prstGeom>
        <a:solidFill>
          <a:schemeClr val="accent4">
            <a:hueOff val="367020"/>
            <a:satOff val="11784"/>
            <a:lumOff val="-9242"/>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fr-FR" sz="500" kern="1200"/>
        </a:p>
      </dsp:txBody>
      <dsp:txXfrm>
        <a:off x="1968956" y="1701415"/>
        <a:ext cx="184891" cy="201409"/>
      </dsp:txXfrm>
    </dsp:sp>
    <dsp:sp modelId="{75C3C986-C20C-5F47-B403-829D691989FE}">
      <dsp:nvSpPr>
        <dsp:cNvPr id="0" name=""/>
        <dsp:cNvSpPr/>
      </dsp:nvSpPr>
      <dsp:spPr>
        <a:xfrm>
          <a:off x="1867786" y="571642"/>
          <a:ext cx="994610" cy="994610"/>
        </a:xfrm>
        <a:prstGeom prst="ellipse">
          <a:avLst/>
        </a:prstGeom>
        <a:solidFill>
          <a:schemeClr val="accent4">
            <a:hueOff val="428190"/>
            <a:satOff val="13748"/>
            <a:lumOff val="-10782"/>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fr-FR" sz="600" kern="1200" dirty="0" smtClean="0"/>
            <a:t>Signature du PI par le Ministre de l’Intérieur et de la Sécurité publique</a:t>
          </a:r>
          <a:endParaRPr lang="fr-FR" sz="600" kern="1200" dirty="0"/>
        </a:p>
      </dsp:txBody>
      <dsp:txXfrm>
        <a:off x="2013443" y="717299"/>
        <a:ext cx="703296" cy="703296"/>
      </dsp:txXfrm>
    </dsp:sp>
    <dsp:sp modelId="{1B42FAA2-DCB4-434B-93F4-09E4D25AECDD}">
      <dsp:nvSpPr>
        <dsp:cNvPr id="0" name=""/>
        <dsp:cNvSpPr/>
      </dsp:nvSpPr>
      <dsp:spPr>
        <a:xfrm rot="20250000">
          <a:off x="2915782" y="618300"/>
          <a:ext cx="264130" cy="335681"/>
        </a:xfrm>
        <a:prstGeom prst="rightArrow">
          <a:avLst>
            <a:gd name="adj1" fmla="val 60000"/>
            <a:gd name="adj2" fmla="val 50000"/>
          </a:avLst>
        </a:prstGeom>
        <a:solidFill>
          <a:schemeClr val="accent4">
            <a:hueOff val="428190"/>
            <a:satOff val="13748"/>
            <a:lumOff val="-10782"/>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fr-FR" sz="500" kern="1200"/>
        </a:p>
      </dsp:txBody>
      <dsp:txXfrm>
        <a:off x="2918798" y="700598"/>
        <a:ext cx="184891" cy="201409"/>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890665" cy="4968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776866" y="0"/>
            <a:ext cx="2890665" cy="496888"/>
          </a:xfrm>
          <a:prstGeom prst="rect">
            <a:avLst/>
          </a:prstGeom>
        </p:spPr>
        <p:txBody>
          <a:bodyPr vert="horz" lIns="91440" tIns="45720" rIns="91440" bIns="45720" rtlCol="0"/>
          <a:lstStyle>
            <a:lvl1pPr algn="r">
              <a:defRPr sz="1200"/>
            </a:lvl1pPr>
          </a:lstStyle>
          <a:p>
            <a:fld id="{1DFF9706-061B-46E3-A391-AEB6BEE63862}" type="datetimeFigureOut">
              <a:rPr lang="fr-FR" smtClean="0"/>
              <a:pPr/>
              <a:t>30/03/2017</a:t>
            </a:fld>
            <a:endParaRPr lang="fr-FR"/>
          </a:p>
        </p:txBody>
      </p:sp>
      <p:sp>
        <p:nvSpPr>
          <p:cNvPr id="4" name="Espace réservé de l'image des diapositives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66598" y="4716464"/>
            <a:ext cx="5335893" cy="4467225"/>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429750"/>
            <a:ext cx="2890665" cy="496888"/>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776866" y="9429750"/>
            <a:ext cx="2890665" cy="496888"/>
          </a:xfrm>
          <a:prstGeom prst="rect">
            <a:avLst/>
          </a:prstGeom>
        </p:spPr>
        <p:txBody>
          <a:bodyPr vert="horz" lIns="91440" tIns="45720" rIns="91440" bIns="45720" rtlCol="0" anchor="b"/>
          <a:lstStyle>
            <a:lvl1pPr algn="r">
              <a:defRPr sz="1200"/>
            </a:lvl1pPr>
          </a:lstStyle>
          <a:p>
            <a:fld id="{86BA23C6-EDBA-4C22-A366-28C688B07BBA}" type="slidenum">
              <a:rPr lang="fr-FR" smtClean="0"/>
              <a:pPr/>
              <a:t>‹N°›</a:t>
            </a:fld>
            <a:endParaRPr lang="fr-FR"/>
          </a:p>
        </p:txBody>
      </p:sp>
    </p:spTree>
    <p:extLst>
      <p:ext uri="{BB962C8B-B14F-4D97-AF65-F5344CB8AC3E}">
        <p14:creationId xmlns:p14="http://schemas.microsoft.com/office/powerpoint/2010/main" xmlns="" val="15626345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86BA23C6-EDBA-4C22-A366-28C688B07BBA}" type="slidenum">
              <a:rPr lang="fr-FR" smtClean="0"/>
              <a:pPr/>
              <a:t>1</a:t>
            </a:fld>
            <a:endParaRPr lang="fr-FR"/>
          </a:p>
        </p:txBody>
      </p:sp>
    </p:spTree>
    <p:extLst>
      <p:ext uri="{BB962C8B-B14F-4D97-AF65-F5344CB8AC3E}">
        <p14:creationId xmlns:p14="http://schemas.microsoft.com/office/powerpoint/2010/main" xmlns="" val="6623233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86BA23C6-EDBA-4C22-A366-28C688B07BBA}" type="slidenum">
              <a:rPr lang="fr-FR" smtClean="0"/>
              <a:pPr/>
              <a:t>2</a:t>
            </a:fld>
            <a:endParaRPr lang="fr-FR"/>
          </a:p>
        </p:txBody>
      </p:sp>
    </p:spTree>
    <p:extLst>
      <p:ext uri="{BB962C8B-B14F-4D97-AF65-F5344CB8AC3E}">
        <p14:creationId xmlns:p14="http://schemas.microsoft.com/office/powerpoint/2010/main" xmlns="" val="9447158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86BA23C6-EDBA-4C22-A366-28C688B07BBA}" type="slidenum">
              <a:rPr lang="fr-FR" smtClean="0"/>
              <a:pPr/>
              <a:t>9</a:t>
            </a:fld>
            <a:endParaRPr lang="fr-FR"/>
          </a:p>
        </p:txBody>
      </p:sp>
    </p:spTree>
    <p:extLst>
      <p:ext uri="{BB962C8B-B14F-4D97-AF65-F5344CB8AC3E}">
        <p14:creationId xmlns:p14="http://schemas.microsoft.com/office/powerpoint/2010/main" xmlns="" val="17336164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86BA23C6-EDBA-4C22-A366-28C688B07BBA}" type="slidenum">
              <a:rPr lang="fr-FR" smtClean="0"/>
              <a:pPr/>
              <a:t>10</a:t>
            </a:fld>
            <a:endParaRPr lang="fr-FR"/>
          </a:p>
        </p:txBody>
      </p:sp>
    </p:spTree>
    <p:extLst>
      <p:ext uri="{BB962C8B-B14F-4D97-AF65-F5344CB8AC3E}">
        <p14:creationId xmlns:p14="http://schemas.microsoft.com/office/powerpoint/2010/main" xmlns="" val="7288445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8" name="Picture 7" descr="Overlay-TitleSlide.png"/>
          <p:cNvPicPr>
            <a:picLocks noChangeAspect="1"/>
          </p:cNvPicPr>
          <p:nvPr/>
        </p:nvPicPr>
        <p:blipFill>
          <a:blip r:embed="rId2"/>
          <a:stretch>
            <a:fillRect/>
          </a:stretch>
        </p:blipFill>
        <p:spPr>
          <a:xfrm>
            <a:off x="158367" y="187452"/>
            <a:ext cx="8827266" cy="6483096"/>
          </a:xfrm>
          <a:prstGeom prst="rect">
            <a:avLst/>
          </a:prstGeom>
        </p:spPr>
      </p:pic>
      <p:sp>
        <p:nvSpPr>
          <p:cNvPr id="6" name="Slide Number Placeholder 5"/>
          <p:cNvSpPr>
            <a:spLocks noGrp="1"/>
          </p:cNvSpPr>
          <p:nvPr>
            <p:ph type="sldNum" sz="quarter" idx="12"/>
          </p:nvPr>
        </p:nvSpPr>
        <p:spPr/>
        <p:txBody>
          <a:bodyPr/>
          <a:lstStyle/>
          <a:p>
            <a:fld id="{4ED35F2F-DEF7-4BA4-9EA0-A04C0ADD7617}" type="slidenum">
              <a:rPr lang="fr-FR" smtClean="0"/>
              <a:pPr/>
              <a:t>‹N°›</a:t>
            </a:fld>
            <a:endParaRPr lang="fr-FR"/>
          </a:p>
        </p:txBody>
      </p:sp>
      <p:sp>
        <p:nvSpPr>
          <p:cNvPr id="2" name="Title 1"/>
          <p:cNvSpPr>
            <a:spLocks noGrp="1"/>
          </p:cNvSpPr>
          <p:nvPr>
            <p:ph type="ctrTitle"/>
          </p:nvPr>
        </p:nvSpPr>
        <p:spPr>
          <a:xfrm>
            <a:off x="1600200" y="2492375"/>
            <a:ext cx="6762749" cy="1470025"/>
          </a:xfrm>
        </p:spPr>
        <p:txBody>
          <a:bodyPr/>
          <a:lstStyle>
            <a:lvl1pPr algn="r">
              <a:defRPr sz="4400"/>
            </a:lvl1pPr>
          </a:lstStyle>
          <a:p>
            <a:r>
              <a:rPr lang="fr-FR" smtClean="0"/>
              <a:t>Cliquez et modifiez le titre</a:t>
            </a:r>
            <a:endParaRPr/>
          </a:p>
        </p:txBody>
      </p:sp>
      <p:sp>
        <p:nvSpPr>
          <p:cNvPr id="3" name="Subtitle 2"/>
          <p:cNvSpPr>
            <a:spLocks noGrp="1"/>
          </p:cNvSpPr>
          <p:nvPr>
            <p:ph type="subTitle" idx="1"/>
          </p:nvPr>
        </p:nvSpPr>
        <p:spPr>
          <a:xfrm>
            <a:off x="1600201" y="3966882"/>
            <a:ext cx="6762749" cy="1752600"/>
          </a:xfrm>
        </p:spPr>
        <p:txBody>
          <a:bodyPr>
            <a:normAutofit/>
          </a:bodyPr>
          <a:lstStyle>
            <a:lvl1pPr marL="0" indent="0" algn="r">
              <a:spcBef>
                <a:spcPts val="600"/>
              </a:spcBef>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dirty="0"/>
          </a:p>
        </p:txBody>
      </p:sp>
      <p:sp>
        <p:nvSpPr>
          <p:cNvPr id="4" name="Date Placeholder 3"/>
          <p:cNvSpPr>
            <a:spLocks noGrp="1"/>
          </p:cNvSpPr>
          <p:nvPr>
            <p:ph type="dt" sz="half" idx="10"/>
          </p:nvPr>
        </p:nvSpPr>
        <p:spPr/>
        <p:txBody>
          <a:bodyPr/>
          <a:lstStyle/>
          <a:p>
            <a:fld id="{8712872A-1658-4B41-8F51-2B40736568FD}" type="datetime1">
              <a:rPr lang="fr-FR" smtClean="0"/>
              <a:pPr/>
              <a:t>30/03/2017</a:t>
            </a:fld>
            <a:endParaRPr lang="fr-FR"/>
          </a:p>
        </p:txBody>
      </p:sp>
      <p:sp>
        <p:nvSpPr>
          <p:cNvPr id="5" name="Footer Placeholder 4"/>
          <p:cNvSpPr>
            <a:spLocks noGrp="1"/>
          </p:cNvSpPr>
          <p:nvPr>
            <p:ph type="ftr" sz="quarter" idx="11"/>
          </p:nvPr>
        </p:nvSpPr>
        <p:spPr/>
        <p:txBody>
          <a:bodyPr/>
          <a:lstStyle/>
          <a:p>
            <a:endParaRPr lang="fr-FR"/>
          </a:p>
        </p:txBody>
      </p:sp>
    </p:spTree>
  </p:cSld>
  <p:clrMapOvr>
    <a:masterClrMapping/>
  </p:clrMapOvr>
  <mc:AlternateContent xmlns:mc="http://schemas.openxmlformats.org/markup-compatibility/2006">
    <mc:Choice xmlns:p14="http://schemas.microsoft.com/office/powerpoint/2010/main" xmlns="" Requires="p14">
      <p:transition spd="slow" p14:dur="4000">
        <p14:vortex dir="r"/>
      </p:transition>
    </mc:Choice>
    <mc:Fallback>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pic>
        <p:nvPicPr>
          <p:cNvPr id="5" name="Picture 4"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Date Placeholder 1"/>
          <p:cNvSpPr>
            <a:spLocks noGrp="1"/>
          </p:cNvSpPr>
          <p:nvPr>
            <p:ph type="dt" sz="half" idx="10"/>
          </p:nvPr>
        </p:nvSpPr>
        <p:spPr/>
        <p:txBody>
          <a:bodyPr/>
          <a:lstStyle/>
          <a:p>
            <a:fld id="{D01EACA0-B8CB-4E61-A976-837F086E7E9B}" type="datetime1">
              <a:rPr lang="fr-FR" smtClean="0"/>
              <a:pPr/>
              <a:t>30/03/2017</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4ED35F2F-DEF7-4BA4-9EA0-A04C0ADD7617}" type="slidenum">
              <a:rPr lang="fr-FR" smtClean="0"/>
              <a:pPr/>
              <a:t>‹N°›</a:t>
            </a:fld>
            <a:endParaRPr lang="fr-FR"/>
          </a:p>
        </p:txBody>
      </p:sp>
    </p:spTree>
  </p:cSld>
  <p:clrMapOvr>
    <a:masterClrMapping/>
  </p:clrMapOvr>
  <mc:AlternateContent xmlns:mc="http://schemas.openxmlformats.org/markup-compatibility/2006">
    <mc:Choice xmlns:p14="http://schemas.microsoft.com/office/powerpoint/2010/main" xmlns="" Requires="p14">
      <p:transition spd="slow" p14:dur="4000">
        <p14:vortex dir="r"/>
      </p:transition>
    </mc:Choice>
    <mc:Fallback>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pic>
        <p:nvPicPr>
          <p:cNvPr id="9" name="Picture 8" descr="Overlay-ContentCaption.png"/>
          <p:cNvPicPr>
            <a:picLocks noChangeAspect="1"/>
          </p:cNvPicPr>
          <p:nvPr/>
        </p:nvPicPr>
        <p:blipFill>
          <a:blip r:embed="rId2"/>
          <a:stretch>
            <a:fillRect/>
          </a:stretch>
        </p:blipFill>
        <p:spPr>
          <a:xfrm>
            <a:off x="158367" y="187452"/>
            <a:ext cx="8827266" cy="6483096"/>
          </a:xfrm>
          <a:prstGeom prst="rect">
            <a:avLst/>
          </a:prstGeom>
        </p:spPr>
      </p:pic>
      <p:sp>
        <p:nvSpPr>
          <p:cNvPr id="2" name="Title 1"/>
          <p:cNvSpPr>
            <a:spLocks noGrp="1"/>
          </p:cNvSpPr>
          <p:nvPr>
            <p:ph type="title"/>
          </p:nvPr>
        </p:nvSpPr>
        <p:spPr>
          <a:xfrm>
            <a:off x="779464" y="590550"/>
            <a:ext cx="3657600" cy="1162050"/>
          </a:xfrm>
        </p:spPr>
        <p:txBody>
          <a:bodyPr anchor="b"/>
          <a:lstStyle>
            <a:lvl1pPr algn="ctr">
              <a:defRPr sz="3600" b="0"/>
            </a:lvl1pPr>
          </a:lstStyle>
          <a:p>
            <a:r>
              <a:rPr lang="fr-FR" smtClean="0"/>
              <a:t>Cliquez et modifiez le titre</a:t>
            </a:r>
            <a:endParaRPr/>
          </a:p>
        </p:txBody>
      </p:sp>
      <p:sp>
        <p:nvSpPr>
          <p:cNvPr id="3" name="Content Placeholder 2"/>
          <p:cNvSpPr>
            <a:spLocks noGrp="1"/>
          </p:cNvSpPr>
          <p:nvPr>
            <p:ph idx="1"/>
          </p:nvPr>
        </p:nvSpPr>
        <p:spPr>
          <a:xfrm>
            <a:off x="4693023" y="739588"/>
            <a:ext cx="3657600" cy="5308787"/>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4" name="Text Placeholder 3"/>
          <p:cNvSpPr>
            <a:spLocks noGrp="1"/>
          </p:cNvSpPr>
          <p:nvPr>
            <p:ph type="body" sz="half" idx="2"/>
          </p:nvPr>
        </p:nvSpPr>
        <p:spPr>
          <a:xfrm>
            <a:off x="779464" y="1816100"/>
            <a:ext cx="3657600" cy="3822700"/>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Date Placeholder 4"/>
          <p:cNvSpPr>
            <a:spLocks noGrp="1"/>
          </p:cNvSpPr>
          <p:nvPr>
            <p:ph type="dt" sz="half" idx="10"/>
          </p:nvPr>
        </p:nvSpPr>
        <p:spPr/>
        <p:txBody>
          <a:bodyPr/>
          <a:lstStyle/>
          <a:p>
            <a:fld id="{B09EE0EA-553B-433A-B5BC-45CE508D814C}" type="datetime1">
              <a:rPr lang="fr-FR" smtClean="0"/>
              <a:pPr/>
              <a:t>30/03/2017</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4ED35F2F-DEF7-4BA4-9EA0-A04C0ADD7617}" type="slidenum">
              <a:rPr lang="fr-FR" smtClean="0"/>
              <a:pPr/>
              <a:t>‹N°›</a:t>
            </a:fld>
            <a:endParaRPr lang="fr-FR"/>
          </a:p>
        </p:txBody>
      </p:sp>
    </p:spTree>
  </p:cSld>
  <p:clrMapOvr>
    <a:masterClrMapping/>
  </p:clrMapOvr>
  <mc:AlternateContent xmlns:mc="http://schemas.openxmlformats.org/markup-compatibility/2006">
    <mc:Choice xmlns:p14="http://schemas.microsoft.com/office/powerpoint/2010/main" xmlns="" Requires="p14">
      <p:transition spd="slow" p14:dur="4000">
        <p14:vortex dir="r"/>
      </p:transition>
    </mc:Choice>
    <mc:Fallback>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pic>
        <p:nvPicPr>
          <p:cNvPr id="9" name="Picture 8" descr="Overlay-PictureCaption.png"/>
          <p:cNvPicPr>
            <a:picLocks noChangeAspect="1"/>
          </p:cNvPicPr>
          <p:nvPr/>
        </p:nvPicPr>
        <p:blipFill>
          <a:blip r:embed="rId2"/>
          <a:stretch>
            <a:fillRect/>
          </a:stretch>
        </p:blipFill>
        <p:spPr>
          <a:xfrm>
            <a:off x="448977" y="187452"/>
            <a:ext cx="8536656" cy="6483096"/>
          </a:xfrm>
          <a:prstGeom prst="rect">
            <a:avLst/>
          </a:prstGeom>
        </p:spPr>
      </p:pic>
      <p:sp>
        <p:nvSpPr>
          <p:cNvPr id="2" name="Title 1"/>
          <p:cNvSpPr>
            <a:spLocks noGrp="1"/>
          </p:cNvSpPr>
          <p:nvPr>
            <p:ph type="title"/>
          </p:nvPr>
        </p:nvSpPr>
        <p:spPr>
          <a:xfrm>
            <a:off x="3886200" y="533400"/>
            <a:ext cx="4476750" cy="1252538"/>
          </a:xfrm>
        </p:spPr>
        <p:txBody>
          <a:bodyPr anchor="b"/>
          <a:lstStyle>
            <a:lvl1pPr algn="l">
              <a:defRPr sz="3600" b="0"/>
            </a:lvl1pPr>
          </a:lstStyle>
          <a:p>
            <a:r>
              <a:rPr lang="fr-FR" smtClean="0"/>
              <a:t>Cliquez et modifiez le titre</a:t>
            </a:r>
            <a:endParaRPr/>
          </a:p>
        </p:txBody>
      </p:sp>
      <p:sp>
        <p:nvSpPr>
          <p:cNvPr id="4" name="Text Placeholder 3"/>
          <p:cNvSpPr>
            <a:spLocks noGrp="1"/>
          </p:cNvSpPr>
          <p:nvPr>
            <p:ph type="body" sz="half" idx="2"/>
          </p:nvPr>
        </p:nvSpPr>
        <p:spPr>
          <a:xfrm>
            <a:off x="3886124" y="1828800"/>
            <a:ext cx="4474539" cy="3810000"/>
          </a:xfrm>
        </p:spPr>
        <p:txBody>
          <a:bodyPr>
            <a:normAutofit/>
          </a:bodyPr>
          <a:lstStyle>
            <a:lvl1pPr marL="0" indent="0">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Date Placeholder 4"/>
          <p:cNvSpPr>
            <a:spLocks noGrp="1"/>
          </p:cNvSpPr>
          <p:nvPr>
            <p:ph type="dt" sz="half" idx="10"/>
          </p:nvPr>
        </p:nvSpPr>
        <p:spPr>
          <a:xfrm>
            <a:off x="3886124" y="6288741"/>
            <a:ext cx="1887537" cy="365125"/>
          </a:xfrm>
        </p:spPr>
        <p:txBody>
          <a:bodyPr/>
          <a:lstStyle/>
          <a:p>
            <a:fld id="{BC228790-450A-4537-9E3C-6129A173A55E}" type="datetime1">
              <a:rPr lang="fr-FR" smtClean="0"/>
              <a:pPr/>
              <a:t>30/03/2017</a:t>
            </a:fld>
            <a:endParaRPr lang="fr-FR"/>
          </a:p>
        </p:txBody>
      </p:sp>
      <p:sp>
        <p:nvSpPr>
          <p:cNvPr id="6" name="Footer Placeholder 5"/>
          <p:cNvSpPr>
            <a:spLocks noGrp="1"/>
          </p:cNvSpPr>
          <p:nvPr>
            <p:ph type="ftr" sz="quarter" idx="11"/>
          </p:nvPr>
        </p:nvSpPr>
        <p:spPr>
          <a:xfrm>
            <a:off x="5867399" y="6288741"/>
            <a:ext cx="2675965" cy="365125"/>
          </a:xfrm>
        </p:spPr>
        <p:txBody>
          <a:bodyPr/>
          <a:lstStyle/>
          <a:p>
            <a:endParaRPr lang="fr-FR"/>
          </a:p>
        </p:txBody>
      </p:sp>
      <p:sp>
        <p:nvSpPr>
          <p:cNvPr id="7" name="Slide Number Placeholder 6"/>
          <p:cNvSpPr>
            <a:spLocks noGrp="1"/>
          </p:cNvSpPr>
          <p:nvPr>
            <p:ph type="sldNum" sz="quarter" idx="12"/>
          </p:nvPr>
        </p:nvSpPr>
        <p:spPr/>
        <p:txBody>
          <a:bodyPr/>
          <a:lstStyle/>
          <a:p>
            <a:fld id="{4ED35F2F-DEF7-4BA4-9EA0-A04C0ADD7617}" type="slidenum">
              <a:rPr lang="fr-FR" smtClean="0"/>
              <a:pPr/>
              <a:t>‹N°›</a:t>
            </a:fld>
            <a:endParaRPr lang="fr-FR"/>
          </a:p>
        </p:txBody>
      </p:sp>
      <p:sp>
        <p:nvSpPr>
          <p:cNvPr id="3" name="Picture Placeholder 2"/>
          <p:cNvSpPr>
            <a:spLocks noGrp="1"/>
          </p:cNvSpPr>
          <p:nvPr>
            <p:ph type="pic" idx="1"/>
          </p:nvPr>
        </p:nvSpPr>
        <p:spPr>
          <a:xfrm flipH="1">
            <a:off x="188253" y="179292"/>
            <a:ext cx="3281087" cy="6483096"/>
          </a:xfrm>
          <a:prstGeom prst="round1Rect">
            <a:avLst>
              <a:gd name="adj" fmla="val 17325"/>
            </a:avLst>
          </a:prstGeom>
          <a:blipFill dpi="0" rotWithShape="0">
            <a:blip r:embed="rId3"/>
            <a:srcRect/>
            <a:stretch>
              <a:fillRect/>
            </a:stretch>
          </a:blipFill>
          <a:ln w="28575">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Faire glisser l'image vers l'espace réservé ou cliquer sur l'icône pour l'ajouter</a:t>
            </a:r>
            <a:endParaRPr/>
          </a:p>
        </p:txBody>
      </p:sp>
    </p:spTree>
  </p:cSld>
  <p:clrMapOvr>
    <a:masterClrMapping/>
  </p:clrMapOvr>
  <mc:AlternateContent xmlns:mc="http://schemas.openxmlformats.org/markup-compatibility/2006">
    <mc:Choice xmlns:p14="http://schemas.microsoft.com/office/powerpoint/2010/main" xmlns="" Requires="p14">
      <p:transition spd="slow" p14:dur="4000">
        <p14:vortex dir="r"/>
      </p:transition>
    </mc:Choice>
    <mc:Fallback>
      <p:transition spd="slow">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Image avec légende, alt.">
    <p:spTree>
      <p:nvGrpSpPr>
        <p:cNvPr id="1" name=""/>
        <p:cNvGrpSpPr/>
        <p:nvPr/>
      </p:nvGrpSpPr>
      <p:grpSpPr>
        <a:xfrm>
          <a:off x="0" y="0"/>
          <a:ext cx="0" cy="0"/>
          <a:chOff x="0" y="0"/>
          <a:chExt cx="0" cy="0"/>
        </a:xfrm>
      </p:grpSpPr>
      <p:pic>
        <p:nvPicPr>
          <p:cNvPr id="10" name="Picture 9" descr="Overlay-PictureCaption-Extras.png"/>
          <p:cNvPicPr>
            <a:picLocks noChangeAspect="1"/>
          </p:cNvPicPr>
          <p:nvPr/>
        </p:nvPicPr>
        <p:blipFill>
          <a:blip r:embed="rId2"/>
          <a:stretch>
            <a:fillRect/>
          </a:stretch>
        </p:blipFill>
        <p:spPr>
          <a:xfrm>
            <a:off x="158367" y="187452"/>
            <a:ext cx="8827266" cy="6483096"/>
          </a:xfrm>
          <a:prstGeom prst="rect">
            <a:avLst/>
          </a:prstGeom>
        </p:spPr>
      </p:pic>
      <p:sp>
        <p:nvSpPr>
          <p:cNvPr id="2" name="Title 1"/>
          <p:cNvSpPr>
            <a:spLocks noGrp="1"/>
          </p:cNvSpPr>
          <p:nvPr>
            <p:ph type="title"/>
          </p:nvPr>
        </p:nvSpPr>
        <p:spPr>
          <a:xfrm>
            <a:off x="4710953" y="533400"/>
            <a:ext cx="3657600" cy="1252538"/>
          </a:xfrm>
        </p:spPr>
        <p:txBody>
          <a:bodyPr anchor="b"/>
          <a:lstStyle>
            <a:lvl1pPr algn="l">
              <a:defRPr sz="3600" b="0"/>
            </a:lvl1pPr>
          </a:lstStyle>
          <a:p>
            <a:r>
              <a:rPr lang="fr-FR" smtClean="0"/>
              <a:t>Cliquez et modifiez le titre</a:t>
            </a:r>
            <a:endParaRPr/>
          </a:p>
        </p:txBody>
      </p:sp>
      <p:sp>
        <p:nvSpPr>
          <p:cNvPr id="3" name="Picture Placeholder 2"/>
          <p:cNvSpPr>
            <a:spLocks noGrp="1"/>
          </p:cNvSpPr>
          <p:nvPr>
            <p:ph type="pic" idx="1"/>
          </p:nvPr>
        </p:nvSpPr>
        <p:spPr>
          <a:xfrm flipH="1">
            <a:off x="596153" y="1600199"/>
            <a:ext cx="3657600" cy="3657601"/>
          </a:xfrm>
          <a:prstGeom prst="ellipse">
            <a:avLst/>
          </a:prstGeom>
          <a:blipFill dpi="0" rotWithShape="0">
            <a:blip r:embed="rId3" cstate="print"/>
            <a:srcRect/>
            <a:stretch>
              <a:fillRect/>
            </a:stretch>
          </a:blipFill>
          <a:ln w="28575">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Faire glisser l'image vers l'espace réservé ou cliquer sur l'icône pour l'ajouter</a:t>
            </a:r>
            <a:endParaRPr/>
          </a:p>
        </p:txBody>
      </p:sp>
      <p:sp>
        <p:nvSpPr>
          <p:cNvPr id="4" name="Text Placeholder 3"/>
          <p:cNvSpPr>
            <a:spLocks noGrp="1"/>
          </p:cNvSpPr>
          <p:nvPr>
            <p:ph type="body" sz="half" idx="2"/>
          </p:nvPr>
        </p:nvSpPr>
        <p:spPr>
          <a:xfrm>
            <a:off x="4710412" y="1828800"/>
            <a:ext cx="3657600" cy="3810000"/>
          </a:xfrm>
        </p:spPr>
        <p:txBody>
          <a:bodyPr>
            <a:normAutofit/>
          </a:bodyPr>
          <a:lstStyle>
            <a:lvl1pPr marL="0" indent="0">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Date Placeholder 4"/>
          <p:cNvSpPr>
            <a:spLocks noGrp="1"/>
          </p:cNvSpPr>
          <p:nvPr>
            <p:ph type="dt" sz="half" idx="10"/>
          </p:nvPr>
        </p:nvSpPr>
        <p:spPr>
          <a:xfrm>
            <a:off x="381000" y="6288741"/>
            <a:ext cx="1865125" cy="365125"/>
          </a:xfrm>
        </p:spPr>
        <p:txBody>
          <a:bodyPr/>
          <a:lstStyle/>
          <a:p>
            <a:fld id="{34E82292-0E95-46E7-9557-0F45B4A17106}" type="datetime1">
              <a:rPr lang="fr-FR" smtClean="0"/>
              <a:pPr/>
              <a:t>30/03/2017</a:t>
            </a:fld>
            <a:endParaRPr lang="fr-FR"/>
          </a:p>
        </p:txBody>
      </p:sp>
      <p:sp>
        <p:nvSpPr>
          <p:cNvPr id="6" name="Footer Placeholder 5"/>
          <p:cNvSpPr>
            <a:spLocks noGrp="1"/>
          </p:cNvSpPr>
          <p:nvPr>
            <p:ph type="ftr" sz="quarter" idx="11"/>
          </p:nvPr>
        </p:nvSpPr>
        <p:spPr>
          <a:xfrm>
            <a:off x="3325813" y="6288741"/>
            <a:ext cx="5217551" cy="365125"/>
          </a:xfrm>
        </p:spPr>
        <p:txBody>
          <a:bodyPr/>
          <a:lstStyle/>
          <a:p>
            <a:endParaRPr lang="fr-FR"/>
          </a:p>
        </p:txBody>
      </p:sp>
      <p:sp>
        <p:nvSpPr>
          <p:cNvPr id="7" name="Slide Number Placeholder 6"/>
          <p:cNvSpPr>
            <a:spLocks noGrp="1"/>
          </p:cNvSpPr>
          <p:nvPr>
            <p:ph type="sldNum" sz="quarter" idx="12"/>
          </p:nvPr>
        </p:nvSpPr>
        <p:spPr/>
        <p:txBody>
          <a:bodyPr/>
          <a:lstStyle/>
          <a:p>
            <a:fld id="{4ED35F2F-DEF7-4BA4-9EA0-A04C0ADD7617}" type="slidenum">
              <a:rPr lang="fr-FR" smtClean="0"/>
              <a:pPr/>
              <a:t>‹N°›</a:t>
            </a:fld>
            <a:endParaRPr lang="fr-FR"/>
          </a:p>
        </p:txBody>
      </p:sp>
    </p:spTree>
  </p:cSld>
  <p:clrMapOvr>
    <a:masterClrMapping/>
  </p:clrMapOvr>
  <mc:AlternateContent xmlns:mc="http://schemas.openxmlformats.org/markup-compatibility/2006">
    <mc:Choice xmlns:p14="http://schemas.microsoft.com/office/powerpoint/2010/main" xmlns="" Requires="p14">
      <p:transition spd="slow" p14:dur="4000">
        <p14:vortex dir="r"/>
      </p:transition>
    </mc:Choice>
    <mc:Fallback>
      <p:transition spd="slow">
        <p:fade/>
      </p:transition>
    </mc:Fallback>
  </mc:AlternateContent>
  <p:timing>
    <p:tnLst>
      <p:par>
        <p:cTn id="1" dur="indefinite" restart="never" nodeType="tmRoot"/>
      </p:par>
    </p:tnLst>
  </p:timing>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Image au-dessus de légende">
    <p:spTree>
      <p:nvGrpSpPr>
        <p:cNvPr id="1" name=""/>
        <p:cNvGrpSpPr/>
        <p:nvPr/>
      </p:nvGrpSpPr>
      <p:grpSpPr>
        <a:xfrm>
          <a:off x="0" y="0"/>
          <a:ext cx="0" cy="0"/>
          <a:chOff x="0" y="0"/>
          <a:chExt cx="0" cy="0"/>
        </a:xfrm>
      </p:grpSpPr>
      <p:pic>
        <p:nvPicPr>
          <p:cNvPr id="10" name="Picture 9" descr="Overlay-PictureCaption-Extras.png"/>
          <p:cNvPicPr>
            <a:picLocks noChangeAspect="1"/>
          </p:cNvPicPr>
          <p:nvPr/>
        </p:nvPicPr>
        <p:blipFill>
          <a:blip r:embed="rId2"/>
          <a:stretch>
            <a:fillRect/>
          </a:stretch>
        </p:blipFill>
        <p:spPr>
          <a:xfrm>
            <a:off x="158367" y="187452"/>
            <a:ext cx="8827266" cy="6483096"/>
          </a:xfrm>
          <a:prstGeom prst="rect">
            <a:avLst/>
          </a:prstGeom>
        </p:spPr>
      </p:pic>
      <p:sp>
        <p:nvSpPr>
          <p:cNvPr id="2" name="Title 1"/>
          <p:cNvSpPr>
            <a:spLocks noGrp="1"/>
          </p:cNvSpPr>
          <p:nvPr>
            <p:ph type="title"/>
          </p:nvPr>
        </p:nvSpPr>
        <p:spPr>
          <a:xfrm>
            <a:off x="808038" y="3778624"/>
            <a:ext cx="7560515" cy="1102658"/>
          </a:xfrm>
        </p:spPr>
        <p:txBody>
          <a:bodyPr anchor="b"/>
          <a:lstStyle>
            <a:lvl1pPr algn="l">
              <a:defRPr sz="3600" b="0"/>
            </a:lvl1pPr>
          </a:lstStyle>
          <a:p>
            <a:r>
              <a:rPr lang="fr-FR" smtClean="0"/>
              <a:t>Cliquez et modifiez le titre</a:t>
            </a:r>
            <a:endParaRPr/>
          </a:p>
        </p:txBody>
      </p:sp>
      <p:sp>
        <p:nvSpPr>
          <p:cNvPr id="3" name="Picture Placeholder 2"/>
          <p:cNvSpPr>
            <a:spLocks noGrp="1"/>
          </p:cNvSpPr>
          <p:nvPr>
            <p:ph type="pic" idx="1"/>
          </p:nvPr>
        </p:nvSpPr>
        <p:spPr>
          <a:xfrm flipH="1">
            <a:off x="871584" y="762000"/>
            <a:ext cx="7427726" cy="2989730"/>
          </a:xfrm>
          <a:prstGeom prst="roundRect">
            <a:avLst>
              <a:gd name="adj" fmla="val 7476"/>
            </a:avLst>
          </a:prstGeom>
          <a:blipFill dpi="0" rotWithShape="0">
            <a:blip r:embed="rId3"/>
            <a:srcRect/>
            <a:stretch>
              <a:fillRect/>
            </a:stretch>
          </a:blipFill>
          <a:ln w="28575">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Faire glisser l'image vers l'espace réservé ou cliquer sur l'icône pour l'ajouter</a:t>
            </a:r>
            <a:endParaRPr/>
          </a:p>
        </p:txBody>
      </p:sp>
      <p:sp>
        <p:nvSpPr>
          <p:cNvPr id="4" name="Text Placeholder 3"/>
          <p:cNvSpPr>
            <a:spLocks noGrp="1"/>
          </p:cNvSpPr>
          <p:nvPr>
            <p:ph type="body" sz="half" idx="2"/>
          </p:nvPr>
        </p:nvSpPr>
        <p:spPr>
          <a:xfrm>
            <a:off x="808034" y="4827493"/>
            <a:ext cx="7559977" cy="1220881"/>
          </a:xfrm>
        </p:spPr>
        <p:txBody>
          <a:bodyPr>
            <a:normAutofit/>
          </a:bodyPr>
          <a:lstStyle>
            <a:lvl1pPr marL="0" indent="0">
              <a:spcBef>
                <a:spcPts val="3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Date Placeholder 4"/>
          <p:cNvSpPr>
            <a:spLocks noGrp="1"/>
          </p:cNvSpPr>
          <p:nvPr>
            <p:ph type="dt" sz="half" idx="10"/>
          </p:nvPr>
        </p:nvSpPr>
        <p:spPr>
          <a:xfrm>
            <a:off x="381000" y="6288741"/>
            <a:ext cx="1865125" cy="365125"/>
          </a:xfrm>
        </p:spPr>
        <p:txBody>
          <a:bodyPr/>
          <a:lstStyle/>
          <a:p>
            <a:fld id="{34E82292-0E95-46E7-9557-0F45B4A17106}" type="datetime1">
              <a:rPr lang="fr-FR" smtClean="0"/>
              <a:pPr/>
              <a:t>30/03/2017</a:t>
            </a:fld>
            <a:endParaRPr lang="fr-FR"/>
          </a:p>
        </p:txBody>
      </p:sp>
      <p:sp>
        <p:nvSpPr>
          <p:cNvPr id="6" name="Footer Placeholder 5"/>
          <p:cNvSpPr>
            <a:spLocks noGrp="1"/>
          </p:cNvSpPr>
          <p:nvPr>
            <p:ph type="ftr" sz="quarter" idx="11"/>
          </p:nvPr>
        </p:nvSpPr>
        <p:spPr>
          <a:xfrm>
            <a:off x="3325813" y="6288741"/>
            <a:ext cx="5217551" cy="365125"/>
          </a:xfrm>
        </p:spPr>
        <p:txBody>
          <a:bodyPr/>
          <a:lstStyle/>
          <a:p>
            <a:endParaRPr lang="fr-FR"/>
          </a:p>
        </p:txBody>
      </p:sp>
      <p:sp>
        <p:nvSpPr>
          <p:cNvPr id="7" name="Slide Number Placeholder 6"/>
          <p:cNvSpPr>
            <a:spLocks noGrp="1"/>
          </p:cNvSpPr>
          <p:nvPr>
            <p:ph type="sldNum" sz="quarter" idx="12"/>
          </p:nvPr>
        </p:nvSpPr>
        <p:spPr/>
        <p:txBody>
          <a:bodyPr/>
          <a:lstStyle/>
          <a:p>
            <a:fld id="{4ED35F2F-DEF7-4BA4-9EA0-A04C0ADD7617}" type="slidenum">
              <a:rPr lang="fr-FR" smtClean="0"/>
              <a:pPr/>
              <a:t>‹N°›</a:t>
            </a:fld>
            <a:endParaRPr lang="fr-FR"/>
          </a:p>
        </p:txBody>
      </p:sp>
    </p:spTree>
  </p:cSld>
  <p:clrMapOvr>
    <a:masterClrMapping/>
  </p:clrMapOvr>
  <mc:AlternateContent xmlns:mc="http://schemas.openxmlformats.org/markup-compatibility/2006">
    <mc:Choice xmlns:p14="http://schemas.microsoft.com/office/powerpoint/2010/main" xmlns="" Requires="p14">
      <p:transition spd="slow" p14:dur="4000">
        <p14:vortex dir="r"/>
      </p:transition>
    </mc:Choice>
    <mc:Fallback>
      <p:transition spd="slow">
        <p:fade/>
      </p:transition>
    </mc:Fallback>
  </mc:AlternateContent>
  <p:timing>
    <p:tnLst>
      <p:par>
        <p:cTn id="1" dur="indefinite" restart="never" nodeType="tmRoot"/>
      </p:par>
    </p:tnLst>
  </p:timing>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pic>
        <p:nvPicPr>
          <p:cNvPr id="8" name="Picture 7"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fr-FR" smtClean="0"/>
              <a:t>Cliquez et modifiez le titre</a:t>
            </a:r>
            <a:endParaRPr/>
          </a:p>
        </p:txBody>
      </p:sp>
      <p:sp>
        <p:nvSpPr>
          <p:cNvPr id="3" name="Vertical Text Placeholder 2"/>
          <p:cNvSpPr>
            <a:spLocks noGrp="1"/>
          </p:cNvSpPr>
          <p:nvPr>
            <p:ph type="body" orient="vert" idx="1"/>
          </p:nvPr>
        </p:nvSpPr>
        <p:spPr/>
        <p:txBody>
          <a:bodyPr vert="eaVert"/>
          <a:lstStyle>
            <a:lvl5pPr>
              <a:defRPr/>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4" name="Date Placeholder 3"/>
          <p:cNvSpPr>
            <a:spLocks noGrp="1"/>
          </p:cNvSpPr>
          <p:nvPr>
            <p:ph type="dt" sz="half" idx="10"/>
          </p:nvPr>
        </p:nvSpPr>
        <p:spPr/>
        <p:txBody>
          <a:bodyPr/>
          <a:lstStyle/>
          <a:p>
            <a:fld id="{66E231B9-47F8-4D15-B066-C0B6BE2F0254}" type="datetime1">
              <a:rPr lang="fr-FR" smtClean="0"/>
              <a:pPr/>
              <a:t>30/03/2017</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ED35F2F-DEF7-4BA4-9EA0-A04C0ADD7617}" type="slidenum">
              <a:rPr lang="fr-FR" smtClean="0"/>
              <a:pPr/>
              <a:t>‹N°›</a:t>
            </a:fld>
            <a:endParaRPr lang="fr-FR"/>
          </a:p>
        </p:txBody>
      </p:sp>
    </p:spTree>
  </p:cSld>
  <p:clrMapOvr>
    <a:masterClrMapping/>
  </p:clrMapOvr>
  <mc:AlternateContent xmlns:mc="http://schemas.openxmlformats.org/markup-compatibility/2006">
    <mc:Choice xmlns:p14="http://schemas.microsoft.com/office/powerpoint/2010/main" xmlns="" Requires="p14">
      <p:transition spd="slow" p14:dur="4000">
        <p14:vortex dir="r"/>
      </p:transition>
    </mc:Choice>
    <mc:Fallback>
      <p:transition spd="slow">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pic>
        <p:nvPicPr>
          <p:cNvPr id="8" name="Picture 7"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Vertical Title 1"/>
          <p:cNvSpPr>
            <a:spLocks noGrp="1"/>
          </p:cNvSpPr>
          <p:nvPr>
            <p:ph type="title" orient="vert"/>
          </p:nvPr>
        </p:nvSpPr>
        <p:spPr>
          <a:xfrm>
            <a:off x="7328646" y="779463"/>
            <a:ext cx="1358153" cy="5268912"/>
          </a:xfrm>
        </p:spPr>
        <p:txBody>
          <a:bodyPr vert="eaVert"/>
          <a:lstStyle/>
          <a:p>
            <a:r>
              <a:rPr lang="fr-FR" smtClean="0"/>
              <a:t>Cliquez et modifiez le titre</a:t>
            </a:r>
            <a:endParaRPr/>
          </a:p>
        </p:txBody>
      </p:sp>
      <p:sp>
        <p:nvSpPr>
          <p:cNvPr id="3" name="Vertical Text Placeholder 2"/>
          <p:cNvSpPr>
            <a:spLocks noGrp="1"/>
          </p:cNvSpPr>
          <p:nvPr>
            <p:ph type="body" orient="vert" idx="1"/>
          </p:nvPr>
        </p:nvSpPr>
        <p:spPr>
          <a:xfrm>
            <a:off x="779462" y="779464"/>
            <a:ext cx="6170613" cy="5268911"/>
          </a:xfrm>
        </p:spPr>
        <p:txBody>
          <a:bodyPr vert="eaVert"/>
          <a:lstStyle>
            <a:lvl5pPr>
              <a:defRPr/>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4" name="Date Placeholder 3"/>
          <p:cNvSpPr>
            <a:spLocks noGrp="1"/>
          </p:cNvSpPr>
          <p:nvPr>
            <p:ph type="dt" sz="half" idx="10"/>
          </p:nvPr>
        </p:nvSpPr>
        <p:spPr/>
        <p:txBody>
          <a:bodyPr/>
          <a:lstStyle/>
          <a:p>
            <a:fld id="{107ED99F-8808-4347-BF7A-976500A00A3E}" type="datetime1">
              <a:rPr lang="fr-FR" smtClean="0"/>
              <a:pPr/>
              <a:t>30/03/2017</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ED35F2F-DEF7-4BA4-9EA0-A04C0ADD7617}" type="slidenum">
              <a:rPr lang="fr-FR" smtClean="0"/>
              <a:pPr/>
              <a:t>‹N°›</a:t>
            </a:fld>
            <a:endParaRPr lang="fr-FR"/>
          </a:p>
        </p:txBody>
      </p:sp>
    </p:spTree>
  </p:cSld>
  <p:clrMapOvr>
    <a:masterClrMapping/>
  </p:clrMapOvr>
  <mc:AlternateContent xmlns:mc="http://schemas.openxmlformats.org/markup-compatibility/2006">
    <mc:Choice xmlns:p14="http://schemas.microsoft.com/office/powerpoint/2010/main" xmlns="" Requires="p14">
      <p:transition spd="slow" p14:dur="4000">
        <p14:vortex dir="r"/>
      </p:transition>
    </mc:Choice>
    <mc:Fallback>
      <p:transition spd="slow">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pic>
        <p:nvPicPr>
          <p:cNvPr id="8" name="Picture 7"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fr-FR" smtClean="0"/>
              <a:t>Cliquez et modifiez le titre</a:t>
            </a:r>
            <a:endParaRPr/>
          </a:p>
        </p:txBody>
      </p:sp>
      <p:sp>
        <p:nvSpPr>
          <p:cNvPr id="3" name="Content Placeholder 2"/>
          <p:cNvSpPr>
            <a:spLocks noGrp="1"/>
          </p:cNvSpPr>
          <p:nvPr>
            <p:ph idx="1"/>
          </p:nvPr>
        </p:nvSpPr>
        <p:spPr/>
        <p:txBody>
          <a:bodyPr/>
          <a:lstStyle>
            <a:lvl5pPr>
              <a:defRPr/>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4" name="Date Placeholder 3"/>
          <p:cNvSpPr>
            <a:spLocks noGrp="1"/>
          </p:cNvSpPr>
          <p:nvPr>
            <p:ph type="dt" sz="half" idx="10"/>
          </p:nvPr>
        </p:nvSpPr>
        <p:spPr/>
        <p:txBody>
          <a:bodyPr/>
          <a:lstStyle/>
          <a:p>
            <a:fld id="{CC252531-E6CA-4493-818C-FED608B91601}" type="datetime1">
              <a:rPr lang="fr-FR" smtClean="0"/>
              <a:pPr/>
              <a:t>30/03/2017</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ED35F2F-DEF7-4BA4-9EA0-A04C0ADD7617}" type="slidenum">
              <a:rPr lang="fr-FR" smtClean="0"/>
              <a:pPr/>
              <a:t>‹N°›</a:t>
            </a:fld>
            <a:endParaRPr lang="fr-FR"/>
          </a:p>
        </p:txBody>
      </p:sp>
    </p:spTree>
  </p:cSld>
  <p:clrMapOvr>
    <a:masterClrMapping/>
  </p:clrMapOvr>
  <mc:AlternateContent xmlns:mc="http://schemas.openxmlformats.org/markup-compatibility/2006">
    <mc:Choice xmlns:p14="http://schemas.microsoft.com/office/powerpoint/2010/main" xmlns="" Requires="p14">
      <p:transition spd="slow" p14:dur="4000">
        <p14:vortex dir="r"/>
      </p:transition>
    </mc:Choice>
    <mc:Fallback>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pic>
        <p:nvPicPr>
          <p:cNvPr id="8" name="Picture 7" descr="Overlay-SectionHeader.png"/>
          <p:cNvPicPr>
            <a:picLocks noChangeAspect="1"/>
          </p:cNvPicPr>
          <p:nvPr/>
        </p:nvPicPr>
        <p:blipFill>
          <a:blip r:embed="rId2"/>
          <a:stretch>
            <a:fillRect/>
          </a:stretch>
        </p:blipFill>
        <p:spPr>
          <a:xfrm>
            <a:off x="158367" y="187452"/>
            <a:ext cx="8827266" cy="6483096"/>
          </a:xfrm>
          <a:prstGeom prst="rect">
            <a:avLst/>
          </a:prstGeom>
        </p:spPr>
      </p:pic>
      <p:sp>
        <p:nvSpPr>
          <p:cNvPr id="2" name="Title 1"/>
          <p:cNvSpPr>
            <a:spLocks noGrp="1"/>
          </p:cNvSpPr>
          <p:nvPr>
            <p:ph type="title"/>
          </p:nvPr>
        </p:nvSpPr>
        <p:spPr>
          <a:xfrm>
            <a:off x="779463" y="2591360"/>
            <a:ext cx="7583487" cy="1362075"/>
          </a:xfrm>
        </p:spPr>
        <p:txBody>
          <a:bodyPr anchor="b" anchorCtr="0">
            <a:noAutofit/>
          </a:bodyPr>
          <a:lstStyle>
            <a:lvl1pPr algn="l">
              <a:defRPr sz="4400" b="1" cap="none" baseline="0">
                <a:solidFill>
                  <a:schemeClr val="bg1"/>
                </a:solidFill>
              </a:defRPr>
            </a:lvl1pPr>
          </a:lstStyle>
          <a:p>
            <a:r>
              <a:rPr lang="fr-FR" smtClean="0"/>
              <a:t>Cliquez et modifiez le titre</a:t>
            </a:r>
            <a:endParaRPr/>
          </a:p>
        </p:txBody>
      </p:sp>
      <p:sp>
        <p:nvSpPr>
          <p:cNvPr id="3" name="Text Placeholder 2"/>
          <p:cNvSpPr>
            <a:spLocks noGrp="1"/>
          </p:cNvSpPr>
          <p:nvPr>
            <p:ph type="body" idx="1"/>
          </p:nvPr>
        </p:nvSpPr>
        <p:spPr>
          <a:xfrm>
            <a:off x="779463" y="3950354"/>
            <a:ext cx="7583487" cy="1500187"/>
          </a:xfrm>
        </p:spPr>
        <p:txBody>
          <a:bodyPr anchor="t" anchorCtr="0"/>
          <a:lstStyle>
            <a:lvl1pPr marL="0" indent="0" algn="l">
              <a:spcBef>
                <a:spcPts val="600"/>
              </a:spcBef>
              <a:buNone/>
              <a:defRPr sz="20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Date Placeholder 3"/>
          <p:cNvSpPr>
            <a:spLocks noGrp="1"/>
          </p:cNvSpPr>
          <p:nvPr>
            <p:ph type="dt" sz="half" idx="10"/>
          </p:nvPr>
        </p:nvSpPr>
        <p:spPr/>
        <p:txBody>
          <a:bodyPr/>
          <a:lstStyle/>
          <a:p>
            <a:fld id="{34E82292-0E95-46E7-9557-0F45B4A17106}" type="datetime1">
              <a:rPr lang="fr-FR" smtClean="0"/>
              <a:pPr/>
              <a:t>30/03/2017</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ED35F2F-DEF7-4BA4-9EA0-A04C0ADD7617}" type="slidenum">
              <a:rPr lang="fr-FR" smtClean="0"/>
              <a:pPr/>
              <a:t>‹N°›</a:t>
            </a:fld>
            <a:endParaRPr lang="fr-FR"/>
          </a:p>
        </p:txBody>
      </p:sp>
    </p:spTree>
  </p:cSld>
  <p:clrMapOvr>
    <a:masterClrMapping/>
  </p:clrMapOvr>
  <mc:AlternateContent xmlns:mc="http://schemas.openxmlformats.org/markup-compatibility/2006">
    <mc:Choice xmlns:p14="http://schemas.microsoft.com/office/powerpoint/2010/main" xmlns="" Requires="p14">
      <p:transition spd="slow" p14:dur="4000">
        <p14:vortex dir="r"/>
      </p:transition>
    </mc:Choice>
    <mc:Fallback>
      <p:transition spd="slow">
        <p:fade/>
      </p:transition>
    </mc:Fallback>
  </mc:AlternateContent>
  <p:timing>
    <p:tnLst>
      <p:par>
        <p:cTn id="1" dur="indefinite" restart="never" nodeType="tmRoot"/>
      </p:par>
    </p:tnLst>
  </p:timing>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fr-FR" smtClean="0"/>
              <a:t>Cliquez et modifiez le titre</a:t>
            </a:r>
            <a:endParaRPr/>
          </a:p>
        </p:txBody>
      </p:sp>
      <p:sp>
        <p:nvSpPr>
          <p:cNvPr id="3" name="Content Placeholder 2"/>
          <p:cNvSpPr>
            <a:spLocks noGrp="1"/>
          </p:cNvSpPr>
          <p:nvPr>
            <p:ph sz="half" idx="1"/>
          </p:nvPr>
        </p:nvSpPr>
        <p:spPr>
          <a:xfrm>
            <a:off x="779462" y="1828800"/>
            <a:ext cx="3657600" cy="42195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4" name="Content Placeholder 3"/>
          <p:cNvSpPr>
            <a:spLocks noGrp="1"/>
          </p:cNvSpPr>
          <p:nvPr>
            <p:ph sz="half" idx="2"/>
          </p:nvPr>
        </p:nvSpPr>
        <p:spPr>
          <a:xfrm>
            <a:off x="4688541" y="1828800"/>
            <a:ext cx="3657600" cy="42195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5" name="Date Placeholder 4"/>
          <p:cNvSpPr>
            <a:spLocks noGrp="1"/>
          </p:cNvSpPr>
          <p:nvPr>
            <p:ph type="dt" sz="half" idx="10"/>
          </p:nvPr>
        </p:nvSpPr>
        <p:spPr/>
        <p:txBody>
          <a:bodyPr/>
          <a:lstStyle/>
          <a:p>
            <a:fld id="{1E55479B-BF5A-4740-973B-9054085362B5}" type="datetime1">
              <a:rPr lang="fr-FR" smtClean="0"/>
              <a:pPr/>
              <a:t>30/03/2017</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4ED35F2F-DEF7-4BA4-9EA0-A04C0ADD7617}" type="slidenum">
              <a:rPr lang="fr-FR" smtClean="0"/>
              <a:pPr/>
              <a:t>‹N°›</a:t>
            </a:fld>
            <a:endParaRPr lang="fr-FR"/>
          </a:p>
        </p:txBody>
      </p:sp>
    </p:spTree>
  </p:cSld>
  <p:clrMapOvr>
    <a:masterClrMapping/>
  </p:clrMapOvr>
  <mc:AlternateContent xmlns:mc="http://schemas.openxmlformats.org/markup-compatibility/2006">
    <mc:Choice xmlns:p14="http://schemas.microsoft.com/office/powerpoint/2010/main" xmlns="" Requires="p14">
      <p:transition spd="slow" p14:dur="4000">
        <p14:vortex dir="r"/>
      </p:transition>
    </mc:Choice>
    <mc:Fallback>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pic>
        <p:nvPicPr>
          <p:cNvPr id="14" name="Picture 13"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a:xfrm>
            <a:off x="779463" y="381000"/>
            <a:ext cx="7583487" cy="1044388"/>
          </a:xfrm>
        </p:spPr>
        <p:txBody>
          <a:bodyPr/>
          <a:lstStyle>
            <a:lvl1pPr>
              <a:defRPr/>
            </a:lvl1pPr>
          </a:lstStyle>
          <a:p>
            <a:r>
              <a:rPr lang="fr-FR" smtClean="0"/>
              <a:t>Cliquez et modifiez le titre</a:t>
            </a:r>
            <a:endParaRPr/>
          </a:p>
        </p:txBody>
      </p:sp>
      <p:sp>
        <p:nvSpPr>
          <p:cNvPr id="3" name="Text Placeholder 2"/>
          <p:cNvSpPr>
            <a:spLocks noGrp="1"/>
          </p:cNvSpPr>
          <p:nvPr>
            <p:ph type="body" idx="1"/>
          </p:nvPr>
        </p:nvSpPr>
        <p:spPr>
          <a:xfrm>
            <a:off x="779463" y="1438835"/>
            <a:ext cx="3657600" cy="789828"/>
          </a:xfrm>
        </p:spPr>
        <p:txBody>
          <a:bodyPr anchor="b">
            <a:noAutofit/>
          </a:bodyPr>
          <a:lstStyle>
            <a:lvl1pPr marL="0" indent="0" algn="ctr">
              <a:lnSpc>
                <a:spcPts val="3000"/>
              </a:lnSpc>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Content Placeholder 3"/>
          <p:cNvSpPr>
            <a:spLocks noGrp="1"/>
          </p:cNvSpPr>
          <p:nvPr>
            <p:ph sz="half" idx="2"/>
          </p:nvPr>
        </p:nvSpPr>
        <p:spPr>
          <a:xfrm>
            <a:off x="779463" y="2362199"/>
            <a:ext cx="3657600" cy="368617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5" name="Text Placeholder 4"/>
          <p:cNvSpPr>
            <a:spLocks noGrp="1"/>
          </p:cNvSpPr>
          <p:nvPr>
            <p:ph type="body" sz="quarter" idx="3"/>
          </p:nvPr>
        </p:nvSpPr>
        <p:spPr>
          <a:xfrm>
            <a:off x="4705350" y="1438835"/>
            <a:ext cx="3657600" cy="789828"/>
          </a:xfrm>
        </p:spPr>
        <p:txBody>
          <a:bodyPr anchor="b">
            <a:noAutofit/>
          </a:bodyPr>
          <a:lstStyle>
            <a:lvl1pPr marL="0" indent="0" algn="ctr">
              <a:lnSpc>
                <a:spcPts val="3000"/>
              </a:lnSpc>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Content Placeholder 5"/>
          <p:cNvSpPr>
            <a:spLocks noGrp="1"/>
          </p:cNvSpPr>
          <p:nvPr>
            <p:ph sz="quarter" idx="4"/>
          </p:nvPr>
        </p:nvSpPr>
        <p:spPr>
          <a:xfrm>
            <a:off x="4705350" y="2362199"/>
            <a:ext cx="3657600" cy="368617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7" name="Date Placeholder 6"/>
          <p:cNvSpPr>
            <a:spLocks noGrp="1"/>
          </p:cNvSpPr>
          <p:nvPr>
            <p:ph type="dt" sz="half" idx="10"/>
          </p:nvPr>
        </p:nvSpPr>
        <p:spPr/>
        <p:txBody>
          <a:bodyPr/>
          <a:lstStyle/>
          <a:p>
            <a:fld id="{9F16FCA2-068C-4E3A-8B52-CE741A7DFE39}" type="datetime1">
              <a:rPr lang="fr-FR" smtClean="0"/>
              <a:pPr/>
              <a:t>30/03/2017</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4ED35F2F-DEF7-4BA4-9EA0-A04C0ADD7617}" type="slidenum">
              <a:rPr lang="fr-FR" smtClean="0"/>
              <a:pPr/>
              <a:t>‹N°›</a:t>
            </a:fld>
            <a:endParaRPr lang="fr-FR"/>
          </a:p>
        </p:txBody>
      </p:sp>
      <p:cxnSp>
        <p:nvCxnSpPr>
          <p:cNvPr id="12" name="Straight Connector 11"/>
          <p:cNvCxnSpPr/>
          <p:nvPr/>
        </p:nvCxnSpPr>
        <p:spPr>
          <a:xfrm>
            <a:off x="874059" y="2286000"/>
            <a:ext cx="3563003"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815840" y="2286000"/>
            <a:ext cx="356616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874059" y="2286000"/>
            <a:ext cx="3563003"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815840" y="2286000"/>
            <a:ext cx="356616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xmlns="" Requires="p14">
      <p:transition spd="slow" p14:dur="4000">
        <p14:vortex dir="r"/>
      </p:transition>
    </mc:Choice>
    <mc:Fallback>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 contenus, Haut et bas">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fr-FR" smtClean="0"/>
              <a:t>Cliquez et modifiez le titre</a:t>
            </a:r>
            <a:endParaRPr/>
          </a:p>
        </p:txBody>
      </p:sp>
      <p:sp>
        <p:nvSpPr>
          <p:cNvPr id="3" name="Content Placeholder 2"/>
          <p:cNvSpPr>
            <a:spLocks noGrp="1"/>
          </p:cNvSpPr>
          <p:nvPr>
            <p:ph sz="half" idx="1"/>
          </p:nvPr>
        </p:nvSpPr>
        <p:spPr>
          <a:xfrm>
            <a:off x="779462" y="1828801"/>
            <a:ext cx="7585076"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5" name="Date Placeholder 4"/>
          <p:cNvSpPr>
            <a:spLocks noGrp="1"/>
          </p:cNvSpPr>
          <p:nvPr>
            <p:ph type="dt" sz="half" idx="10"/>
          </p:nvPr>
        </p:nvSpPr>
        <p:spPr/>
        <p:txBody>
          <a:bodyPr/>
          <a:lstStyle/>
          <a:p>
            <a:fld id="{34E82292-0E95-46E7-9557-0F45B4A17106}" type="datetime1">
              <a:rPr lang="fr-FR" smtClean="0"/>
              <a:pPr/>
              <a:t>30/03/2017</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4ED35F2F-DEF7-4BA4-9EA0-A04C0ADD7617}" type="slidenum">
              <a:rPr lang="fr-FR" smtClean="0"/>
              <a:pPr/>
              <a:t>‹N°›</a:t>
            </a:fld>
            <a:endParaRPr lang="fr-FR"/>
          </a:p>
        </p:txBody>
      </p:sp>
      <p:sp>
        <p:nvSpPr>
          <p:cNvPr id="10" name="Content Placeholder 2"/>
          <p:cNvSpPr>
            <a:spLocks noGrp="1"/>
          </p:cNvSpPr>
          <p:nvPr>
            <p:ph sz="half" idx="13"/>
          </p:nvPr>
        </p:nvSpPr>
        <p:spPr>
          <a:xfrm>
            <a:off x="779462" y="3991816"/>
            <a:ext cx="7585076"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Tree>
  </p:cSld>
  <p:clrMapOvr>
    <a:masterClrMapping/>
  </p:clrMapOvr>
  <mc:AlternateContent xmlns:mc="http://schemas.openxmlformats.org/markup-compatibility/2006">
    <mc:Choice xmlns:p14="http://schemas.microsoft.com/office/powerpoint/2010/main" xmlns="" Requires="p14">
      <p:transition spd="slow" p14:dur="4000">
        <p14:vortex dir="r"/>
      </p:transition>
    </mc:Choice>
    <mc:Fallback>
      <p:transition spd="slow">
        <p:fade/>
      </p:transition>
    </mc:Fallback>
  </mc:AlternateContent>
  <p:timing>
    <p:tnLst>
      <p:par>
        <p:cTn id="1" dur="indefinite" restart="never" nodeType="tmRoot"/>
      </p:par>
    </p:tnLst>
  </p:timing>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3 contenus">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fr-FR" smtClean="0"/>
              <a:t>Cliquez et modifiez le titre</a:t>
            </a:r>
            <a:endParaRPr/>
          </a:p>
        </p:txBody>
      </p:sp>
      <p:sp>
        <p:nvSpPr>
          <p:cNvPr id="3" name="Content Placeholder 2"/>
          <p:cNvSpPr>
            <a:spLocks noGrp="1"/>
          </p:cNvSpPr>
          <p:nvPr>
            <p:ph sz="half" idx="1"/>
          </p:nvPr>
        </p:nvSpPr>
        <p:spPr>
          <a:xfrm>
            <a:off x="4710953" y="1828801"/>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5" name="Date Placeholder 4"/>
          <p:cNvSpPr>
            <a:spLocks noGrp="1"/>
          </p:cNvSpPr>
          <p:nvPr>
            <p:ph type="dt" sz="half" idx="10"/>
          </p:nvPr>
        </p:nvSpPr>
        <p:spPr/>
        <p:txBody>
          <a:bodyPr/>
          <a:lstStyle/>
          <a:p>
            <a:fld id="{34E82292-0E95-46E7-9557-0F45B4A17106}" type="datetime1">
              <a:rPr lang="fr-FR" smtClean="0"/>
              <a:pPr/>
              <a:t>30/03/2017</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4ED35F2F-DEF7-4BA4-9EA0-A04C0ADD7617}" type="slidenum">
              <a:rPr lang="fr-FR" smtClean="0"/>
              <a:pPr/>
              <a:t>‹N°›</a:t>
            </a:fld>
            <a:endParaRPr lang="fr-FR"/>
          </a:p>
        </p:txBody>
      </p:sp>
      <p:sp>
        <p:nvSpPr>
          <p:cNvPr id="10" name="Content Placeholder 2"/>
          <p:cNvSpPr>
            <a:spLocks noGrp="1"/>
          </p:cNvSpPr>
          <p:nvPr>
            <p:ph sz="half" idx="13"/>
          </p:nvPr>
        </p:nvSpPr>
        <p:spPr>
          <a:xfrm>
            <a:off x="4710953" y="3991816"/>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11" name="Content Placeholder 2"/>
          <p:cNvSpPr>
            <a:spLocks noGrp="1"/>
          </p:cNvSpPr>
          <p:nvPr>
            <p:ph sz="half" idx="14"/>
          </p:nvPr>
        </p:nvSpPr>
        <p:spPr>
          <a:xfrm>
            <a:off x="779462" y="1828800"/>
            <a:ext cx="3657600" cy="42195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Tree>
  </p:cSld>
  <p:clrMapOvr>
    <a:masterClrMapping/>
  </p:clrMapOvr>
  <mc:AlternateContent xmlns:mc="http://schemas.openxmlformats.org/markup-compatibility/2006">
    <mc:Choice xmlns:p14="http://schemas.microsoft.com/office/powerpoint/2010/main" xmlns="" Requires="p14">
      <p:transition spd="slow" p14:dur="4000">
        <p14:vortex dir="r"/>
      </p:transition>
    </mc:Choice>
    <mc:Fallback>
      <p:transition spd="slow">
        <p:fade/>
      </p:transition>
    </mc:Fallback>
  </mc:AlternateContent>
  <p:timing>
    <p:tnLst>
      <p:par>
        <p:cTn id="1" dur="indefinite" restart="never" nodeType="tmRoot"/>
      </p:par>
    </p:tnLst>
  </p:timing>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4 contenus">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fr-FR" smtClean="0"/>
              <a:t>Cliquez et modifiez le titre</a:t>
            </a:r>
            <a:endParaRPr/>
          </a:p>
        </p:txBody>
      </p:sp>
      <p:sp>
        <p:nvSpPr>
          <p:cNvPr id="5" name="Date Placeholder 4"/>
          <p:cNvSpPr>
            <a:spLocks noGrp="1"/>
          </p:cNvSpPr>
          <p:nvPr>
            <p:ph type="dt" sz="half" idx="10"/>
          </p:nvPr>
        </p:nvSpPr>
        <p:spPr/>
        <p:txBody>
          <a:bodyPr/>
          <a:lstStyle/>
          <a:p>
            <a:fld id="{34E82292-0E95-46E7-9557-0F45B4A17106}" type="datetime1">
              <a:rPr lang="fr-FR" smtClean="0"/>
              <a:pPr/>
              <a:t>30/03/2017</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4ED35F2F-DEF7-4BA4-9EA0-A04C0ADD7617}" type="slidenum">
              <a:rPr lang="fr-FR" smtClean="0"/>
              <a:pPr/>
              <a:t>‹N°›</a:t>
            </a:fld>
            <a:endParaRPr lang="fr-FR"/>
          </a:p>
        </p:txBody>
      </p:sp>
      <p:sp>
        <p:nvSpPr>
          <p:cNvPr id="12" name="Content Placeholder 2"/>
          <p:cNvSpPr>
            <a:spLocks noGrp="1"/>
          </p:cNvSpPr>
          <p:nvPr>
            <p:ph sz="half" idx="14"/>
          </p:nvPr>
        </p:nvSpPr>
        <p:spPr>
          <a:xfrm>
            <a:off x="779463" y="1828801"/>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13" name="Content Placeholder 2"/>
          <p:cNvSpPr>
            <a:spLocks noGrp="1"/>
          </p:cNvSpPr>
          <p:nvPr>
            <p:ph sz="half" idx="15"/>
          </p:nvPr>
        </p:nvSpPr>
        <p:spPr>
          <a:xfrm>
            <a:off x="779463" y="3991816"/>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14" name="Content Placeholder 2"/>
          <p:cNvSpPr>
            <a:spLocks noGrp="1"/>
          </p:cNvSpPr>
          <p:nvPr>
            <p:ph sz="half" idx="1"/>
          </p:nvPr>
        </p:nvSpPr>
        <p:spPr>
          <a:xfrm>
            <a:off x="4710953" y="1828801"/>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15" name="Content Placeholder 2"/>
          <p:cNvSpPr>
            <a:spLocks noGrp="1"/>
          </p:cNvSpPr>
          <p:nvPr>
            <p:ph sz="half" idx="13"/>
          </p:nvPr>
        </p:nvSpPr>
        <p:spPr>
          <a:xfrm>
            <a:off x="4710953" y="3991816"/>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Tree>
  </p:cSld>
  <p:clrMapOvr>
    <a:masterClrMapping/>
  </p:clrMapOvr>
  <mc:AlternateContent xmlns:mc="http://schemas.openxmlformats.org/markup-compatibility/2006">
    <mc:Choice xmlns:p14="http://schemas.microsoft.com/office/powerpoint/2010/main" xmlns="" Requires="p14">
      <p:transition spd="slow" p14:dur="4000">
        <p14:vortex dir="r"/>
      </p:transition>
    </mc:Choice>
    <mc:Fallback>
      <p:transition spd="slow">
        <p:fade/>
      </p:transition>
    </mc:Fallback>
  </mc:AlternateContent>
  <p:timing>
    <p:tnLst>
      <p:par>
        <p:cTn id="1" dur="indefinite" restart="never" nodeType="tmRoot"/>
      </p:par>
    </p:tnLst>
  </p:timing>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pic>
        <p:nvPicPr>
          <p:cNvPr id="6" name="Picture 5"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fr-FR" smtClean="0"/>
              <a:t>Cliquez et modifiez le titre</a:t>
            </a:r>
            <a:endParaRPr/>
          </a:p>
        </p:txBody>
      </p:sp>
      <p:sp>
        <p:nvSpPr>
          <p:cNvPr id="3" name="Date Placeholder 2"/>
          <p:cNvSpPr>
            <a:spLocks noGrp="1"/>
          </p:cNvSpPr>
          <p:nvPr>
            <p:ph type="dt" sz="half" idx="10"/>
          </p:nvPr>
        </p:nvSpPr>
        <p:spPr/>
        <p:txBody>
          <a:bodyPr/>
          <a:lstStyle/>
          <a:p>
            <a:fld id="{7D7F89DF-EAD3-446D-83BD-DFE7CEBCD087}" type="datetime1">
              <a:rPr lang="fr-FR" smtClean="0"/>
              <a:pPr/>
              <a:t>30/03/2017</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4ED35F2F-DEF7-4BA4-9EA0-A04C0ADD7617}" type="slidenum">
              <a:rPr lang="fr-FR" smtClean="0"/>
              <a:pPr/>
              <a:t>‹N°›</a:t>
            </a:fld>
            <a:endParaRPr lang="fr-FR"/>
          </a:p>
        </p:txBody>
      </p:sp>
    </p:spTree>
  </p:cSld>
  <p:clrMapOvr>
    <a:masterClrMapping/>
  </p:clrMapOvr>
  <mc:AlternateContent xmlns:mc="http://schemas.openxmlformats.org/markup-compatibility/2006">
    <mc:Choice xmlns:p14="http://schemas.microsoft.com/office/powerpoint/2010/main" xmlns="" Requires="p14">
      <p:transition spd="slow" p14:dur="4000">
        <p14:vortex dir="r"/>
      </p:transition>
    </mc:Choice>
    <mc:Fallback>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ound Diagonal Corner Rectangle 7"/>
          <p:cNvSpPr/>
          <p:nvPr/>
        </p:nvSpPr>
        <p:spPr>
          <a:xfrm>
            <a:off x="189707" y="189707"/>
            <a:ext cx="8764587" cy="6478587"/>
          </a:xfrm>
          <a:prstGeom prst="round2DiagRect">
            <a:avLst>
              <a:gd name="adj1" fmla="val 9416"/>
              <a:gd name="adj2" fmla="val 0"/>
            </a:avLst>
          </a:prstGeom>
          <a:gradFill>
            <a:gsLst>
              <a:gs pos="17000">
                <a:schemeClr val="bg2"/>
              </a:gs>
              <a:gs pos="100000">
                <a:schemeClr val="tx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Placeholder 1"/>
          <p:cNvSpPr>
            <a:spLocks noGrp="1"/>
          </p:cNvSpPr>
          <p:nvPr>
            <p:ph type="title"/>
          </p:nvPr>
        </p:nvSpPr>
        <p:spPr>
          <a:xfrm>
            <a:off x="779463" y="381000"/>
            <a:ext cx="7583487" cy="1044388"/>
          </a:xfrm>
          <a:prstGeom prst="rect">
            <a:avLst/>
          </a:prstGeom>
        </p:spPr>
        <p:txBody>
          <a:bodyPr vert="horz" lIns="91440" tIns="45720" rIns="91440" bIns="45720" rtlCol="0" anchor="b" anchorCtr="0">
            <a:noAutofit/>
          </a:bodyPr>
          <a:lstStyle/>
          <a:p>
            <a:r>
              <a:rPr lang="fr-FR" smtClean="0"/>
              <a:t>Cliquez et modifiez le titre</a:t>
            </a:r>
            <a:endParaRPr/>
          </a:p>
        </p:txBody>
      </p:sp>
      <p:sp>
        <p:nvSpPr>
          <p:cNvPr id="3" name="Text Placeholder 2"/>
          <p:cNvSpPr>
            <a:spLocks noGrp="1"/>
          </p:cNvSpPr>
          <p:nvPr>
            <p:ph type="body" idx="1"/>
          </p:nvPr>
        </p:nvSpPr>
        <p:spPr>
          <a:xfrm>
            <a:off x="779463" y="1828800"/>
            <a:ext cx="7583487" cy="420893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4" name="Date Placeholder 3"/>
          <p:cNvSpPr>
            <a:spLocks noGrp="1"/>
          </p:cNvSpPr>
          <p:nvPr>
            <p:ph type="dt" sz="half" idx="2"/>
          </p:nvPr>
        </p:nvSpPr>
        <p:spPr>
          <a:xfrm>
            <a:off x="381000" y="6288741"/>
            <a:ext cx="1887537" cy="365125"/>
          </a:xfrm>
          <a:prstGeom prst="rect">
            <a:avLst/>
          </a:prstGeom>
        </p:spPr>
        <p:txBody>
          <a:bodyPr vert="horz" lIns="91440" tIns="45720" rIns="91440" bIns="45720" rtlCol="0" anchor="ctr"/>
          <a:lstStyle>
            <a:lvl1pPr algn="l">
              <a:defRPr sz="1200">
                <a:solidFill>
                  <a:schemeClr val="bg2"/>
                </a:solidFill>
              </a:defRPr>
            </a:lvl1pPr>
          </a:lstStyle>
          <a:p>
            <a:fld id="{34E82292-0E95-46E7-9557-0F45B4A17106}" type="datetime1">
              <a:rPr lang="fr-FR" smtClean="0"/>
              <a:pPr/>
              <a:t>30/03/2017</a:t>
            </a:fld>
            <a:endParaRPr lang="fr-FR"/>
          </a:p>
        </p:txBody>
      </p:sp>
      <p:sp>
        <p:nvSpPr>
          <p:cNvPr id="5" name="Footer Placeholder 4"/>
          <p:cNvSpPr>
            <a:spLocks noGrp="1"/>
          </p:cNvSpPr>
          <p:nvPr>
            <p:ph type="ftr" sz="quarter" idx="3"/>
          </p:nvPr>
        </p:nvSpPr>
        <p:spPr>
          <a:xfrm>
            <a:off x="3304615" y="6288741"/>
            <a:ext cx="5238750" cy="365125"/>
          </a:xfrm>
          <a:prstGeom prst="rect">
            <a:avLst/>
          </a:prstGeom>
        </p:spPr>
        <p:txBody>
          <a:bodyPr vert="horz" lIns="91440" tIns="45720" rIns="91440" bIns="45720" rtlCol="0" anchor="ctr"/>
          <a:lstStyle>
            <a:lvl1pPr algn="r">
              <a:defRPr sz="1200">
                <a:solidFill>
                  <a:schemeClr val="bg2"/>
                </a:solidFill>
              </a:defRPr>
            </a:lvl1pPr>
          </a:lstStyle>
          <a:p>
            <a:endParaRPr lang="fr-FR"/>
          </a:p>
        </p:txBody>
      </p:sp>
      <p:sp>
        <p:nvSpPr>
          <p:cNvPr id="6" name="Slide Number Placeholder 5"/>
          <p:cNvSpPr>
            <a:spLocks noGrp="1"/>
          </p:cNvSpPr>
          <p:nvPr>
            <p:ph type="sldNum" sz="quarter" idx="4"/>
          </p:nvPr>
        </p:nvSpPr>
        <p:spPr>
          <a:xfrm>
            <a:off x="8404411" y="219635"/>
            <a:ext cx="493059" cy="365125"/>
          </a:xfrm>
          <a:prstGeom prst="rect">
            <a:avLst/>
          </a:prstGeom>
        </p:spPr>
        <p:txBody>
          <a:bodyPr vert="horz" lIns="91440" tIns="45720" rIns="91440" bIns="45720" rtlCol="0" anchor="ctr"/>
          <a:lstStyle>
            <a:lvl1pPr algn="r">
              <a:defRPr sz="1200">
                <a:solidFill>
                  <a:schemeClr val="tx2"/>
                </a:solidFill>
              </a:defRPr>
            </a:lvl1pPr>
          </a:lstStyle>
          <a:p>
            <a:fld id="{4ED35F2F-DEF7-4BA4-9EA0-A04C0ADD7617}"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3" r:id="rId6"/>
    <p:sldLayoutId id="2147483814" r:id="rId7"/>
    <p:sldLayoutId id="2147483815" r:id="rId8"/>
    <p:sldLayoutId id="2147483816" r:id="rId9"/>
    <p:sldLayoutId id="2147483817" r:id="rId10"/>
    <p:sldLayoutId id="2147483818" r:id="rId11"/>
    <p:sldLayoutId id="2147483819" r:id="rId12"/>
    <p:sldLayoutId id="2147483820" r:id="rId13"/>
    <p:sldLayoutId id="2147483821" r:id="rId14"/>
    <p:sldLayoutId id="2147483822" r:id="rId15"/>
    <p:sldLayoutId id="2147483823" r:id="rId16"/>
  </p:sldLayoutIdLst>
  <mc:AlternateContent xmlns:mc="http://schemas.openxmlformats.org/markup-compatibility/2006">
    <mc:Choice xmlns:p14="http://schemas.microsoft.com/office/powerpoint/2010/main" xmlns="" Requires="p14">
      <p:transition spd="slow" p14:dur="4000">
        <p14:vortex dir="r"/>
      </p:transition>
    </mc:Choice>
    <mc:Fallback>
      <p:transition spd="slow">
        <p:fade/>
      </p:transition>
    </mc:Fallback>
  </mc:AlternateContent>
  <p:timing>
    <p:tnLst>
      <p:par>
        <p:cTn id="1" dur="indefinite" restart="never" nodeType="tmRoot"/>
      </p:par>
    </p:tnLst>
  </p:timing>
  <p:hf hdr="0" ftr="0" dt="0"/>
  <p:txStyles>
    <p:titleStyle>
      <a:lvl1pPr algn="l" defTabSz="914400" rtl="0" eaLnBrk="1" latinLnBrk="0" hangingPunct="1">
        <a:spcBef>
          <a:spcPct val="0"/>
        </a:spcBef>
        <a:buNone/>
        <a:defRPr sz="3800" kern="1200">
          <a:solidFill>
            <a:schemeClr val="bg1"/>
          </a:solidFill>
          <a:latin typeface="+mj-lt"/>
          <a:ea typeface="+mj-ea"/>
          <a:cs typeface="+mj-cs"/>
        </a:defRPr>
      </a:lvl1pPr>
    </p:titleStyle>
    <p:bodyStyle>
      <a:lvl1pPr marL="282575" indent="-282575" algn="l" defTabSz="914400" rtl="0" eaLnBrk="1" latinLnBrk="0" hangingPunct="1">
        <a:spcBef>
          <a:spcPts val="2000"/>
        </a:spcBef>
        <a:buFont typeface="Wingdings 2" pitchFamily="18" charset="2"/>
        <a:buChar char=""/>
        <a:defRPr sz="2200" kern="1200">
          <a:solidFill>
            <a:schemeClr val="bg1"/>
          </a:solidFill>
          <a:latin typeface="+mn-lt"/>
          <a:ea typeface="+mn-ea"/>
          <a:cs typeface="+mn-cs"/>
        </a:defRPr>
      </a:lvl1pPr>
      <a:lvl2pPr marL="577850" indent="-295275" algn="l" defTabSz="914400" rtl="0" eaLnBrk="1" latinLnBrk="0" hangingPunct="1">
        <a:spcBef>
          <a:spcPts val="600"/>
        </a:spcBef>
        <a:buFont typeface="Wingdings 2" pitchFamily="18" charset="2"/>
        <a:buChar char=""/>
        <a:defRPr sz="2000" kern="1200">
          <a:solidFill>
            <a:schemeClr val="bg1"/>
          </a:solidFill>
          <a:latin typeface="+mn-lt"/>
          <a:ea typeface="+mn-ea"/>
          <a:cs typeface="+mn-cs"/>
        </a:defRPr>
      </a:lvl2pPr>
      <a:lvl3pPr marL="860425"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3pPr>
      <a:lvl4pPr marL="1143000"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4pPr>
      <a:lvl5pPr marL="1425575"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5pPr>
      <a:lvl6pPr marL="1711325"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6pPr>
      <a:lvl7pPr marL="2000250"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7pPr>
      <a:lvl8pPr marL="2290763"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8pPr>
      <a:lvl9pPr marL="2571750" indent="-288925" algn="l" defTabSz="914400" rtl="0" eaLnBrk="1" latinLnBrk="0" hangingPunct="1">
        <a:spcBef>
          <a:spcPct val="20000"/>
        </a:spcBef>
        <a:buFont typeface="Wingdings 2" pitchFamily="18" charset="2"/>
        <a:buChar char=""/>
        <a:defRPr lang="en-US" sz="1800" kern="1200" dirty="0">
          <a:solidFill>
            <a:schemeClr val="bg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9.emf"/><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187624" y="0"/>
            <a:ext cx="6643464" cy="2286016"/>
          </a:xfrm>
        </p:spPr>
        <p:txBody>
          <a:bodyPr>
            <a:normAutofit/>
          </a:bodyPr>
          <a:lstStyle/>
          <a:p>
            <a:pPr algn="ctr"/>
            <a:r>
              <a:rPr lang="fr-FR" sz="1200" b="1" dirty="0" smtClean="0">
                <a:latin typeface="Times New Roman" pitchFamily="18" charset="0"/>
                <a:cs typeface="Times New Roman" pitchFamily="18" charset="0"/>
              </a:rPr>
              <a:t>REPUBLIQUE DU SENEGAL</a:t>
            </a:r>
            <a:br>
              <a:rPr lang="fr-FR" sz="1200" b="1" dirty="0" smtClean="0">
                <a:latin typeface="Times New Roman" pitchFamily="18" charset="0"/>
                <a:cs typeface="Times New Roman" pitchFamily="18" charset="0"/>
              </a:rPr>
            </a:br>
            <a:r>
              <a:rPr lang="fr-FR" sz="1200" b="1" dirty="0" smtClean="0">
                <a:latin typeface="Times New Roman" pitchFamily="18" charset="0"/>
                <a:cs typeface="Times New Roman" pitchFamily="18" charset="0"/>
              </a:rPr>
              <a:t>  UN PEUPLE – UN BUT – UNE FOI</a:t>
            </a:r>
            <a:r>
              <a:rPr lang="fr-FR" sz="1200" b="1" dirty="0" smtClean="0">
                <a:solidFill>
                  <a:schemeClr val="bg1"/>
                </a:solidFill>
                <a:latin typeface="Times New Roman" pitchFamily="18" charset="0"/>
                <a:cs typeface="Times New Roman" pitchFamily="18" charset="0"/>
              </a:rPr>
              <a:t/>
            </a:r>
            <a:br>
              <a:rPr lang="fr-FR" sz="1200" b="1" dirty="0" smtClean="0">
                <a:solidFill>
                  <a:schemeClr val="bg1"/>
                </a:solidFill>
                <a:latin typeface="Times New Roman" pitchFamily="18" charset="0"/>
                <a:cs typeface="Times New Roman" pitchFamily="18" charset="0"/>
              </a:rPr>
            </a:br>
            <a:r>
              <a:rPr lang="fr-FR" sz="1200" b="1" dirty="0" smtClean="0">
                <a:solidFill>
                  <a:schemeClr val="bg1"/>
                </a:solidFill>
                <a:latin typeface="Times New Roman" pitchFamily="18" charset="0"/>
                <a:cs typeface="Times New Roman" pitchFamily="18" charset="0"/>
              </a:rPr>
              <a:t>-----------</a:t>
            </a:r>
            <a:br>
              <a:rPr lang="fr-FR" sz="1200" b="1" dirty="0" smtClean="0">
                <a:solidFill>
                  <a:schemeClr val="bg1"/>
                </a:solidFill>
                <a:latin typeface="Times New Roman" pitchFamily="18" charset="0"/>
                <a:cs typeface="Times New Roman" pitchFamily="18" charset="0"/>
              </a:rPr>
            </a:br>
            <a:r>
              <a:rPr lang="fr-FR" sz="1200" b="1" dirty="0" smtClean="0">
                <a:solidFill>
                  <a:schemeClr val="bg1"/>
                </a:solidFill>
                <a:latin typeface="Times New Roman" pitchFamily="18" charset="0"/>
                <a:cs typeface="Times New Roman" pitchFamily="18" charset="0"/>
              </a:rPr>
              <a:t>  MINISTERE DE L’ECONOMIE DES FINANCES ET DU PLAN  </a:t>
            </a:r>
            <a:br>
              <a:rPr lang="fr-FR" sz="1200" b="1" dirty="0" smtClean="0">
                <a:solidFill>
                  <a:schemeClr val="bg1"/>
                </a:solidFill>
                <a:latin typeface="Times New Roman" pitchFamily="18" charset="0"/>
                <a:cs typeface="Times New Roman" pitchFamily="18" charset="0"/>
              </a:rPr>
            </a:br>
            <a:r>
              <a:rPr lang="fr-FR" sz="1200" b="1" dirty="0" smtClean="0">
                <a:solidFill>
                  <a:schemeClr val="bg1"/>
                </a:solidFill>
                <a:latin typeface="Times New Roman" pitchFamily="18" charset="0"/>
                <a:cs typeface="Times New Roman" pitchFamily="18" charset="0"/>
              </a:rPr>
              <a:t>------------                                                                </a:t>
            </a:r>
            <a:br>
              <a:rPr lang="fr-FR" sz="1200" b="1" dirty="0" smtClean="0">
                <a:solidFill>
                  <a:schemeClr val="bg1"/>
                </a:solidFill>
                <a:latin typeface="Times New Roman" pitchFamily="18" charset="0"/>
                <a:cs typeface="Times New Roman" pitchFamily="18" charset="0"/>
              </a:rPr>
            </a:br>
            <a:r>
              <a:rPr lang="fr-FR" sz="1200" b="1" dirty="0" smtClean="0">
                <a:solidFill>
                  <a:schemeClr val="bg1"/>
                </a:solidFill>
                <a:latin typeface="Times New Roman" pitchFamily="18" charset="0"/>
                <a:cs typeface="Times New Roman" pitchFamily="18" charset="0"/>
              </a:rPr>
              <a:t>DIRECTION GENERALE DES FINANCES    </a:t>
            </a:r>
            <a:br>
              <a:rPr lang="fr-FR" sz="1200" b="1" dirty="0" smtClean="0">
                <a:solidFill>
                  <a:schemeClr val="bg1"/>
                </a:solidFill>
                <a:latin typeface="Times New Roman" pitchFamily="18" charset="0"/>
                <a:cs typeface="Times New Roman" pitchFamily="18" charset="0"/>
              </a:rPr>
            </a:br>
            <a:r>
              <a:rPr lang="fr-FR" sz="1200" b="1" dirty="0" smtClean="0">
                <a:solidFill>
                  <a:schemeClr val="bg1"/>
                </a:solidFill>
                <a:latin typeface="Times New Roman" pitchFamily="18" charset="0"/>
                <a:cs typeface="Times New Roman" pitchFamily="18" charset="0"/>
              </a:rPr>
              <a:t>----------                                                                               </a:t>
            </a:r>
            <a:br>
              <a:rPr lang="fr-FR" sz="1200" b="1" dirty="0" smtClean="0">
                <a:solidFill>
                  <a:schemeClr val="bg1"/>
                </a:solidFill>
                <a:latin typeface="Times New Roman" pitchFamily="18" charset="0"/>
                <a:cs typeface="Times New Roman" pitchFamily="18" charset="0"/>
              </a:rPr>
            </a:br>
            <a:r>
              <a:rPr lang="fr-FR" sz="1200" b="1" dirty="0" smtClean="0">
                <a:solidFill>
                  <a:schemeClr val="bg1"/>
                </a:solidFill>
                <a:latin typeface="Times New Roman" pitchFamily="18" charset="0"/>
                <a:cs typeface="Times New Roman" pitchFamily="18" charset="0"/>
              </a:rPr>
              <a:t>  </a:t>
            </a:r>
            <a:r>
              <a:rPr lang="fr-FR" sz="2800" b="1" dirty="0" smtClean="0">
                <a:solidFill>
                  <a:schemeClr val="bg1"/>
                </a:solidFill>
                <a:latin typeface="Times New Roman" pitchFamily="18" charset="0"/>
                <a:cs typeface="Times New Roman" pitchFamily="18" charset="0"/>
              </a:rPr>
              <a:t>DIRECTION DE L’INVESTISSEMENT </a:t>
            </a:r>
            <a:endParaRPr lang="fr-FR" sz="2800" b="1" dirty="0">
              <a:solidFill>
                <a:schemeClr val="bg1"/>
              </a:solidFill>
              <a:latin typeface="Times New Roman" pitchFamily="18" charset="0"/>
              <a:cs typeface="Times New Roman" pitchFamily="18" charset="0"/>
            </a:endParaRPr>
          </a:p>
        </p:txBody>
      </p:sp>
      <p:sp>
        <p:nvSpPr>
          <p:cNvPr id="3" name="Sous-titre 2"/>
          <p:cNvSpPr>
            <a:spLocks noGrp="1"/>
          </p:cNvSpPr>
          <p:nvPr>
            <p:ph type="subTitle" idx="1"/>
          </p:nvPr>
        </p:nvSpPr>
        <p:spPr>
          <a:xfrm>
            <a:off x="6876256" y="5805264"/>
            <a:ext cx="1944216" cy="720080"/>
          </a:xfrm>
        </p:spPr>
        <p:txBody>
          <a:bodyPr>
            <a:noAutofit/>
          </a:bodyPr>
          <a:lstStyle/>
          <a:p>
            <a:pPr algn="r"/>
            <a:r>
              <a:rPr lang="fr-FR" sz="2000" u="sng"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Mars  2017</a:t>
            </a:r>
          </a:p>
        </p:txBody>
      </p:sp>
      <p:pic>
        <p:nvPicPr>
          <p:cNvPr id="6" name="Picture 4"/>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11560" y="332656"/>
            <a:ext cx="1584176" cy="958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Rectangle 4"/>
          <p:cNvSpPr/>
          <p:nvPr/>
        </p:nvSpPr>
        <p:spPr>
          <a:xfrm>
            <a:off x="611560" y="2690336"/>
            <a:ext cx="8064896" cy="1815882"/>
          </a:xfrm>
          <a:prstGeom prst="rect">
            <a:avLst/>
          </a:prstGeom>
        </p:spPr>
        <p:txBody>
          <a:bodyPr wrap="square">
            <a:spAutoFit/>
          </a:bodyPr>
          <a:lstStyle/>
          <a:p>
            <a:pPr algn="ctr"/>
            <a:r>
              <a:rPr lang="fr-FR" sz="2800" b="1" dirty="0">
                <a:ln w="18415" cmpd="sng">
                  <a:solidFill>
                    <a:srgbClr val="C00000"/>
                  </a:solidFill>
                  <a:prstDash val="solid"/>
                </a:ln>
                <a:solidFill>
                  <a:srgbClr val="C00000"/>
                </a:solidFill>
                <a:effectLst>
                  <a:outerShdw blurRad="63500" dir="3600000" algn="tl" rotWithShape="0">
                    <a:srgbClr val="000000">
                      <a:alpha val="70000"/>
                    </a:srgbClr>
                  </a:outerShdw>
                </a:effectLst>
                <a:latin typeface="Times New Roman" pitchFamily="18" charset="0"/>
                <a:cs typeface="Times New Roman" pitchFamily="18" charset="0"/>
              </a:rPr>
              <a:t>PROCEDURES D’ELABORATION, </a:t>
            </a:r>
            <a:r>
              <a:rPr lang="fr-FR" sz="2800" b="1" dirty="0" smtClean="0">
                <a:ln w="18415" cmpd="sng">
                  <a:solidFill>
                    <a:srgbClr val="C00000"/>
                  </a:solidFill>
                  <a:prstDash val="solid"/>
                </a:ln>
                <a:solidFill>
                  <a:srgbClr val="C00000"/>
                </a:solidFill>
                <a:effectLst>
                  <a:outerShdw blurRad="63500" dir="3600000" algn="tl" rotWithShape="0">
                    <a:srgbClr val="000000">
                      <a:alpha val="70000"/>
                    </a:srgbClr>
                  </a:outerShdw>
                </a:effectLst>
                <a:latin typeface="Times New Roman" pitchFamily="18" charset="0"/>
                <a:cs typeface="Times New Roman" pitchFamily="18" charset="0"/>
              </a:rPr>
              <a:t>D’APPROBATION </a:t>
            </a:r>
            <a:r>
              <a:rPr lang="fr-FR" sz="2800" b="1" dirty="0">
                <a:ln w="18415" cmpd="sng">
                  <a:solidFill>
                    <a:srgbClr val="C00000"/>
                  </a:solidFill>
                  <a:prstDash val="solid"/>
                </a:ln>
                <a:solidFill>
                  <a:srgbClr val="C00000"/>
                </a:solidFill>
                <a:effectLst>
                  <a:outerShdw blurRad="63500" dir="3600000" algn="tl" rotWithShape="0">
                    <a:srgbClr val="000000">
                      <a:alpha val="70000"/>
                    </a:srgbClr>
                  </a:outerShdw>
                </a:effectLst>
                <a:latin typeface="Times New Roman" pitchFamily="18" charset="0"/>
                <a:cs typeface="Times New Roman" pitchFamily="18" charset="0"/>
              </a:rPr>
              <a:t>ET DE SUIVI-EVALUATION</a:t>
            </a:r>
          </a:p>
          <a:p>
            <a:pPr algn="ctr"/>
            <a:r>
              <a:rPr lang="fr-FR" sz="2800" b="1" dirty="0">
                <a:ln w="18415" cmpd="sng">
                  <a:solidFill>
                    <a:srgbClr val="C00000"/>
                  </a:solidFill>
                  <a:prstDash val="solid"/>
                </a:ln>
                <a:solidFill>
                  <a:srgbClr val="C00000"/>
                </a:solidFill>
                <a:effectLst>
                  <a:outerShdw blurRad="63500" dir="3600000" algn="tl" rotWithShape="0">
                    <a:srgbClr val="000000">
                      <a:alpha val="70000"/>
                    </a:srgbClr>
                  </a:outerShdw>
                </a:effectLst>
                <a:latin typeface="Times New Roman" pitchFamily="18" charset="0"/>
                <a:cs typeface="Times New Roman" pitchFamily="18" charset="0"/>
              </a:rPr>
              <a:t> DES PROGRAMMES D’INVESTISSEMENT DES ONG</a:t>
            </a:r>
          </a:p>
        </p:txBody>
      </p:sp>
      <p:sp>
        <p:nvSpPr>
          <p:cNvPr id="7" name="Titre 1"/>
          <p:cNvSpPr txBox="1">
            <a:spLocks/>
          </p:cNvSpPr>
          <p:nvPr/>
        </p:nvSpPr>
        <p:spPr>
          <a:xfrm>
            <a:off x="683568" y="5085184"/>
            <a:ext cx="7498080" cy="864096"/>
          </a:xfrm>
          <a:prstGeom prst="rect">
            <a:avLst/>
          </a:prstGeom>
        </p:spPr>
        <p:txBody>
          <a:bodyPr vert="horz" lIns="91440" tIns="45720" rIns="91440" bIns="45720" rtlCol="0" anchor="b" anchorCtr="0">
            <a:normAutofit fontScale="55000" lnSpcReduction="20000"/>
          </a:bodyPr>
          <a:lstStyle>
            <a:lvl1pPr algn="r" defTabSz="914400" rtl="0" eaLnBrk="1" latinLnBrk="0" hangingPunct="1">
              <a:spcBef>
                <a:spcPct val="0"/>
              </a:spcBef>
              <a:buNone/>
              <a:defRPr sz="4400" kern="1200">
                <a:solidFill>
                  <a:schemeClr val="bg1"/>
                </a:solidFill>
                <a:latin typeface="+mj-lt"/>
                <a:ea typeface="+mj-ea"/>
                <a:cs typeface="+mj-cs"/>
              </a:defRPr>
            </a:lvl1pPr>
          </a:lstStyle>
          <a:p>
            <a:pPr algn="l"/>
            <a:r>
              <a:rPr lang="fr-FR" sz="3600" b="1" dirty="0" smtClean="0">
                <a:solidFill>
                  <a:srgbClr val="000090"/>
                </a:solidFill>
              </a:rPr>
              <a:t>Alpha DIAGNE</a:t>
            </a:r>
          </a:p>
          <a:p>
            <a:pPr algn="l"/>
            <a:r>
              <a:rPr lang="fr-FR" sz="3600" b="1" dirty="0" smtClean="0">
                <a:solidFill>
                  <a:srgbClr val="000090"/>
                </a:solidFill>
              </a:rPr>
              <a:t>Chef du Bureau Amérique Asie et ONG</a:t>
            </a:r>
          </a:p>
          <a:p>
            <a:pPr algn="l"/>
            <a:r>
              <a:rPr lang="fr-FR" sz="3600" b="1" dirty="0" smtClean="0">
                <a:solidFill>
                  <a:srgbClr val="000090"/>
                </a:solidFill>
              </a:rPr>
              <a:t>Secrétaire Permanent de la CIC</a:t>
            </a:r>
            <a:endParaRPr lang="fr-FR" sz="3600" b="1" dirty="0">
              <a:solidFill>
                <a:srgbClr val="000090"/>
              </a:solidFill>
            </a:endParaRPr>
          </a:p>
        </p:txBody>
      </p:sp>
    </p:spTree>
  </p:cSld>
  <p:clrMapOvr>
    <a:masterClrMapping/>
  </p:clrMapOvr>
  <mc:AlternateContent xmlns:mc="http://schemas.openxmlformats.org/markup-compatibility/2006">
    <mc:Choice xmlns:p14="http://schemas.microsoft.com/office/powerpoint/2010/main" xmlns=""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4ED35F2F-DEF7-4BA4-9EA0-A04C0ADD7617}" type="slidenum">
              <a:rPr lang="fr-FR" smtClean="0"/>
              <a:pPr/>
              <a:t>10</a:t>
            </a:fld>
            <a:endParaRPr lang="fr-FR"/>
          </a:p>
        </p:txBody>
      </p:sp>
      <p:sp>
        <p:nvSpPr>
          <p:cNvPr id="3" name="Sous-titre 2"/>
          <p:cNvSpPr>
            <a:spLocks noGrp="1"/>
          </p:cNvSpPr>
          <p:nvPr>
            <p:ph type="subTitle" idx="1"/>
          </p:nvPr>
        </p:nvSpPr>
        <p:spPr>
          <a:xfrm>
            <a:off x="395536" y="404664"/>
            <a:ext cx="8424936" cy="6137016"/>
          </a:xfrm>
        </p:spPr>
        <p:txBody>
          <a:bodyPr>
            <a:normAutofit lnSpcReduction="10000"/>
          </a:bodyPr>
          <a:lstStyle/>
          <a:p>
            <a:pPr algn="l"/>
            <a:r>
              <a:rPr lang="fr-FR" b="1" dirty="0" smtClean="0">
                <a:solidFill>
                  <a:srgbClr val="800000"/>
                </a:solidFill>
              </a:rPr>
              <a:t>V- SUIVI</a:t>
            </a:r>
            <a:r>
              <a:rPr lang="fr-FR" b="1" dirty="0">
                <a:solidFill>
                  <a:srgbClr val="800000"/>
                </a:solidFill>
              </a:rPr>
              <a:t>-EVALUATION DE L’EXECUTION DES </a:t>
            </a:r>
            <a:r>
              <a:rPr lang="fr-FR" b="1" dirty="0" smtClean="0">
                <a:solidFill>
                  <a:srgbClr val="800000"/>
                </a:solidFill>
              </a:rPr>
              <a:t>PROGRAMMES   </a:t>
            </a:r>
          </a:p>
          <a:p>
            <a:pPr algn="l"/>
            <a:r>
              <a:rPr lang="fr-FR" b="1" dirty="0">
                <a:solidFill>
                  <a:srgbClr val="800000"/>
                </a:solidFill>
              </a:rPr>
              <a:t> </a:t>
            </a:r>
            <a:r>
              <a:rPr lang="fr-FR" b="1" dirty="0" smtClean="0">
                <a:solidFill>
                  <a:srgbClr val="800000"/>
                </a:solidFill>
              </a:rPr>
              <a:t>   D’INVESTISSEMENT</a:t>
            </a:r>
            <a:endParaRPr lang="fr-FR" b="1" dirty="0">
              <a:solidFill>
                <a:srgbClr val="800000"/>
              </a:solidFill>
            </a:endParaRPr>
          </a:p>
          <a:p>
            <a:pPr algn="just"/>
            <a:endParaRPr lang="fr-FR" dirty="0" smtClean="0"/>
          </a:p>
          <a:p>
            <a:pPr algn="just"/>
            <a:r>
              <a:rPr lang="fr-FR" dirty="0" smtClean="0"/>
              <a:t>Le Suivi- évaluation du programme d’investissement s’exerce sur la base de la matrice de cadre logique élaborée par l’ONG. Il y’a deux niveaux de suivi-évaluation (interne et gouvernementale)</a:t>
            </a:r>
          </a:p>
          <a:p>
            <a:pPr algn="just"/>
            <a:r>
              <a:rPr lang="fr-FR" b="1" u="sng" dirty="0" smtClean="0"/>
              <a:t>A- Le Suivi-évaluation du PI par l’ONG</a:t>
            </a:r>
          </a:p>
          <a:p>
            <a:pPr marL="342900" indent="-342900" algn="l">
              <a:buFont typeface="Wingdings" charset="2"/>
              <a:buChar char="v"/>
            </a:pPr>
            <a:r>
              <a:rPr lang="fr-FR" b="1" u="sng" dirty="0" smtClean="0"/>
              <a:t>Suivi technique et financier</a:t>
            </a:r>
          </a:p>
          <a:p>
            <a:pPr algn="just"/>
            <a:r>
              <a:rPr lang="fr-FR" dirty="0"/>
              <a:t>Dans l’optique d’une gestion efficiente du Programme, </a:t>
            </a:r>
            <a:r>
              <a:rPr lang="fr-FR" dirty="0" smtClean="0"/>
              <a:t>L’ONG mettra </a:t>
            </a:r>
            <a:r>
              <a:rPr lang="fr-FR" dirty="0"/>
              <a:t>en place un cadre de suivi technique </a:t>
            </a:r>
            <a:r>
              <a:rPr lang="fr-FR" dirty="0" smtClean="0"/>
              <a:t>et financier par </a:t>
            </a:r>
            <a:r>
              <a:rPr lang="fr-FR" dirty="0"/>
              <a:t>le biais des </a:t>
            </a:r>
            <a:r>
              <a:rPr lang="fr-FR" dirty="0" smtClean="0"/>
              <a:t>indicateurs définis dans la Matrice de cadre logique. </a:t>
            </a:r>
            <a:r>
              <a:rPr lang="fr-FR" dirty="0"/>
              <a:t>Ce dispositif vise à mettre à la disposition </a:t>
            </a:r>
            <a:r>
              <a:rPr lang="fr-FR" dirty="0" smtClean="0"/>
              <a:t>du Gouvernement et des  </a:t>
            </a:r>
            <a:r>
              <a:rPr lang="fr-FR" dirty="0"/>
              <a:t>partenaires des informations utiles sur la performance du Programme. </a:t>
            </a:r>
            <a:endParaRPr lang="fr-FR" dirty="0" smtClean="0"/>
          </a:p>
          <a:p>
            <a:pPr marL="342900" indent="-342900" algn="just">
              <a:buFont typeface="Wingdings" charset="2"/>
              <a:buChar char="v"/>
            </a:pPr>
            <a:r>
              <a:rPr lang="fr-FR" b="1" u="sng" dirty="0" smtClean="0"/>
              <a:t>Outils de suivi du Programme</a:t>
            </a:r>
          </a:p>
          <a:p>
            <a:pPr algn="just"/>
            <a:r>
              <a:rPr lang="fr-FR" dirty="0" smtClean="0"/>
              <a:t>Les outils de suivi-évaluation du programme d’investissement comprendront: </a:t>
            </a:r>
          </a:p>
          <a:p>
            <a:pPr algn="just"/>
            <a:r>
              <a:rPr lang="fr-FR" dirty="0" smtClean="0"/>
              <a:t>La Matrice de cadre logique</a:t>
            </a:r>
          </a:p>
          <a:p>
            <a:pPr algn="just"/>
            <a:r>
              <a:rPr lang="fr-FR" dirty="0" smtClean="0"/>
              <a:t>La Matrice de suivi évaluation</a:t>
            </a:r>
          </a:p>
          <a:p>
            <a:pPr algn="just"/>
            <a:r>
              <a:rPr lang="fr-FR" dirty="0" smtClean="0"/>
              <a:t>Le Rapport trimestriel d’activités</a:t>
            </a:r>
          </a:p>
          <a:p>
            <a:pPr algn="just"/>
            <a:r>
              <a:rPr lang="fr-FR" dirty="0" smtClean="0"/>
              <a:t>Le Rapport annuel technique et financier</a:t>
            </a:r>
          </a:p>
          <a:p>
            <a:pPr algn="just"/>
            <a:r>
              <a:rPr lang="fr-FR" dirty="0" smtClean="0"/>
              <a:t>Le rapport d’audit financier</a:t>
            </a:r>
            <a:endParaRPr lang="fr-FR" dirty="0"/>
          </a:p>
          <a:p>
            <a:pPr algn="l"/>
            <a:endParaRPr lang="fr-FR" sz="2000" b="1" u="sng" dirty="0" smtClean="0"/>
          </a:p>
          <a:p>
            <a:endParaRPr lang="fr-FR" sz="2000" dirty="0"/>
          </a:p>
        </p:txBody>
      </p:sp>
      <p:pic>
        <p:nvPicPr>
          <p:cNvPr id="6" name="Picture 4"/>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164288" y="5445224"/>
            <a:ext cx="1584176" cy="958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xmlns=""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4ED35F2F-DEF7-4BA4-9EA0-A04C0ADD7617}" type="slidenum">
              <a:rPr lang="fr-FR" smtClean="0"/>
              <a:pPr/>
              <a:t>11</a:t>
            </a:fld>
            <a:endParaRPr lang="fr-FR"/>
          </a:p>
        </p:txBody>
      </p:sp>
      <p:sp>
        <p:nvSpPr>
          <p:cNvPr id="3" name="Titre 2"/>
          <p:cNvSpPr>
            <a:spLocks noGrp="1"/>
          </p:cNvSpPr>
          <p:nvPr>
            <p:ph type="ctrTitle"/>
          </p:nvPr>
        </p:nvSpPr>
        <p:spPr>
          <a:xfrm>
            <a:off x="395536" y="548680"/>
            <a:ext cx="8352928" cy="720080"/>
          </a:xfrm>
        </p:spPr>
        <p:txBody>
          <a:bodyPr/>
          <a:lstStyle/>
          <a:p>
            <a:pPr marL="285750" indent="-285750" algn="l">
              <a:buFont typeface="Wingdings" charset="2"/>
              <a:buChar char="ü"/>
            </a:pPr>
            <a:r>
              <a:rPr lang="fr-FR" sz="1800" b="1" u="sng" dirty="0" smtClean="0"/>
              <a:t>La </a:t>
            </a:r>
            <a:r>
              <a:rPr lang="fr-FR" sz="1800" b="1" u="sng" dirty="0"/>
              <a:t>Matrice de cadre logique</a:t>
            </a:r>
            <a:r>
              <a:rPr lang="fr-FR" sz="3200" dirty="0"/>
              <a:t/>
            </a:r>
            <a:br>
              <a:rPr lang="fr-FR" sz="3200" dirty="0"/>
            </a:br>
            <a:endParaRPr lang="fr-FR" sz="3200" dirty="0"/>
          </a:p>
        </p:txBody>
      </p:sp>
      <p:sp>
        <p:nvSpPr>
          <p:cNvPr id="4" name="Sous-titre 3"/>
          <p:cNvSpPr>
            <a:spLocks noGrp="1"/>
          </p:cNvSpPr>
          <p:nvPr>
            <p:ph type="subTitle" idx="1"/>
          </p:nvPr>
        </p:nvSpPr>
        <p:spPr>
          <a:xfrm>
            <a:off x="539552" y="4653136"/>
            <a:ext cx="8208912" cy="3528392"/>
          </a:xfrm>
        </p:spPr>
        <p:txBody>
          <a:bodyPr>
            <a:normAutofit/>
          </a:bodyPr>
          <a:lstStyle/>
          <a:p>
            <a:pPr algn="l"/>
            <a:endParaRPr lang="fr-FR" b="1" u="sng" dirty="0"/>
          </a:p>
          <a:p>
            <a:pPr marL="285750" indent="-285750" algn="l">
              <a:buFont typeface="Wingdings" charset="2"/>
              <a:buChar char="ü"/>
            </a:pPr>
            <a:r>
              <a:rPr lang="fr-FR" sz="2100" b="1" u="sng" dirty="0" smtClean="0"/>
              <a:t>Le Rapport trimestriel d’activités</a:t>
            </a:r>
          </a:p>
          <a:p>
            <a:pPr algn="just"/>
            <a:r>
              <a:rPr lang="fr-FR" dirty="0" smtClean="0"/>
              <a:t>Pour rendre compte de l’exécution de son programme, l’ONG produit chaque trimestre, un rapport d’activités transmis au </a:t>
            </a:r>
            <a:r>
              <a:rPr lang="fr-FR" dirty="0"/>
              <a:t>préfet du </a:t>
            </a:r>
            <a:r>
              <a:rPr lang="fr-FR" dirty="0" smtClean="0"/>
              <a:t>département, territorialement compétent. </a:t>
            </a:r>
          </a:p>
          <a:p>
            <a:pPr algn="just"/>
            <a:endParaRPr lang="fr-FR" b="1" dirty="0" smtClean="0"/>
          </a:p>
          <a:p>
            <a:pPr algn="just"/>
            <a:endParaRPr lang="fr-FR" b="1" dirty="0" smtClean="0"/>
          </a:p>
          <a:p>
            <a:pPr algn="l"/>
            <a:endParaRPr lang="fr-FR" b="1" u="sng" dirty="0" smtClean="0"/>
          </a:p>
          <a:p>
            <a:pPr algn="l"/>
            <a:endParaRPr lang="fr-FR" b="1" u="sng" dirty="0"/>
          </a:p>
          <a:p>
            <a:pPr algn="l"/>
            <a:endParaRPr lang="fr-FR" b="1" u="sng" dirty="0" smtClean="0"/>
          </a:p>
          <a:p>
            <a:pPr algn="l"/>
            <a:endParaRPr lang="fr-FR" dirty="0"/>
          </a:p>
          <a:p>
            <a:pPr algn="l"/>
            <a:endParaRPr lang="fr-FR" dirty="0" smtClean="0"/>
          </a:p>
          <a:p>
            <a:pPr algn="l"/>
            <a:endParaRPr lang="fr-FR" dirty="0"/>
          </a:p>
        </p:txBody>
      </p:sp>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236296" y="5675477"/>
            <a:ext cx="1584176" cy="958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7" name="Tableau 6"/>
          <p:cNvGraphicFramePr>
            <a:graphicFrameLocks noGrp="1"/>
          </p:cNvGraphicFramePr>
          <p:nvPr>
            <p:extLst>
              <p:ext uri="{D42A27DB-BD31-4B8C-83A1-F6EECF244321}">
                <p14:modId xmlns:p14="http://schemas.microsoft.com/office/powerpoint/2010/main" xmlns="" val="2584997796"/>
              </p:ext>
            </p:extLst>
          </p:nvPr>
        </p:nvGraphicFramePr>
        <p:xfrm>
          <a:off x="611560" y="908720"/>
          <a:ext cx="7727502" cy="1252967"/>
        </p:xfrm>
        <a:graphic>
          <a:graphicData uri="http://schemas.openxmlformats.org/drawingml/2006/table">
            <a:tbl>
              <a:tblPr firstRow="1" firstCol="1" bandRow="1">
                <a:tableStyleId>{7DF18680-E054-41AD-8BC1-D1AEF772440D}</a:tableStyleId>
              </a:tblPr>
              <a:tblGrid>
                <a:gridCol w="1677052"/>
                <a:gridCol w="1457971"/>
                <a:gridCol w="1457971"/>
                <a:gridCol w="1530483"/>
                <a:gridCol w="1604025"/>
              </a:tblGrid>
              <a:tr h="294283">
                <a:tc>
                  <a:txBody>
                    <a:bodyPr/>
                    <a:lstStyle/>
                    <a:p>
                      <a:pPr algn="ctr">
                        <a:lnSpc>
                          <a:spcPct val="107000"/>
                        </a:lnSpc>
                        <a:spcAft>
                          <a:spcPts val="800"/>
                        </a:spcAft>
                      </a:pPr>
                      <a:r>
                        <a:rPr lang="fr-FR" sz="900" dirty="0">
                          <a:effectLst/>
                        </a:rPr>
                        <a:t>Objectifs Spécifiques</a:t>
                      </a:r>
                      <a:endParaRPr lang="fr-FR" sz="900" dirty="0">
                        <a:effectLst/>
                        <a:latin typeface="Calibri"/>
                        <a:ea typeface="Calibri"/>
                        <a:cs typeface="Times New Roman"/>
                      </a:endParaRPr>
                    </a:p>
                  </a:txBody>
                  <a:tcPr marL="54507" marR="54507" marT="0" marB="0"/>
                </a:tc>
                <a:tc>
                  <a:txBody>
                    <a:bodyPr/>
                    <a:lstStyle/>
                    <a:p>
                      <a:pPr algn="ctr">
                        <a:lnSpc>
                          <a:spcPct val="107000"/>
                        </a:lnSpc>
                        <a:spcAft>
                          <a:spcPts val="800"/>
                        </a:spcAft>
                      </a:pPr>
                      <a:r>
                        <a:rPr lang="fr-FR" sz="900">
                          <a:effectLst/>
                        </a:rPr>
                        <a:t>Résultats Qualitatifs</a:t>
                      </a:r>
                      <a:endParaRPr lang="fr-FR" sz="900">
                        <a:effectLst/>
                        <a:latin typeface="Calibri"/>
                        <a:ea typeface="Calibri"/>
                        <a:cs typeface="Times New Roman"/>
                      </a:endParaRPr>
                    </a:p>
                  </a:txBody>
                  <a:tcPr marL="54507" marR="54507" marT="0" marB="0"/>
                </a:tc>
                <a:tc>
                  <a:txBody>
                    <a:bodyPr/>
                    <a:lstStyle/>
                    <a:p>
                      <a:pPr algn="ctr">
                        <a:lnSpc>
                          <a:spcPct val="107000"/>
                        </a:lnSpc>
                        <a:spcAft>
                          <a:spcPts val="800"/>
                        </a:spcAft>
                      </a:pPr>
                      <a:r>
                        <a:rPr lang="fr-FR" sz="900">
                          <a:effectLst/>
                        </a:rPr>
                        <a:t>Résultats quantitatifs</a:t>
                      </a:r>
                      <a:endParaRPr lang="fr-FR" sz="900">
                        <a:effectLst/>
                        <a:latin typeface="Calibri"/>
                        <a:ea typeface="Calibri"/>
                        <a:cs typeface="Times New Roman"/>
                      </a:endParaRPr>
                    </a:p>
                  </a:txBody>
                  <a:tcPr marL="54507" marR="54507" marT="0" marB="0"/>
                </a:tc>
                <a:tc>
                  <a:txBody>
                    <a:bodyPr/>
                    <a:lstStyle/>
                    <a:p>
                      <a:pPr algn="ctr">
                        <a:lnSpc>
                          <a:spcPct val="107000"/>
                        </a:lnSpc>
                        <a:spcAft>
                          <a:spcPts val="800"/>
                        </a:spcAft>
                      </a:pPr>
                      <a:r>
                        <a:rPr lang="fr-FR" sz="900" dirty="0">
                          <a:effectLst/>
                        </a:rPr>
                        <a:t>Indicateurs (IOV</a:t>
                      </a:r>
                      <a:r>
                        <a:rPr lang="fr-FR" sz="900" dirty="0" smtClean="0">
                          <a:effectLst/>
                        </a:rPr>
                        <a:t>)</a:t>
                      </a:r>
                    </a:p>
                    <a:p>
                      <a:pPr algn="ctr">
                        <a:lnSpc>
                          <a:spcPct val="107000"/>
                        </a:lnSpc>
                        <a:spcAft>
                          <a:spcPts val="800"/>
                        </a:spcAft>
                      </a:pPr>
                      <a:endParaRPr lang="fr-FR" sz="900" dirty="0">
                        <a:effectLst/>
                        <a:latin typeface="Calibri"/>
                        <a:ea typeface="Calibri"/>
                        <a:cs typeface="Times New Roman"/>
                      </a:endParaRPr>
                    </a:p>
                  </a:txBody>
                  <a:tcPr marL="54507" marR="54507" marT="0" marB="0"/>
                </a:tc>
                <a:tc>
                  <a:txBody>
                    <a:bodyPr/>
                    <a:lstStyle/>
                    <a:p>
                      <a:pPr algn="ctr">
                        <a:lnSpc>
                          <a:spcPct val="107000"/>
                        </a:lnSpc>
                        <a:spcAft>
                          <a:spcPts val="800"/>
                        </a:spcAft>
                      </a:pPr>
                      <a:r>
                        <a:rPr lang="fr-FR" sz="900">
                          <a:effectLst/>
                        </a:rPr>
                        <a:t>Hypothèses ou Risques</a:t>
                      </a:r>
                      <a:endParaRPr lang="fr-FR" sz="900">
                        <a:effectLst/>
                        <a:latin typeface="Calibri"/>
                        <a:ea typeface="Calibri"/>
                        <a:cs typeface="Times New Roman"/>
                      </a:endParaRPr>
                    </a:p>
                  </a:txBody>
                  <a:tcPr marL="54507" marR="54507" marT="0" marB="0"/>
                </a:tc>
              </a:tr>
              <a:tr h="857845">
                <a:tc>
                  <a:txBody>
                    <a:bodyPr/>
                    <a:lstStyle/>
                    <a:p>
                      <a:pPr algn="ctr">
                        <a:lnSpc>
                          <a:spcPct val="107000"/>
                        </a:lnSpc>
                        <a:spcAft>
                          <a:spcPts val="800"/>
                        </a:spcAft>
                      </a:pPr>
                      <a:r>
                        <a:rPr lang="fr-FR" sz="900" dirty="0">
                          <a:effectLst/>
                        </a:rPr>
                        <a:t> </a:t>
                      </a:r>
                    </a:p>
                    <a:p>
                      <a:pPr algn="ctr">
                        <a:lnSpc>
                          <a:spcPct val="107000"/>
                        </a:lnSpc>
                        <a:spcAft>
                          <a:spcPts val="800"/>
                        </a:spcAft>
                      </a:pPr>
                      <a:r>
                        <a:rPr lang="fr-FR" sz="900" dirty="0">
                          <a:effectLst/>
                        </a:rPr>
                        <a:t> </a:t>
                      </a:r>
                    </a:p>
                    <a:p>
                      <a:pPr algn="ctr">
                        <a:lnSpc>
                          <a:spcPct val="107000"/>
                        </a:lnSpc>
                        <a:spcAft>
                          <a:spcPts val="800"/>
                        </a:spcAft>
                      </a:pPr>
                      <a:r>
                        <a:rPr lang="fr-FR" sz="900" dirty="0">
                          <a:effectLst/>
                        </a:rPr>
                        <a:t> </a:t>
                      </a:r>
                      <a:endParaRPr lang="fr-FR" sz="900" dirty="0">
                        <a:effectLst/>
                        <a:latin typeface="Calibri"/>
                        <a:ea typeface="Calibri"/>
                        <a:cs typeface="Times New Roman"/>
                      </a:endParaRPr>
                    </a:p>
                  </a:txBody>
                  <a:tcPr marL="54507" marR="54507" marT="0" marB="0"/>
                </a:tc>
                <a:tc>
                  <a:txBody>
                    <a:bodyPr/>
                    <a:lstStyle/>
                    <a:p>
                      <a:pPr algn="ctr">
                        <a:lnSpc>
                          <a:spcPct val="107000"/>
                        </a:lnSpc>
                        <a:spcAft>
                          <a:spcPts val="800"/>
                        </a:spcAft>
                      </a:pPr>
                      <a:r>
                        <a:rPr lang="fr-FR" sz="900" dirty="0">
                          <a:effectLst/>
                        </a:rPr>
                        <a:t> </a:t>
                      </a:r>
                      <a:endParaRPr lang="fr-FR" sz="900" dirty="0">
                        <a:effectLst/>
                        <a:latin typeface="Calibri"/>
                        <a:ea typeface="Calibri"/>
                        <a:cs typeface="Times New Roman"/>
                      </a:endParaRPr>
                    </a:p>
                  </a:txBody>
                  <a:tcPr marL="54507" marR="54507" marT="0" marB="0"/>
                </a:tc>
                <a:tc>
                  <a:txBody>
                    <a:bodyPr/>
                    <a:lstStyle/>
                    <a:p>
                      <a:pPr algn="ctr">
                        <a:lnSpc>
                          <a:spcPct val="107000"/>
                        </a:lnSpc>
                        <a:spcAft>
                          <a:spcPts val="800"/>
                        </a:spcAft>
                      </a:pPr>
                      <a:r>
                        <a:rPr lang="fr-FR" sz="900">
                          <a:effectLst/>
                        </a:rPr>
                        <a:t> </a:t>
                      </a:r>
                      <a:endParaRPr lang="fr-FR" sz="900">
                        <a:effectLst/>
                        <a:latin typeface="Calibri"/>
                        <a:ea typeface="Calibri"/>
                        <a:cs typeface="Times New Roman"/>
                      </a:endParaRPr>
                    </a:p>
                  </a:txBody>
                  <a:tcPr marL="54507" marR="54507" marT="0" marB="0"/>
                </a:tc>
                <a:tc>
                  <a:txBody>
                    <a:bodyPr/>
                    <a:lstStyle/>
                    <a:p>
                      <a:pPr algn="ctr">
                        <a:lnSpc>
                          <a:spcPct val="107000"/>
                        </a:lnSpc>
                        <a:spcAft>
                          <a:spcPts val="800"/>
                        </a:spcAft>
                      </a:pPr>
                      <a:r>
                        <a:rPr lang="fr-FR" sz="900">
                          <a:effectLst/>
                        </a:rPr>
                        <a:t> </a:t>
                      </a:r>
                      <a:endParaRPr lang="fr-FR" sz="900">
                        <a:effectLst/>
                        <a:latin typeface="Calibri"/>
                        <a:ea typeface="Calibri"/>
                        <a:cs typeface="Times New Roman"/>
                      </a:endParaRPr>
                    </a:p>
                  </a:txBody>
                  <a:tcPr marL="54507" marR="54507" marT="0" marB="0"/>
                </a:tc>
                <a:tc>
                  <a:txBody>
                    <a:bodyPr/>
                    <a:lstStyle/>
                    <a:p>
                      <a:pPr algn="ctr">
                        <a:lnSpc>
                          <a:spcPct val="107000"/>
                        </a:lnSpc>
                        <a:spcAft>
                          <a:spcPts val="800"/>
                        </a:spcAft>
                      </a:pPr>
                      <a:r>
                        <a:rPr lang="fr-FR" sz="900" dirty="0">
                          <a:effectLst/>
                        </a:rPr>
                        <a:t> </a:t>
                      </a:r>
                      <a:endParaRPr lang="fr-FR" sz="900" dirty="0">
                        <a:effectLst/>
                        <a:latin typeface="Calibri"/>
                        <a:ea typeface="Calibri"/>
                        <a:cs typeface="Times New Roman"/>
                      </a:endParaRPr>
                    </a:p>
                  </a:txBody>
                  <a:tcPr marL="54507" marR="54507" marT="0" marB="0"/>
                </a:tc>
              </a:tr>
            </a:tbl>
          </a:graphicData>
        </a:graphic>
      </p:graphicFrame>
      <p:graphicFrame>
        <p:nvGraphicFramePr>
          <p:cNvPr id="9" name="Tableau 8"/>
          <p:cNvGraphicFramePr>
            <a:graphicFrameLocks noGrp="1"/>
          </p:cNvGraphicFramePr>
          <p:nvPr>
            <p:extLst>
              <p:ext uri="{D42A27DB-BD31-4B8C-83A1-F6EECF244321}">
                <p14:modId xmlns:p14="http://schemas.microsoft.com/office/powerpoint/2010/main" xmlns="" val="1735194496"/>
              </p:ext>
            </p:extLst>
          </p:nvPr>
        </p:nvGraphicFramePr>
        <p:xfrm>
          <a:off x="611559" y="2853525"/>
          <a:ext cx="7704856" cy="1975612"/>
        </p:xfrm>
        <a:graphic>
          <a:graphicData uri="http://schemas.openxmlformats.org/drawingml/2006/table">
            <a:tbl>
              <a:tblPr firstRow="1" firstCol="1" bandRow="1">
                <a:tableStyleId>{5C22544A-7EE6-4342-B048-85BDC9FD1C3A}</a:tableStyleId>
              </a:tblPr>
              <a:tblGrid>
                <a:gridCol w="1121550"/>
                <a:gridCol w="1379760"/>
                <a:gridCol w="999953"/>
                <a:gridCol w="446720"/>
                <a:gridCol w="415037"/>
                <a:gridCol w="528362"/>
                <a:gridCol w="614006"/>
                <a:gridCol w="614006"/>
                <a:gridCol w="614006"/>
                <a:gridCol w="383754"/>
                <a:gridCol w="587702"/>
              </a:tblGrid>
              <a:tr h="269454">
                <a:tc rowSpan="2">
                  <a:txBody>
                    <a:bodyPr/>
                    <a:lstStyle/>
                    <a:p>
                      <a:pPr algn="ctr">
                        <a:lnSpc>
                          <a:spcPct val="107000"/>
                        </a:lnSpc>
                        <a:spcAft>
                          <a:spcPts val="800"/>
                        </a:spcAft>
                      </a:pPr>
                      <a:r>
                        <a:rPr lang="fr-FR" sz="1000" dirty="0">
                          <a:effectLst/>
                        </a:rPr>
                        <a:t>Projets / Actions</a:t>
                      </a:r>
                      <a:endParaRPr lang="fr-FR" sz="1000" dirty="0">
                        <a:effectLst/>
                        <a:latin typeface="Calibri"/>
                        <a:ea typeface="Calibri"/>
                        <a:cs typeface="Times New Roman"/>
                      </a:endParaRPr>
                    </a:p>
                  </a:txBody>
                  <a:tcPr marL="64284" marR="64284" marT="0" marB="0"/>
                </a:tc>
                <a:tc gridSpan="2">
                  <a:txBody>
                    <a:bodyPr/>
                    <a:lstStyle/>
                    <a:p>
                      <a:pPr algn="ctr">
                        <a:lnSpc>
                          <a:spcPct val="107000"/>
                        </a:lnSpc>
                        <a:spcAft>
                          <a:spcPts val="800"/>
                        </a:spcAft>
                      </a:pPr>
                      <a:r>
                        <a:rPr lang="fr-FR" sz="1000">
                          <a:effectLst/>
                        </a:rPr>
                        <a:t>Localisation</a:t>
                      </a:r>
                      <a:endParaRPr lang="fr-FR" sz="1000">
                        <a:effectLst/>
                        <a:latin typeface="Calibri"/>
                        <a:ea typeface="Calibri"/>
                        <a:cs typeface="Times New Roman"/>
                      </a:endParaRPr>
                    </a:p>
                  </a:txBody>
                  <a:tcPr marL="64284" marR="64284" marT="0" marB="0"/>
                </a:tc>
                <a:tc hMerge="1">
                  <a:txBody>
                    <a:bodyPr/>
                    <a:lstStyle/>
                    <a:p>
                      <a:endParaRPr lang="fr-FR"/>
                    </a:p>
                  </a:txBody>
                  <a:tcPr/>
                </a:tc>
                <a:tc gridSpan="4">
                  <a:txBody>
                    <a:bodyPr/>
                    <a:lstStyle/>
                    <a:p>
                      <a:pPr algn="ctr">
                        <a:lnSpc>
                          <a:spcPct val="107000"/>
                        </a:lnSpc>
                        <a:spcAft>
                          <a:spcPts val="800"/>
                        </a:spcAft>
                      </a:pPr>
                      <a:r>
                        <a:rPr lang="fr-FR" sz="1000">
                          <a:effectLst/>
                        </a:rPr>
                        <a:t>Période / AN 1</a:t>
                      </a:r>
                      <a:endParaRPr lang="fr-FR" sz="1000">
                        <a:effectLst/>
                        <a:latin typeface="Calibri"/>
                        <a:ea typeface="Calibri"/>
                        <a:cs typeface="Times New Roman"/>
                      </a:endParaRPr>
                    </a:p>
                  </a:txBody>
                  <a:tcPr marL="64284" marR="64284" marT="0" marB="0"/>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a:lnSpc>
                          <a:spcPct val="107000"/>
                        </a:lnSpc>
                        <a:spcAft>
                          <a:spcPts val="800"/>
                        </a:spcAft>
                      </a:pPr>
                      <a:r>
                        <a:rPr lang="fr-FR" sz="1000">
                          <a:effectLst/>
                        </a:rPr>
                        <a:t>Indicateurs de Résultats Smart ou IOV</a:t>
                      </a:r>
                      <a:endParaRPr lang="fr-FR" sz="1000">
                        <a:effectLst/>
                        <a:latin typeface="Calibri"/>
                        <a:ea typeface="Calibri"/>
                        <a:cs typeface="Times New Roman"/>
                      </a:endParaRPr>
                    </a:p>
                  </a:txBody>
                  <a:tcPr marL="64284" marR="64284" marT="0" marB="0"/>
                </a:tc>
                <a:tc hMerge="1">
                  <a:txBody>
                    <a:bodyPr/>
                    <a:lstStyle/>
                    <a:p>
                      <a:endParaRPr lang="fr-FR"/>
                    </a:p>
                  </a:txBody>
                  <a:tcPr/>
                </a:tc>
                <a:tc hMerge="1">
                  <a:txBody>
                    <a:bodyPr/>
                    <a:lstStyle/>
                    <a:p>
                      <a:endParaRPr lang="fr-FR"/>
                    </a:p>
                  </a:txBody>
                  <a:tcPr/>
                </a:tc>
                <a:tc hMerge="1">
                  <a:txBody>
                    <a:bodyPr/>
                    <a:lstStyle/>
                    <a:p>
                      <a:endParaRPr lang="fr-FR"/>
                    </a:p>
                  </a:txBody>
                  <a:tcPr/>
                </a:tc>
              </a:tr>
              <a:tr h="158069">
                <a:tc vMerge="1">
                  <a:txBody>
                    <a:bodyPr/>
                    <a:lstStyle/>
                    <a:p>
                      <a:endParaRPr lang="fr-FR"/>
                    </a:p>
                  </a:txBody>
                  <a:tcPr/>
                </a:tc>
                <a:tc>
                  <a:txBody>
                    <a:bodyPr/>
                    <a:lstStyle/>
                    <a:p>
                      <a:pPr algn="ctr">
                        <a:lnSpc>
                          <a:spcPct val="107000"/>
                        </a:lnSpc>
                        <a:spcAft>
                          <a:spcPts val="800"/>
                        </a:spcAft>
                      </a:pPr>
                      <a:r>
                        <a:rPr lang="fr-FR" sz="1000">
                          <a:effectLst/>
                        </a:rPr>
                        <a:t>Régions</a:t>
                      </a:r>
                      <a:endParaRPr lang="fr-FR" sz="1000">
                        <a:effectLst/>
                        <a:latin typeface="Calibri"/>
                        <a:ea typeface="Calibri"/>
                        <a:cs typeface="Times New Roman"/>
                      </a:endParaRPr>
                    </a:p>
                  </a:txBody>
                  <a:tcPr marL="64284" marR="64284" marT="0" marB="0"/>
                </a:tc>
                <a:tc>
                  <a:txBody>
                    <a:bodyPr/>
                    <a:lstStyle/>
                    <a:p>
                      <a:pPr algn="ctr">
                        <a:lnSpc>
                          <a:spcPct val="107000"/>
                        </a:lnSpc>
                        <a:spcAft>
                          <a:spcPts val="800"/>
                        </a:spcAft>
                      </a:pPr>
                      <a:r>
                        <a:rPr lang="fr-FR" sz="1000">
                          <a:effectLst/>
                        </a:rPr>
                        <a:t>Départements</a:t>
                      </a:r>
                      <a:endParaRPr lang="fr-FR" sz="1000">
                        <a:effectLst/>
                        <a:latin typeface="Calibri"/>
                        <a:ea typeface="Calibri"/>
                        <a:cs typeface="Times New Roman"/>
                      </a:endParaRPr>
                    </a:p>
                  </a:txBody>
                  <a:tcPr marL="64284" marR="64284" marT="0" marB="0"/>
                </a:tc>
                <a:tc>
                  <a:txBody>
                    <a:bodyPr/>
                    <a:lstStyle/>
                    <a:p>
                      <a:pPr algn="ctr">
                        <a:lnSpc>
                          <a:spcPct val="107000"/>
                        </a:lnSpc>
                        <a:spcAft>
                          <a:spcPts val="800"/>
                        </a:spcAft>
                      </a:pPr>
                      <a:r>
                        <a:rPr lang="fr-FR" sz="1000">
                          <a:effectLst/>
                        </a:rPr>
                        <a:t>T1</a:t>
                      </a:r>
                      <a:endParaRPr lang="fr-FR" sz="1000">
                        <a:effectLst/>
                        <a:latin typeface="Calibri"/>
                        <a:ea typeface="Calibri"/>
                        <a:cs typeface="Times New Roman"/>
                      </a:endParaRPr>
                    </a:p>
                  </a:txBody>
                  <a:tcPr marL="64284" marR="64284" marT="0" marB="0"/>
                </a:tc>
                <a:tc>
                  <a:txBody>
                    <a:bodyPr/>
                    <a:lstStyle/>
                    <a:p>
                      <a:pPr algn="ctr">
                        <a:lnSpc>
                          <a:spcPct val="107000"/>
                        </a:lnSpc>
                        <a:spcAft>
                          <a:spcPts val="800"/>
                        </a:spcAft>
                      </a:pPr>
                      <a:r>
                        <a:rPr lang="fr-FR" sz="1000">
                          <a:effectLst/>
                        </a:rPr>
                        <a:t>T2</a:t>
                      </a:r>
                      <a:endParaRPr lang="fr-FR" sz="1000">
                        <a:effectLst/>
                        <a:latin typeface="Calibri"/>
                        <a:ea typeface="Calibri"/>
                        <a:cs typeface="Times New Roman"/>
                      </a:endParaRPr>
                    </a:p>
                  </a:txBody>
                  <a:tcPr marL="64284" marR="64284" marT="0" marB="0"/>
                </a:tc>
                <a:tc>
                  <a:txBody>
                    <a:bodyPr/>
                    <a:lstStyle/>
                    <a:p>
                      <a:pPr algn="ctr">
                        <a:lnSpc>
                          <a:spcPct val="107000"/>
                        </a:lnSpc>
                        <a:spcAft>
                          <a:spcPts val="800"/>
                        </a:spcAft>
                      </a:pPr>
                      <a:r>
                        <a:rPr lang="fr-FR" sz="1000">
                          <a:effectLst/>
                        </a:rPr>
                        <a:t>T3</a:t>
                      </a:r>
                      <a:endParaRPr lang="fr-FR" sz="1000">
                        <a:effectLst/>
                        <a:latin typeface="Calibri"/>
                        <a:ea typeface="Calibri"/>
                        <a:cs typeface="Times New Roman"/>
                      </a:endParaRPr>
                    </a:p>
                  </a:txBody>
                  <a:tcPr marL="64284" marR="64284" marT="0" marB="0"/>
                </a:tc>
                <a:tc>
                  <a:txBody>
                    <a:bodyPr/>
                    <a:lstStyle/>
                    <a:p>
                      <a:pPr algn="ctr">
                        <a:lnSpc>
                          <a:spcPct val="107000"/>
                        </a:lnSpc>
                        <a:spcAft>
                          <a:spcPts val="800"/>
                        </a:spcAft>
                      </a:pPr>
                      <a:r>
                        <a:rPr lang="fr-FR" sz="1000">
                          <a:effectLst/>
                        </a:rPr>
                        <a:t>T4</a:t>
                      </a:r>
                      <a:endParaRPr lang="fr-FR" sz="1000">
                        <a:effectLst/>
                        <a:latin typeface="Calibri"/>
                        <a:ea typeface="Calibri"/>
                        <a:cs typeface="Times New Roman"/>
                      </a:endParaRPr>
                    </a:p>
                  </a:txBody>
                  <a:tcPr marL="64284" marR="64284" marT="0" marB="0"/>
                </a:tc>
                <a:tc>
                  <a:txBody>
                    <a:bodyPr/>
                    <a:lstStyle/>
                    <a:p>
                      <a:pPr algn="ctr">
                        <a:lnSpc>
                          <a:spcPct val="107000"/>
                        </a:lnSpc>
                        <a:spcAft>
                          <a:spcPts val="800"/>
                        </a:spcAft>
                      </a:pPr>
                      <a:r>
                        <a:rPr lang="fr-FR" sz="1000">
                          <a:effectLst/>
                        </a:rPr>
                        <a:t>T1</a:t>
                      </a:r>
                      <a:endParaRPr lang="fr-FR" sz="1000">
                        <a:effectLst/>
                        <a:latin typeface="Calibri"/>
                        <a:ea typeface="Calibri"/>
                        <a:cs typeface="Times New Roman"/>
                      </a:endParaRPr>
                    </a:p>
                  </a:txBody>
                  <a:tcPr marL="64284" marR="64284" marT="0" marB="0"/>
                </a:tc>
                <a:tc>
                  <a:txBody>
                    <a:bodyPr/>
                    <a:lstStyle/>
                    <a:p>
                      <a:pPr algn="ctr">
                        <a:lnSpc>
                          <a:spcPct val="107000"/>
                        </a:lnSpc>
                        <a:spcAft>
                          <a:spcPts val="800"/>
                        </a:spcAft>
                      </a:pPr>
                      <a:r>
                        <a:rPr lang="fr-FR" sz="1000">
                          <a:effectLst/>
                        </a:rPr>
                        <a:t>T2</a:t>
                      </a:r>
                      <a:endParaRPr lang="fr-FR" sz="1000">
                        <a:effectLst/>
                        <a:latin typeface="Calibri"/>
                        <a:ea typeface="Calibri"/>
                        <a:cs typeface="Times New Roman"/>
                      </a:endParaRPr>
                    </a:p>
                  </a:txBody>
                  <a:tcPr marL="64284" marR="64284" marT="0" marB="0"/>
                </a:tc>
                <a:tc>
                  <a:txBody>
                    <a:bodyPr/>
                    <a:lstStyle/>
                    <a:p>
                      <a:pPr algn="ctr">
                        <a:lnSpc>
                          <a:spcPct val="107000"/>
                        </a:lnSpc>
                        <a:spcAft>
                          <a:spcPts val="800"/>
                        </a:spcAft>
                      </a:pPr>
                      <a:r>
                        <a:rPr lang="fr-FR" sz="1000">
                          <a:effectLst/>
                        </a:rPr>
                        <a:t>T3</a:t>
                      </a:r>
                      <a:endParaRPr lang="fr-FR" sz="1000">
                        <a:effectLst/>
                        <a:latin typeface="Calibri"/>
                        <a:ea typeface="Calibri"/>
                        <a:cs typeface="Times New Roman"/>
                      </a:endParaRPr>
                    </a:p>
                  </a:txBody>
                  <a:tcPr marL="64284" marR="64284" marT="0" marB="0"/>
                </a:tc>
                <a:tc>
                  <a:txBody>
                    <a:bodyPr/>
                    <a:lstStyle/>
                    <a:p>
                      <a:pPr algn="ctr">
                        <a:lnSpc>
                          <a:spcPct val="107000"/>
                        </a:lnSpc>
                        <a:spcAft>
                          <a:spcPts val="800"/>
                        </a:spcAft>
                      </a:pPr>
                      <a:r>
                        <a:rPr lang="fr-FR" sz="1000">
                          <a:effectLst/>
                        </a:rPr>
                        <a:t>T4</a:t>
                      </a:r>
                      <a:endParaRPr lang="fr-FR" sz="1000">
                        <a:effectLst/>
                        <a:latin typeface="Calibri"/>
                        <a:ea typeface="Calibri"/>
                        <a:cs typeface="Times New Roman"/>
                      </a:endParaRPr>
                    </a:p>
                  </a:txBody>
                  <a:tcPr marL="64284" marR="64284" marT="0" marB="0"/>
                </a:tc>
              </a:tr>
              <a:tr h="1228072">
                <a:tc>
                  <a:txBody>
                    <a:bodyPr/>
                    <a:lstStyle/>
                    <a:p>
                      <a:pPr algn="just">
                        <a:lnSpc>
                          <a:spcPct val="107000"/>
                        </a:lnSpc>
                        <a:spcAft>
                          <a:spcPts val="800"/>
                        </a:spcAft>
                      </a:pPr>
                      <a:r>
                        <a:rPr lang="fr-FR" sz="1000" dirty="0">
                          <a:effectLst/>
                        </a:rPr>
                        <a:t> </a:t>
                      </a:r>
                    </a:p>
                    <a:p>
                      <a:pPr algn="just">
                        <a:lnSpc>
                          <a:spcPct val="107000"/>
                        </a:lnSpc>
                        <a:spcAft>
                          <a:spcPts val="800"/>
                        </a:spcAft>
                      </a:pPr>
                      <a:r>
                        <a:rPr lang="fr-FR" sz="1000" dirty="0">
                          <a:effectLst/>
                        </a:rPr>
                        <a:t> </a:t>
                      </a:r>
                    </a:p>
                    <a:p>
                      <a:pPr algn="just">
                        <a:lnSpc>
                          <a:spcPct val="107000"/>
                        </a:lnSpc>
                        <a:spcAft>
                          <a:spcPts val="800"/>
                        </a:spcAft>
                      </a:pPr>
                      <a:r>
                        <a:rPr lang="fr-FR" sz="1000" dirty="0">
                          <a:effectLst/>
                        </a:rPr>
                        <a:t> </a:t>
                      </a:r>
                    </a:p>
                    <a:p>
                      <a:pPr algn="just">
                        <a:lnSpc>
                          <a:spcPct val="107000"/>
                        </a:lnSpc>
                        <a:spcAft>
                          <a:spcPts val="800"/>
                        </a:spcAft>
                      </a:pPr>
                      <a:r>
                        <a:rPr lang="fr-FR" sz="1000" dirty="0">
                          <a:effectLst/>
                        </a:rPr>
                        <a:t> </a:t>
                      </a:r>
                    </a:p>
                    <a:p>
                      <a:pPr algn="just">
                        <a:lnSpc>
                          <a:spcPct val="107000"/>
                        </a:lnSpc>
                        <a:spcAft>
                          <a:spcPts val="800"/>
                        </a:spcAft>
                      </a:pPr>
                      <a:r>
                        <a:rPr lang="fr-FR" sz="1000" dirty="0">
                          <a:effectLst/>
                        </a:rPr>
                        <a:t> </a:t>
                      </a:r>
                    </a:p>
                    <a:p>
                      <a:pPr algn="just">
                        <a:lnSpc>
                          <a:spcPct val="107000"/>
                        </a:lnSpc>
                        <a:spcAft>
                          <a:spcPts val="800"/>
                        </a:spcAft>
                      </a:pPr>
                      <a:r>
                        <a:rPr lang="fr-FR" sz="1000" dirty="0">
                          <a:effectLst/>
                        </a:rPr>
                        <a:t> </a:t>
                      </a:r>
                      <a:endParaRPr lang="fr-FR" sz="1000" dirty="0">
                        <a:effectLst/>
                        <a:latin typeface="Calibri"/>
                        <a:ea typeface="Calibri"/>
                        <a:cs typeface="Times New Roman"/>
                      </a:endParaRPr>
                    </a:p>
                  </a:txBody>
                  <a:tcPr marL="64284" marR="64284" marT="0" marB="0"/>
                </a:tc>
                <a:tc>
                  <a:txBody>
                    <a:bodyPr/>
                    <a:lstStyle/>
                    <a:p>
                      <a:pPr algn="ctr">
                        <a:lnSpc>
                          <a:spcPct val="107000"/>
                        </a:lnSpc>
                        <a:spcAft>
                          <a:spcPts val="800"/>
                        </a:spcAft>
                      </a:pPr>
                      <a:r>
                        <a:rPr lang="fr-FR" sz="1000">
                          <a:effectLst/>
                        </a:rPr>
                        <a:t> </a:t>
                      </a:r>
                      <a:endParaRPr lang="fr-FR" sz="1000">
                        <a:effectLst/>
                        <a:latin typeface="Calibri"/>
                        <a:ea typeface="Calibri"/>
                        <a:cs typeface="Times New Roman"/>
                      </a:endParaRPr>
                    </a:p>
                  </a:txBody>
                  <a:tcPr marL="64284" marR="64284" marT="0" marB="0"/>
                </a:tc>
                <a:tc>
                  <a:txBody>
                    <a:bodyPr/>
                    <a:lstStyle/>
                    <a:p>
                      <a:pPr algn="ctr">
                        <a:lnSpc>
                          <a:spcPct val="107000"/>
                        </a:lnSpc>
                        <a:spcAft>
                          <a:spcPts val="800"/>
                        </a:spcAft>
                      </a:pPr>
                      <a:r>
                        <a:rPr lang="fr-FR" sz="1000">
                          <a:effectLst/>
                        </a:rPr>
                        <a:t> </a:t>
                      </a:r>
                      <a:endParaRPr lang="fr-FR" sz="1000">
                        <a:effectLst/>
                        <a:latin typeface="Calibri"/>
                        <a:ea typeface="Calibri"/>
                        <a:cs typeface="Times New Roman"/>
                      </a:endParaRPr>
                    </a:p>
                  </a:txBody>
                  <a:tcPr marL="64284" marR="64284" marT="0" marB="0"/>
                </a:tc>
                <a:tc>
                  <a:txBody>
                    <a:bodyPr/>
                    <a:lstStyle/>
                    <a:p>
                      <a:pPr algn="ctr">
                        <a:lnSpc>
                          <a:spcPct val="107000"/>
                        </a:lnSpc>
                        <a:spcAft>
                          <a:spcPts val="800"/>
                        </a:spcAft>
                      </a:pPr>
                      <a:r>
                        <a:rPr lang="fr-FR" sz="1000">
                          <a:effectLst/>
                        </a:rPr>
                        <a:t> </a:t>
                      </a:r>
                      <a:endParaRPr lang="fr-FR" sz="1000">
                        <a:effectLst/>
                        <a:latin typeface="Calibri"/>
                        <a:ea typeface="Calibri"/>
                        <a:cs typeface="Times New Roman"/>
                      </a:endParaRPr>
                    </a:p>
                  </a:txBody>
                  <a:tcPr marL="64284" marR="64284" marT="0" marB="0"/>
                </a:tc>
                <a:tc>
                  <a:txBody>
                    <a:bodyPr/>
                    <a:lstStyle/>
                    <a:p>
                      <a:pPr algn="ctr">
                        <a:lnSpc>
                          <a:spcPct val="107000"/>
                        </a:lnSpc>
                        <a:spcAft>
                          <a:spcPts val="800"/>
                        </a:spcAft>
                      </a:pPr>
                      <a:r>
                        <a:rPr lang="fr-FR" sz="1000">
                          <a:effectLst/>
                        </a:rPr>
                        <a:t> </a:t>
                      </a:r>
                      <a:endParaRPr lang="fr-FR" sz="1000">
                        <a:effectLst/>
                        <a:latin typeface="Calibri"/>
                        <a:ea typeface="Calibri"/>
                        <a:cs typeface="Times New Roman"/>
                      </a:endParaRPr>
                    </a:p>
                  </a:txBody>
                  <a:tcPr marL="64284" marR="64284" marT="0" marB="0"/>
                </a:tc>
                <a:tc>
                  <a:txBody>
                    <a:bodyPr/>
                    <a:lstStyle/>
                    <a:p>
                      <a:pPr algn="ctr">
                        <a:lnSpc>
                          <a:spcPct val="107000"/>
                        </a:lnSpc>
                        <a:spcAft>
                          <a:spcPts val="800"/>
                        </a:spcAft>
                      </a:pPr>
                      <a:r>
                        <a:rPr lang="fr-FR" sz="1000">
                          <a:effectLst/>
                        </a:rPr>
                        <a:t> </a:t>
                      </a:r>
                      <a:endParaRPr lang="fr-FR" sz="1000">
                        <a:effectLst/>
                        <a:latin typeface="Calibri"/>
                        <a:ea typeface="Calibri"/>
                        <a:cs typeface="Times New Roman"/>
                      </a:endParaRPr>
                    </a:p>
                  </a:txBody>
                  <a:tcPr marL="64284" marR="64284" marT="0" marB="0"/>
                </a:tc>
                <a:tc>
                  <a:txBody>
                    <a:bodyPr/>
                    <a:lstStyle/>
                    <a:p>
                      <a:pPr algn="ctr">
                        <a:lnSpc>
                          <a:spcPct val="107000"/>
                        </a:lnSpc>
                        <a:spcAft>
                          <a:spcPts val="800"/>
                        </a:spcAft>
                      </a:pPr>
                      <a:r>
                        <a:rPr lang="fr-FR" sz="1000" dirty="0">
                          <a:effectLst/>
                        </a:rPr>
                        <a:t> </a:t>
                      </a:r>
                      <a:endParaRPr lang="fr-FR" sz="1000" dirty="0">
                        <a:effectLst/>
                        <a:latin typeface="Calibri"/>
                        <a:ea typeface="Calibri"/>
                        <a:cs typeface="Times New Roman"/>
                      </a:endParaRPr>
                    </a:p>
                  </a:txBody>
                  <a:tcPr marL="64284" marR="64284" marT="0" marB="0"/>
                </a:tc>
                <a:tc>
                  <a:txBody>
                    <a:bodyPr/>
                    <a:lstStyle/>
                    <a:p>
                      <a:pPr algn="ctr">
                        <a:lnSpc>
                          <a:spcPct val="107000"/>
                        </a:lnSpc>
                        <a:spcAft>
                          <a:spcPts val="800"/>
                        </a:spcAft>
                      </a:pPr>
                      <a:r>
                        <a:rPr lang="fr-FR" sz="1000">
                          <a:effectLst/>
                        </a:rPr>
                        <a:t> </a:t>
                      </a:r>
                      <a:endParaRPr lang="fr-FR" sz="1000">
                        <a:effectLst/>
                        <a:latin typeface="Calibri"/>
                        <a:ea typeface="Calibri"/>
                        <a:cs typeface="Times New Roman"/>
                      </a:endParaRPr>
                    </a:p>
                  </a:txBody>
                  <a:tcPr marL="64284" marR="64284" marT="0" marB="0"/>
                </a:tc>
                <a:tc>
                  <a:txBody>
                    <a:bodyPr/>
                    <a:lstStyle/>
                    <a:p>
                      <a:pPr algn="ctr">
                        <a:lnSpc>
                          <a:spcPct val="107000"/>
                        </a:lnSpc>
                        <a:spcAft>
                          <a:spcPts val="800"/>
                        </a:spcAft>
                      </a:pPr>
                      <a:r>
                        <a:rPr lang="fr-FR" sz="1000">
                          <a:effectLst/>
                        </a:rPr>
                        <a:t> </a:t>
                      </a:r>
                      <a:endParaRPr lang="fr-FR" sz="1000">
                        <a:effectLst/>
                        <a:latin typeface="Calibri"/>
                        <a:ea typeface="Calibri"/>
                        <a:cs typeface="Times New Roman"/>
                      </a:endParaRPr>
                    </a:p>
                  </a:txBody>
                  <a:tcPr marL="64284" marR="64284" marT="0" marB="0"/>
                </a:tc>
                <a:tc>
                  <a:txBody>
                    <a:bodyPr/>
                    <a:lstStyle/>
                    <a:p>
                      <a:pPr algn="ctr">
                        <a:lnSpc>
                          <a:spcPct val="107000"/>
                        </a:lnSpc>
                        <a:spcAft>
                          <a:spcPts val="800"/>
                        </a:spcAft>
                      </a:pPr>
                      <a:r>
                        <a:rPr lang="fr-FR" sz="1000">
                          <a:effectLst/>
                        </a:rPr>
                        <a:t> </a:t>
                      </a:r>
                      <a:endParaRPr lang="fr-FR" sz="1000">
                        <a:effectLst/>
                        <a:latin typeface="Calibri"/>
                        <a:ea typeface="Calibri"/>
                        <a:cs typeface="Times New Roman"/>
                      </a:endParaRPr>
                    </a:p>
                  </a:txBody>
                  <a:tcPr marL="64284" marR="64284" marT="0" marB="0"/>
                </a:tc>
                <a:tc>
                  <a:txBody>
                    <a:bodyPr/>
                    <a:lstStyle/>
                    <a:p>
                      <a:pPr algn="ctr">
                        <a:lnSpc>
                          <a:spcPct val="107000"/>
                        </a:lnSpc>
                        <a:spcAft>
                          <a:spcPts val="800"/>
                        </a:spcAft>
                      </a:pPr>
                      <a:r>
                        <a:rPr lang="fr-FR" sz="1000" dirty="0">
                          <a:effectLst/>
                        </a:rPr>
                        <a:t> </a:t>
                      </a:r>
                      <a:endParaRPr lang="fr-FR" sz="1000" dirty="0">
                        <a:effectLst/>
                        <a:latin typeface="Calibri"/>
                        <a:ea typeface="Calibri"/>
                        <a:cs typeface="Times New Roman"/>
                      </a:endParaRPr>
                    </a:p>
                  </a:txBody>
                  <a:tcPr marL="64284" marR="64284" marT="0" marB="0"/>
                </a:tc>
              </a:tr>
            </a:tbl>
          </a:graphicData>
        </a:graphic>
      </p:graphicFrame>
      <p:sp>
        <p:nvSpPr>
          <p:cNvPr id="12" name="Sous-titre 3"/>
          <p:cNvSpPr txBox="1">
            <a:spLocks/>
          </p:cNvSpPr>
          <p:nvPr/>
        </p:nvSpPr>
        <p:spPr>
          <a:xfrm>
            <a:off x="467544" y="2132856"/>
            <a:ext cx="7776864" cy="648072"/>
          </a:xfrm>
          <a:prstGeom prst="rect">
            <a:avLst/>
          </a:prstGeom>
        </p:spPr>
        <p:txBody>
          <a:bodyPr vert="horz" lIns="91440" tIns="45720" rIns="91440" bIns="45720" rtlCol="0">
            <a:normAutofit fontScale="92500" lnSpcReduction="20000"/>
          </a:bodyPr>
          <a:lstStyle>
            <a:lvl1pPr marL="0" indent="0" algn="r" defTabSz="914400" rtl="0" eaLnBrk="1" latinLnBrk="0" hangingPunct="1">
              <a:spcBef>
                <a:spcPts val="600"/>
              </a:spcBef>
              <a:buFont typeface="Wingdings 2" pitchFamily="18" charset="2"/>
              <a:buNone/>
              <a:defRPr sz="1800" kern="1200">
                <a:solidFill>
                  <a:schemeClr val="bg1"/>
                </a:solidFill>
                <a:latin typeface="+mn-lt"/>
                <a:ea typeface="+mn-ea"/>
                <a:cs typeface="+mn-cs"/>
              </a:defRPr>
            </a:lvl1pPr>
            <a:lvl2pPr marL="457200" indent="0" algn="ctr" defTabSz="914400" rtl="0" eaLnBrk="1" latinLnBrk="0" hangingPunct="1">
              <a:spcBef>
                <a:spcPts val="600"/>
              </a:spcBef>
              <a:buFont typeface="Wingdings 2" pitchFamily="18" charset="2"/>
              <a:buNone/>
              <a:defRPr sz="2000" kern="1200">
                <a:solidFill>
                  <a:schemeClr val="tx1">
                    <a:tint val="75000"/>
                  </a:schemeClr>
                </a:solidFill>
                <a:latin typeface="+mn-lt"/>
                <a:ea typeface="+mn-ea"/>
                <a:cs typeface="+mn-cs"/>
              </a:defRPr>
            </a:lvl2pPr>
            <a:lvl3pPr marL="914400" indent="0" algn="ctr" defTabSz="914400" rtl="0" eaLnBrk="1" latinLnBrk="0" hangingPunct="1">
              <a:spcBef>
                <a:spcPts val="600"/>
              </a:spcBef>
              <a:buFont typeface="Wingdings 2" pitchFamily="18" charset="2"/>
              <a:buNone/>
              <a:defRPr sz="1800" kern="1200">
                <a:solidFill>
                  <a:schemeClr val="tx1">
                    <a:tint val="75000"/>
                  </a:schemeClr>
                </a:solidFill>
                <a:latin typeface="+mn-lt"/>
                <a:ea typeface="+mn-ea"/>
                <a:cs typeface="+mn-cs"/>
              </a:defRPr>
            </a:lvl3pPr>
            <a:lvl4pPr marL="1371600" indent="0" algn="ctr" defTabSz="914400" rtl="0" eaLnBrk="1" latinLnBrk="0" hangingPunct="1">
              <a:spcBef>
                <a:spcPts val="600"/>
              </a:spcBef>
              <a:buFont typeface="Wingdings 2" pitchFamily="18"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ts val="600"/>
              </a:spcBef>
              <a:buFont typeface="Wingdings 2" pitchFamily="18" charset="2"/>
              <a:buNone/>
              <a:defRPr sz="18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Wingdings 2" pitchFamily="18" charset="2"/>
              <a:buNone/>
              <a:defRPr lang="en-US" sz="18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Wingdings 2" pitchFamily="18" charset="2"/>
              <a:buNone/>
              <a:defRPr lang="en-US" sz="18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Wingdings 2" pitchFamily="18" charset="2"/>
              <a:buNone/>
              <a:defRPr lang="en-US" sz="18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Wingdings 2" pitchFamily="18" charset="2"/>
              <a:buNone/>
              <a:defRPr lang="en-US" sz="1800" kern="1200">
                <a:solidFill>
                  <a:schemeClr val="tx1">
                    <a:tint val="75000"/>
                  </a:schemeClr>
                </a:solidFill>
                <a:latin typeface="+mn-lt"/>
                <a:ea typeface="+mn-ea"/>
                <a:cs typeface="+mn-cs"/>
              </a:defRPr>
            </a:lvl9pPr>
          </a:lstStyle>
          <a:p>
            <a:pPr algn="l"/>
            <a:endParaRPr lang="fr-FR" b="1" u="sng" dirty="0" smtClean="0"/>
          </a:p>
          <a:p>
            <a:pPr marL="285750" indent="-285750" algn="l">
              <a:buFont typeface="Wingdings" charset="2"/>
              <a:buChar char="ü"/>
            </a:pPr>
            <a:r>
              <a:rPr lang="fr-FR" sz="2100" b="1" u="sng" dirty="0" smtClean="0"/>
              <a:t>Matrice de suivi-évaluation</a:t>
            </a:r>
            <a:endParaRPr lang="fr-FR" dirty="0" smtClean="0"/>
          </a:p>
          <a:p>
            <a:pPr algn="just"/>
            <a:endParaRPr lang="fr-FR" b="1" dirty="0" smtClean="0"/>
          </a:p>
          <a:p>
            <a:pPr algn="just"/>
            <a:endParaRPr lang="fr-FR" b="1" dirty="0" smtClean="0"/>
          </a:p>
          <a:p>
            <a:pPr algn="l"/>
            <a:endParaRPr lang="fr-FR" b="1" u="sng" dirty="0" smtClean="0"/>
          </a:p>
          <a:p>
            <a:pPr algn="l"/>
            <a:endParaRPr lang="fr-FR" b="1" u="sng" dirty="0" smtClean="0"/>
          </a:p>
          <a:p>
            <a:pPr algn="l"/>
            <a:endParaRPr lang="fr-FR" b="1" u="sng" dirty="0" smtClean="0"/>
          </a:p>
          <a:p>
            <a:pPr algn="l"/>
            <a:endParaRPr lang="fr-FR" dirty="0" smtClean="0"/>
          </a:p>
          <a:p>
            <a:pPr algn="l"/>
            <a:endParaRPr lang="fr-FR" dirty="0"/>
          </a:p>
        </p:txBody>
      </p:sp>
    </p:spTree>
    <p:extLst>
      <p:ext uri="{BB962C8B-B14F-4D97-AF65-F5344CB8AC3E}">
        <p14:creationId xmlns:p14="http://schemas.microsoft.com/office/powerpoint/2010/main" xmlns="" val="3764618773"/>
      </p:ext>
    </p:extLst>
  </p:cSld>
  <p:clrMapOvr>
    <a:masterClrMapping/>
  </p:clrMapOvr>
  <mc:AlternateContent xmlns:mc="http://schemas.openxmlformats.org/markup-compatibility/2006">
    <mc:Choice xmlns:p14="http://schemas.microsoft.com/office/powerpoint/2010/main" xmlns=""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4ED35F2F-DEF7-4BA4-9EA0-A04C0ADD7617}" type="slidenum">
              <a:rPr lang="fr-FR" smtClean="0"/>
              <a:pPr/>
              <a:t>12</a:t>
            </a:fld>
            <a:endParaRPr lang="fr-FR"/>
          </a:p>
        </p:txBody>
      </p:sp>
      <p:sp>
        <p:nvSpPr>
          <p:cNvPr id="4" name="Sous-titre 3"/>
          <p:cNvSpPr>
            <a:spLocks noGrp="1"/>
          </p:cNvSpPr>
          <p:nvPr>
            <p:ph type="subTitle" idx="1"/>
          </p:nvPr>
        </p:nvSpPr>
        <p:spPr>
          <a:xfrm>
            <a:off x="723291" y="5085184"/>
            <a:ext cx="7704856" cy="792088"/>
          </a:xfrm>
        </p:spPr>
        <p:txBody>
          <a:bodyPr>
            <a:normAutofit/>
          </a:bodyPr>
          <a:lstStyle/>
          <a:p>
            <a:endParaRPr lang="fr-FR" sz="1100" b="1" dirty="0">
              <a:latin typeface="+mj-lt"/>
            </a:endParaRPr>
          </a:p>
          <a:p>
            <a:pPr lvl="0" algn="l" fontAlgn="base">
              <a:spcBef>
                <a:spcPct val="0"/>
              </a:spcBef>
              <a:spcAft>
                <a:spcPct val="0"/>
              </a:spcAft>
            </a:pPr>
            <a:r>
              <a:rPr lang="fr-FR" sz="1100" b="1" dirty="0" smtClean="0">
                <a:solidFill>
                  <a:schemeClr val="tx1"/>
                </a:solidFill>
                <a:latin typeface="+mj-lt"/>
                <a:ea typeface="Times New Roman" pitchFamily="18" charset="0"/>
                <a:cs typeface="Times New Roman" pitchFamily="18" charset="0"/>
              </a:rPr>
              <a:t>3-DIFFICULTEES </a:t>
            </a:r>
            <a:r>
              <a:rPr lang="fr-FR" sz="1100" b="1" dirty="0">
                <a:solidFill>
                  <a:schemeClr val="tx1"/>
                </a:solidFill>
                <a:latin typeface="+mj-lt"/>
                <a:ea typeface="Times New Roman" pitchFamily="18" charset="0"/>
                <a:cs typeface="Times New Roman" pitchFamily="18" charset="0"/>
              </a:rPr>
              <a:t>RENCONTREES DANS L’EXECUTION :</a:t>
            </a:r>
          </a:p>
        </p:txBody>
      </p:sp>
      <p:sp>
        <p:nvSpPr>
          <p:cNvPr id="5" name="Rectangle 4"/>
          <p:cNvSpPr/>
          <p:nvPr/>
        </p:nvSpPr>
        <p:spPr>
          <a:xfrm>
            <a:off x="778638" y="2492896"/>
            <a:ext cx="7681794" cy="1754326"/>
          </a:xfrm>
          <a:prstGeom prst="rect">
            <a:avLst/>
          </a:prstGeom>
        </p:spPr>
        <p:txBody>
          <a:bodyPr wrap="square">
            <a:spAutoFit/>
          </a:bodyPr>
          <a:lstStyle/>
          <a:p>
            <a:pPr algn="just"/>
            <a:endParaRPr lang="fr-FR" dirty="0"/>
          </a:p>
          <a:p>
            <a:pPr algn="just"/>
            <a:endParaRPr lang="fr-FR" dirty="0" smtClean="0"/>
          </a:p>
          <a:p>
            <a:pPr algn="just"/>
            <a:endParaRPr lang="fr-FR" dirty="0"/>
          </a:p>
          <a:p>
            <a:pPr algn="just"/>
            <a:endParaRPr lang="fr-FR" dirty="0" smtClean="0"/>
          </a:p>
          <a:p>
            <a:pPr algn="just"/>
            <a:endParaRPr lang="fr-FR" dirty="0"/>
          </a:p>
          <a:p>
            <a:pPr algn="just"/>
            <a:endParaRPr lang="fr-FR" dirty="0"/>
          </a:p>
        </p:txBody>
      </p:sp>
      <p:graphicFrame>
        <p:nvGraphicFramePr>
          <p:cNvPr id="6" name="Tableau 5"/>
          <p:cNvGraphicFramePr>
            <a:graphicFrameLocks noGrp="1"/>
          </p:cNvGraphicFramePr>
          <p:nvPr>
            <p:extLst>
              <p:ext uri="{D42A27DB-BD31-4B8C-83A1-F6EECF244321}">
                <p14:modId xmlns:p14="http://schemas.microsoft.com/office/powerpoint/2010/main" xmlns="" val="3764321967"/>
              </p:ext>
            </p:extLst>
          </p:nvPr>
        </p:nvGraphicFramePr>
        <p:xfrm>
          <a:off x="818822" y="1606995"/>
          <a:ext cx="7641611" cy="3539413"/>
        </p:xfrm>
        <a:graphic>
          <a:graphicData uri="http://schemas.openxmlformats.org/drawingml/2006/table">
            <a:tbl>
              <a:tblPr firstRow="1" firstCol="1" bandRow="1">
                <a:tableStyleId>{5C22544A-7EE6-4342-B048-85BDC9FD1C3A}</a:tableStyleId>
              </a:tblPr>
              <a:tblGrid>
                <a:gridCol w="1038331"/>
                <a:gridCol w="1270683"/>
                <a:gridCol w="162726"/>
                <a:gridCol w="809331"/>
                <a:gridCol w="2159701"/>
                <a:gridCol w="2200839"/>
              </a:tblGrid>
              <a:tr h="303143">
                <a:tc gridSpan="3">
                  <a:txBody>
                    <a:bodyPr/>
                    <a:lstStyle/>
                    <a:p>
                      <a:pPr>
                        <a:lnSpc>
                          <a:spcPct val="115000"/>
                        </a:lnSpc>
                        <a:spcAft>
                          <a:spcPts val="0"/>
                        </a:spcAft>
                      </a:pPr>
                      <a:r>
                        <a:rPr lang="fr-FR" sz="1100" dirty="0">
                          <a:effectLst/>
                        </a:rPr>
                        <a:t>OBJECTIF (S) SPECIFIQUE (S) </a:t>
                      </a:r>
                      <a:endParaRPr lang="fr-FR" sz="1100" dirty="0">
                        <a:effectLst/>
                        <a:latin typeface="Calibri"/>
                        <a:ea typeface="Times New Roman"/>
                        <a:cs typeface="Times New Roman"/>
                      </a:endParaRPr>
                    </a:p>
                  </a:txBody>
                  <a:tcPr marL="68580" marR="68580" marT="0" marB="0"/>
                </a:tc>
                <a:tc hMerge="1">
                  <a:txBody>
                    <a:bodyPr/>
                    <a:lstStyle/>
                    <a:p>
                      <a:endParaRPr lang="fr-FR"/>
                    </a:p>
                  </a:txBody>
                  <a:tcPr/>
                </a:tc>
                <a:tc hMerge="1">
                  <a:txBody>
                    <a:bodyPr/>
                    <a:lstStyle/>
                    <a:p>
                      <a:pPr>
                        <a:lnSpc>
                          <a:spcPct val="115000"/>
                        </a:lnSpc>
                        <a:spcAft>
                          <a:spcPts val="0"/>
                        </a:spcAft>
                      </a:pPr>
                      <a:endParaRPr lang="fr-FR" sz="1100" dirty="0">
                        <a:effectLst/>
                        <a:latin typeface="Calibri"/>
                        <a:ea typeface="Times New Roman"/>
                        <a:cs typeface="Times New Roman"/>
                      </a:endParaRPr>
                    </a:p>
                  </a:txBody>
                  <a:tcPr marL="68580" marR="68580" marT="0" marB="0"/>
                </a:tc>
                <a:tc gridSpan="3">
                  <a:txBody>
                    <a:bodyPr/>
                    <a:lstStyle/>
                    <a:p>
                      <a:pPr>
                        <a:lnSpc>
                          <a:spcPct val="115000"/>
                        </a:lnSpc>
                        <a:spcAft>
                          <a:spcPts val="0"/>
                        </a:spcAft>
                      </a:pPr>
                      <a:r>
                        <a:rPr lang="fr-FR" sz="1100" dirty="0">
                          <a:effectLst/>
                        </a:rPr>
                        <a:t> </a:t>
                      </a:r>
                      <a:endParaRPr lang="fr-FR" sz="1100" dirty="0">
                        <a:effectLst/>
                        <a:latin typeface="Calibri"/>
                        <a:ea typeface="Times New Roman"/>
                        <a:cs typeface="Times New Roman"/>
                      </a:endParaRPr>
                    </a:p>
                  </a:txBody>
                  <a:tcPr marL="68580" marR="68580" marT="0" marB="0"/>
                </a:tc>
                <a:tc hMerge="1">
                  <a:txBody>
                    <a:bodyPr/>
                    <a:lstStyle/>
                    <a:p>
                      <a:endParaRPr lang="fr-FR"/>
                    </a:p>
                  </a:txBody>
                  <a:tcPr/>
                </a:tc>
                <a:tc hMerge="1">
                  <a:txBody>
                    <a:bodyPr/>
                    <a:lstStyle/>
                    <a:p>
                      <a:endParaRPr lang="fr-FR"/>
                    </a:p>
                  </a:txBody>
                  <a:tcPr/>
                </a:tc>
              </a:tr>
              <a:tr h="151572">
                <a:tc gridSpan="3">
                  <a:txBody>
                    <a:bodyPr/>
                    <a:lstStyle/>
                    <a:p>
                      <a:pPr>
                        <a:lnSpc>
                          <a:spcPct val="115000"/>
                        </a:lnSpc>
                        <a:spcAft>
                          <a:spcPts val="0"/>
                        </a:spcAft>
                      </a:pPr>
                      <a:r>
                        <a:rPr lang="fr-FR" sz="1100">
                          <a:effectLst/>
                        </a:rPr>
                        <a:t>PERIODE COUVERTE </a:t>
                      </a:r>
                      <a:endParaRPr lang="fr-FR" sz="1100">
                        <a:effectLst/>
                        <a:latin typeface="Calibri"/>
                        <a:ea typeface="Times New Roman"/>
                        <a:cs typeface="Times New Roman"/>
                      </a:endParaRPr>
                    </a:p>
                  </a:txBody>
                  <a:tcPr marL="68580" marR="68580" marT="0" marB="0"/>
                </a:tc>
                <a:tc hMerge="1">
                  <a:txBody>
                    <a:bodyPr/>
                    <a:lstStyle/>
                    <a:p>
                      <a:endParaRPr lang="fr-FR"/>
                    </a:p>
                  </a:txBody>
                  <a:tcPr/>
                </a:tc>
                <a:tc hMerge="1">
                  <a:txBody>
                    <a:bodyPr/>
                    <a:lstStyle/>
                    <a:p>
                      <a:pPr>
                        <a:lnSpc>
                          <a:spcPct val="115000"/>
                        </a:lnSpc>
                        <a:spcAft>
                          <a:spcPts val="0"/>
                        </a:spcAft>
                      </a:pPr>
                      <a:endParaRPr lang="fr-FR" sz="1100">
                        <a:effectLst/>
                        <a:latin typeface="Calibri"/>
                        <a:ea typeface="Times New Roman"/>
                        <a:cs typeface="Times New Roman"/>
                      </a:endParaRPr>
                    </a:p>
                  </a:txBody>
                  <a:tcPr marL="68580" marR="68580" marT="0" marB="0"/>
                </a:tc>
                <a:tc gridSpan="3">
                  <a:txBody>
                    <a:bodyPr/>
                    <a:lstStyle/>
                    <a:p>
                      <a:pPr>
                        <a:lnSpc>
                          <a:spcPct val="115000"/>
                        </a:lnSpc>
                        <a:spcAft>
                          <a:spcPts val="0"/>
                        </a:spcAft>
                      </a:pPr>
                      <a:r>
                        <a:rPr lang="fr-FR" sz="1100">
                          <a:effectLst/>
                        </a:rPr>
                        <a:t> </a:t>
                      </a:r>
                      <a:endParaRPr lang="fr-FR" sz="1100">
                        <a:effectLst/>
                        <a:latin typeface="Calibri"/>
                        <a:ea typeface="Times New Roman"/>
                        <a:cs typeface="Times New Roman"/>
                      </a:endParaRPr>
                    </a:p>
                  </a:txBody>
                  <a:tcPr marL="68580" marR="68580" marT="0" marB="0"/>
                </a:tc>
                <a:tc hMerge="1">
                  <a:txBody>
                    <a:bodyPr/>
                    <a:lstStyle/>
                    <a:p>
                      <a:endParaRPr lang="fr-FR"/>
                    </a:p>
                  </a:txBody>
                  <a:tcPr/>
                </a:tc>
                <a:tc hMerge="1">
                  <a:txBody>
                    <a:bodyPr/>
                    <a:lstStyle/>
                    <a:p>
                      <a:endParaRPr lang="fr-FR"/>
                    </a:p>
                  </a:txBody>
                  <a:tcPr/>
                </a:tc>
              </a:tr>
              <a:tr h="454715">
                <a:tc gridSpan="3">
                  <a:txBody>
                    <a:bodyPr/>
                    <a:lstStyle/>
                    <a:p>
                      <a:pPr>
                        <a:lnSpc>
                          <a:spcPct val="115000"/>
                        </a:lnSpc>
                        <a:spcAft>
                          <a:spcPts val="0"/>
                        </a:spcAft>
                      </a:pPr>
                      <a:r>
                        <a:rPr lang="fr-FR" sz="1100" dirty="0">
                          <a:effectLst/>
                        </a:rPr>
                        <a:t>ZONES D’INTERVENTION :</a:t>
                      </a:r>
                    </a:p>
                    <a:p>
                      <a:pPr>
                        <a:lnSpc>
                          <a:spcPct val="115000"/>
                        </a:lnSpc>
                        <a:spcAft>
                          <a:spcPts val="0"/>
                        </a:spcAft>
                      </a:pPr>
                      <a:r>
                        <a:rPr lang="fr-FR" sz="1100" dirty="0">
                          <a:effectLst/>
                        </a:rPr>
                        <a:t>    REGION :</a:t>
                      </a:r>
                    </a:p>
                    <a:p>
                      <a:pPr>
                        <a:lnSpc>
                          <a:spcPct val="115000"/>
                        </a:lnSpc>
                        <a:spcAft>
                          <a:spcPts val="0"/>
                        </a:spcAft>
                      </a:pPr>
                      <a:r>
                        <a:rPr lang="fr-FR" sz="1100" dirty="0">
                          <a:effectLst/>
                        </a:rPr>
                        <a:t>    DEPARTEMENT :</a:t>
                      </a:r>
                      <a:endParaRPr lang="fr-FR" sz="1100" dirty="0">
                        <a:effectLst/>
                        <a:latin typeface="Calibri"/>
                        <a:ea typeface="Times New Roman"/>
                        <a:cs typeface="Times New Roman"/>
                      </a:endParaRPr>
                    </a:p>
                  </a:txBody>
                  <a:tcPr marL="68580" marR="68580" marT="0" marB="0"/>
                </a:tc>
                <a:tc hMerge="1">
                  <a:txBody>
                    <a:bodyPr/>
                    <a:lstStyle/>
                    <a:p>
                      <a:endParaRPr lang="fr-FR"/>
                    </a:p>
                  </a:txBody>
                  <a:tcPr/>
                </a:tc>
                <a:tc hMerge="1">
                  <a:txBody>
                    <a:bodyPr/>
                    <a:lstStyle/>
                    <a:p>
                      <a:pPr>
                        <a:lnSpc>
                          <a:spcPct val="115000"/>
                        </a:lnSpc>
                        <a:spcAft>
                          <a:spcPts val="0"/>
                        </a:spcAft>
                      </a:pPr>
                      <a:endParaRPr lang="fr-FR" sz="1100" dirty="0">
                        <a:effectLst/>
                        <a:latin typeface="Calibri"/>
                        <a:ea typeface="Times New Roman"/>
                        <a:cs typeface="Times New Roman"/>
                      </a:endParaRPr>
                    </a:p>
                  </a:txBody>
                  <a:tcPr marL="68580" marR="68580" marT="0" marB="0"/>
                </a:tc>
                <a:tc gridSpan="3">
                  <a:txBody>
                    <a:bodyPr/>
                    <a:lstStyle/>
                    <a:p>
                      <a:pPr>
                        <a:lnSpc>
                          <a:spcPct val="115000"/>
                        </a:lnSpc>
                        <a:spcAft>
                          <a:spcPts val="0"/>
                        </a:spcAft>
                      </a:pPr>
                      <a:r>
                        <a:rPr lang="fr-FR" sz="1100" dirty="0">
                          <a:effectLst/>
                        </a:rPr>
                        <a:t> </a:t>
                      </a:r>
                      <a:endParaRPr lang="fr-FR" sz="1100" dirty="0">
                        <a:effectLst/>
                        <a:latin typeface="Calibri"/>
                        <a:ea typeface="Times New Roman"/>
                        <a:cs typeface="Times New Roman"/>
                      </a:endParaRPr>
                    </a:p>
                  </a:txBody>
                  <a:tcPr marL="68580" marR="68580" marT="0" marB="0"/>
                </a:tc>
                <a:tc hMerge="1">
                  <a:txBody>
                    <a:bodyPr/>
                    <a:lstStyle/>
                    <a:p>
                      <a:endParaRPr lang="fr-FR"/>
                    </a:p>
                  </a:txBody>
                  <a:tcPr/>
                </a:tc>
                <a:tc hMerge="1">
                  <a:txBody>
                    <a:bodyPr/>
                    <a:lstStyle/>
                    <a:p>
                      <a:endParaRPr lang="fr-FR"/>
                    </a:p>
                  </a:txBody>
                  <a:tcPr/>
                </a:tc>
              </a:tr>
              <a:tr h="303143">
                <a:tc gridSpan="3">
                  <a:txBody>
                    <a:bodyPr/>
                    <a:lstStyle/>
                    <a:p>
                      <a:pPr>
                        <a:lnSpc>
                          <a:spcPct val="115000"/>
                        </a:lnSpc>
                        <a:spcAft>
                          <a:spcPts val="0"/>
                        </a:spcAft>
                      </a:pPr>
                      <a:r>
                        <a:rPr lang="fr-FR" sz="1100" dirty="0">
                          <a:effectLst/>
                        </a:rPr>
                        <a:t>CIBLES : (hommes, femmes, associations,…..)</a:t>
                      </a:r>
                      <a:endParaRPr lang="fr-FR" sz="1100" dirty="0">
                        <a:effectLst/>
                        <a:latin typeface="Calibri"/>
                        <a:ea typeface="Times New Roman"/>
                        <a:cs typeface="Times New Roman"/>
                      </a:endParaRPr>
                    </a:p>
                  </a:txBody>
                  <a:tcPr marL="68580" marR="68580" marT="0" marB="0"/>
                </a:tc>
                <a:tc hMerge="1">
                  <a:txBody>
                    <a:bodyPr/>
                    <a:lstStyle/>
                    <a:p>
                      <a:endParaRPr lang="fr-FR"/>
                    </a:p>
                  </a:txBody>
                  <a:tcPr/>
                </a:tc>
                <a:tc hMerge="1">
                  <a:txBody>
                    <a:bodyPr/>
                    <a:lstStyle/>
                    <a:p>
                      <a:pPr>
                        <a:lnSpc>
                          <a:spcPct val="115000"/>
                        </a:lnSpc>
                        <a:spcAft>
                          <a:spcPts val="0"/>
                        </a:spcAft>
                      </a:pPr>
                      <a:endParaRPr lang="fr-FR" sz="1100" dirty="0">
                        <a:effectLst/>
                        <a:latin typeface="Calibri"/>
                        <a:ea typeface="Times New Roman"/>
                        <a:cs typeface="Times New Roman"/>
                      </a:endParaRPr>
                    </a:p>
                  </a:txBody>
                  <a:tcPr marL="68580" marR="68580" marT="0" marB="0"/>
                </a:tc>
                <a:tc gridSpan="3">
                  <a:txBody>
                    <a:bodyPr/>
                    <a:lstStyle/>
                    <a:p>
                      <a:pPr>
                        <a:lnSpc>
                          <a:spcPct val="115000"/>
                        </a:lnSpc>
                        <a:spcAft>
                          <a:spcPts val="0"/>
                        </a:spcAft>
                      </a:pPr>
                      <a:r>
                        <a:rPr lang="fr-FR" sz="1100" dirty="0">
                          <a:effectLst/>
                        </a:rPr>
                        <a:t> </a:t>
                      </a:r>
                      <a:endParaRPr lang="fr-FR" sz="1100" dirty="0">
                        <a:effectLst/>
                        <a:latin typeface="Calibri"/>
                        <a:ea typeface="Times New Roman"/>
                        <a:cs typeface="Times New Roman"/>
                      </a:endParaRPr>
                    </a:p>
                  </a:txBody>
                  <a:tcPr marL="68580" marR="68580" marT="0" marB="0"/>
                </a:tc>
                <a:tc hMerge="1">
                  <a:txBody>
                    <a:bodyPr/>
                    <a:lstStyle/>
                    <a:p>
                      <a:endParaRPr lang="fr-FR"/>
                    </a:p>
                  </a:txBody>
                  <a:tcPr/>
                </a:tc>
                <a:tc hMerge="1">
                  <a:txBody>
                    <a:bodyPr/>
                    <a:lstStyle/>
                    <a:p>
                      <a:endParaRPr lang="fr-FR"/>
                    </a:p>
                  </a:txBody>
                  <a:tcPr/>
                </a:tc>
              </a:tr>
              <a:tr h="757858">
                <a:tc gridSpan="3">
                  <a:txBody>
                    <a:bodyPr/>
                    <a:lstStyle/>
                    <a:p>
                      <a:pPr>
                        <a:lnSpc>
                          <a:spcPct val="115000"/>
                        </a:lnSpc>
                        <a:spcAft>
                          <a:spcPts val="0"/>
                        </a:spcAft>
                      </a:pPr>
                      <a:r>
                        <a:rPr lang="fr-FR" sz="1100" dirty="0">
                          <a:effectLst/>
                        </a:rPr>
                        <a:t>GROUPES D’ACTIVITES</a:t>
                      </a:r>
                    </a:p>
                    <a:p>
                      <a:pPr>
                        <a:lnSpc>
                          <a:spcPct val="115000"/>
                        </a:lnSpc>
                        <a:spcAft>
                          <a:spcPts val="0"/>
                        </a:spcAft>
                      </a:pPr>
                      <a:r>
                        <a:rPr lang="fr-FR" sz="1100" dirty="0">
                          <a:effectLst/>
                        </a:rPr>
                        <a:t>1.</a:t>
                      </a:r>
                    </a:p>
                    <a:p>
                      <a:pPr>
                        <a:lnSpc>
                          <a:spcPct val="115000"/>
                        </a:lnSpc>
                        <a:spcAft>
                          <a:spcPts val="0"/>
                        </a:spcAft>
                      </a:pPr>
                      <a:r>
                        <a:rPr lang="fr-FR" sz="1100" dirty="0">
                          <a:effectLst/>
                        </a:rPr>
                        <a:t>2</a:t>
                      </a:r>
                      <a:r>
                        <a:rPr lang="fr-FR" sz="1100" dirty="0" smtClean="0">
                          <a:effectLst/>
                        </a:rPr>
                        <a:t>.</a:t>
                      </a:r>
                      <a:endParaRPr lang="fr-FR" sz="1100" dirty="0">
                        <a:effectLst/>
                      </a:endParaRPr>
                    </a:p>
                    <a:p>
                      <a:pPr>
                        <a:lnSpc>
                          <a:spcPct val="115000"/>
                        </a:lnSpc>
                        <a:spcAft>
                          <a:spcPts val="0"/>
                        </a:spcAft>
                      </a:pPr>
                      <a:r>
                        <a:rPr lang="fr-FR" sz="1100" dirty="0">
                          <a:effectLst/>
                        </a:rPr>
                        <a:t>3</a:t>
                      </a:r>
                      <a:r>
                        <a:rPr lang="fr-FR" sz="1100" dirty="0" smtClean="0">
                          <a:effectLst/>
                        </a:rPr>
                        <a:t>.</a:t>
                      </a:r>
                      <a:endParaRPr lang="fr-FR" sz="1100" dirty="0">
                        <a:effectLst/>
                      </a:endParaRPr>
                    </a:p>
                  </a:txBody>
                  <a:tcPr marL="68580" marR="68580" marT="0" marB="0"/>
                </a:tc>
                <a:tc hMerge="1">
                  <a:txBody>
                    <a:bodyPr/>
                    <a:lstStyle/>
                    <a:p>
                      <a:endParaRPr lang="fr-FR"/>
                    </a:p>
                  </a:txBody>
                  <a:tcPr/>
                </a:tc>
                <a:tc hMerge="1">
                  <a:txBody>
                    <a:bodyPr/>
                    <a:lstStyle/>
                    <a:p>
                      <a:pPr>
                        <a:lnSpc>
                          <a:spcPct val="115000"/>
                        </a:lnSpc>
                        <a:spcAft>
                          <a:spcPts val="0"/>
                        </a:spcAft>
                      </a:pPr>
                      <a:endParaRPr lang="fr-FR" sz="1100" dirty="0">
                        <a:effectLst/>
                        <a:latin typeface="Calibri"/>
                        <a:ea typeface="Times New Roman"/>
                        <a:cs typeface="Times New Roman"/>
                      </a:endParaRPr>
                    </a:p>
                  </a:txBody>
                  <a:tcPr marL="68580" marR="68580" marT="0" marB="0"/>
                </a:tc>
                <a:tc gridSpan="3">
                  <a:txBody>
                    <a:bodyPr/>
                    <a:lstStyle/>
                    <a:p>
                      <a:pPr>
                        <a:lnSpc>
                          <a:spcPct val="115000"/>
                        </a:lnSpc>
                        <a:spcAft>
                          <a:spcPts val="0"/>
                        </a:spcAft>
                      </a:pPr>
                      <a:r>
                        <a:rPr lang="fr-FR" sz="1100" dirty="0">
                          <a:effectLst/>
                        </a:rPr>
                        <a:t> </a:t>
                      </a:r>
                      <a:endParaRPr lang="fr-FR" sz="1100" dirty="0">
                        <a:effectLst/>
                        <a:latin typeface="Calibri"/>
                        <a:ea typeface="Times New Roman"/>
                        <a:cs typeface="Times New Roman"/>
                      </a:endParaRPr>
                    </a:p>
                  </a:txBody>
                  <a:tcPr marL="68580" marR="68580" marT="0" marB="0"/>
                </a:tc>
                <a:tc hMerge="1">
                  <a:txBody>
                    <a:bodyPr/>
                    <a:lstStyle/>
                    <a:p>
                      <a:endParaRPr lang="fr-FR"/>
                    </a:p>
                  </a:txBody>
                  <a:tcPr/>
                </a:tc>
                <a:tc hMerge="1">
                  <a:txBody>
                    <a:bodyPr/>
                    <a:lstStyle/>
                    <a:p>
                      <a:endParaRPr lang="fr-FR"/>
                    </a:p>
                  </a:txBody>
                  <a:tcPr/>
                </a:tc>
              </a:tr>
              <a:tr h="344481">
                <a:tc gridSpan="6">
                  <a:txBody>
                    <a:bodyPr/>
                    <a:lstStyle/>
                    <a:p>
                      <a:pPr>
                        <a:lnSpc>
                          <a:spcPct val="115000"/>
                        </a:lnSpc>
                        <a:spcAft>
                          <a:spcPts val="0"/>
                        </a:spcAft>
                      </a:pPr>
                      <a:r>
                        <a:rPr lang="fr-FR" sz="1100" dirty="0">
                          <a:effectLst/>
                        </a:rPr>
                        <a:t>                                               </a:t>
                      </a:r>
                      <a:r>
                        <a:rPr lang="fr-FR" sz="1400" dirty="0" smtClean="0">
                          <a:effectLst/>
                        </a:rPr>
                        <a:t>RESULTATS </a:t>
                      </a:r>
                      <a:r>
                        <a:rPr lang="fr-FR" sz="1400" dirty="0">
                          <a:effectLst/>
                        </a:rPr>
                        <a:t>DES ACTIVITES</a:t>
                      </a:r>
                      <a:endParaRPr lang="fr-FR" sz="1100" dirty="0">
                        <a:effectLst/>
                        <a:latin typeface="Calibri"/>
                        <a:ea typeface="Times New Roman"/>
                        <a:cs typeface="Times New Roman"/>
                      </a:endParaRPr>
                    </a:p>
                  </a:txBody>
                  <a:tcPr marL="68580" marR="68580" marT="0" marB="0"/>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r>
              <a:tr h="303143">
                <a:tc>
                  <a:txBody>
                    <a:bodyPr/>
                    <a:lstStyle/>
                    <a:p>
                      <a:pPr algn="ctr">
                        <a:lnSpc>
                          <a:spcPct val="115000"/>
                        </a:lnSpc>
                        <a:spcAft>
                          <a:spcPts val="0"/>
                        </a:spcAft>
                      </a:pPr>
                      <a:r>
                        <a:rPr lang="fr-FR" sz="1100">
                          <a:effectLst/>
                        </a:rPr>
                        <a:t>N°ACTIVITES</a:t>
                      </a:r>
                      <a:endParaRPr lang="fr-FR" sz="1100">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fr-FR" sz="1100">
                          <a:effectLst/>
                        </a:rPr>
                        <a:t>LOCALISATION </a:t>
                      </a:r>
                    </a:p>
                    <a:p>
                      <a:pPr algn="ctr">
                        <a:lnSpc>
                          <a:spcPct val="115000"/>
                        </a:lnSpc>
                        <a:spcAft>
                          <a:spcPts val="0"/>
                        </a:spcAft>
                      </a:pPr>
                      <a:r>
                        <a:rPr lang="fr-FR" sz="1100">
                          <a:effectLst/>
                        </a:rPr>
                        <a:t>(commune)</a:t>
                      </a:r>
                      <a:endParaRPr lang="fr-FR" sz="1100">
                        <a:effectLst/>
                        <a:latin typeface="Calibri"/>
                        <a:ea typeface="Times New Roman"/>
                        <a:cs typeface="Times New Roman"/>
                      </a:endParaRPr>
                    </a:p>
                  </a:txBody>
                  <a:tcPr marL="68580" marR="68580" marT="0" marB="0" anchor="ctr"/>
                </a:tc>
                <a:tc gridSpan="2">
                  <a:txBody>
                    <a:bodyPr/>
                    <a:lstStyle/>
                    <a:p>
                      <a:pPr algn="ctr">
                        <a:lnSpc>
                          <a:spcPct val="115000"/>
                        </a:lnSpc>
                        <a:spcAft>
                          <a:spcPts val="0"/>
                        </a:spcAft>
                      </a:pPr>
                      <a:r>
                        <a:rPr lang="fr-FR" sz="1100">
                          <a:effectLst/>
                        </a:rPr>
                        <a:t>COÛT</a:t>
                      </a:r>
                      <a:endParaRPr lang="fr-FR" sz="1100">
                        <a:effectLst/>
                        <a:latin typeface="Calibri"/>
                        <a:ea typeface="Times New Roman"/>
                        <a:cs typeface="Times New Roman"/>
                      </a:endParaRPr>
                    </a:p>
                  </a:txBody>
                  <a:tcPr marL="68580" marR="68580" marT="0" marB="0" anchor="ctr"/>
                </a:tc>
                <a:tc hMerge="1">
                  <a:txBody>
                    <a:bodyPr/>
                    <a:lstStyle/>
                    <a:p>
                      <a:endParaRPr lang="fr-FR"/>
                    </a:p>
                  </a:txBody>
                  <a:tcPr/>
                </a:tc>
                <a:tc>
                  <a:txBody>
                    <a:bodyPr/>
                    <a:lstStyle/>
                    <a:p>
                      <a:pPr algn="ctr">
                        <a:lnSpc>
                          <a:spcPct val="115000"/>
                        </a:lnSpc>
                        <a:spcAft>
                          <a:spcPts val="0"/>
                        </a:spcAft>
                      </a:pPr>
                      <a:r>
                        <a:rPr lang="fr-FR" sz="1100">
                          <a:effectLst/>
                        </a:rPr>
                        <a:t>RESULTATS</a:t>
                      </a:r>
                      <a:endParaRPr lang="fr-FR" sz="1100">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fr-FR" sz="1100">
                          <a:effectLst/>
                        </a:rPr>
                        <a:t>INDICATEURS</a:t>
                      </a:r>
                      <a:endParaRPr lang="fr-FR" sz="1100">
                        <a:effectLst/>
                        <a:latin typeface="Calibri"/>
                        <a:ea typeface="Times New Roman"/>
                        <a:cs typeface="Times New Roman"/>
                      </a:endParaRPr>
                    </a:p>
                  </a:txBody>
                  <a:tcPr marL="68580" marR="68580" marT="0" marB="0" anchor="ctr"/>
                </a:tc>
              </a:tr>
              <a:tr h="151572">
                <a:tc>
                  <a:txBody>
                    <a:bodyPr/>
                    <a:lstStyle/>
                    <a:p>
                      <a:pPr>
                        <a:lnSpc>
                          <a:spcPct val="115000"/>
                        </a:lnSpc>
                        <a:spcAft>
                          <a:spcPts val="0"/>
                        </a:spcAft>
                      </a:pPr>
                      <a:r>
                        <a:rPr lang="fr-FR" sz="1100" dirty="0">
                          <a:effectLst/>
                        </a:rPr>
                        <a:t> </a:t>
                      </a:r>
                      <a:endParaRPr lang="fr-FR" sz="1100" dirty="0">
                        <a:effectLst/>
                        <a:latin typeface="Calibri"/>
                        <a:ea typeface="Times New Roman"/>
                        <a:cs typeface="Times New Roman"/>
                      </a:endParaRPr>
                    </a:p>
                  </a:txBody>
                  <a:tcPr marL="68580" marR="68580" marT="0" marB="0"/>
                </a:tc>
                <a:tc>
                  <a:txBody>
                    <a:bodyPr/>
                    <a:lstStyle/>
                    <a:p>
                      <a:pPr>
                        <a:lnSpc>
                          <a:spcPct val="115000"/>
                        </a:lnSpc>
                        <a:spcAft>
                          <a:spcPts val="0"/>
                        </a:spcAft>
                      </a:pPr>
                      <a:r>
                        <a:rPr lang="fr-FR" sz="1100">
                          <a:effectLst/>
                        </a:rPr>
                        <a:t> </a:t>
                      </a:r>
                      <a:endParaRPr lang="fr-FR" sz="1100">
                        <a:effectLst/>
                        <a:latin typeface="Calibri"/>
                        <a:ea typeface="Times New Roman"/>
                        <a:cs typeface="Times New Roman"/>
                      </a:endParaRPr>
                    </a:p>
                  </a:txBody>
                  <a:tcPr marL="68580" marR="68580" marT="0" marB="0"/>
                </a:tc>
                <a:tc gridSpan="2">
                  <a:txBody>
                    <a:bodyPr/>
                    <a:lstStyle/>
                    <a:p>
                      <a:pPr>
                        <a:lnSpc>
                          <a:spcPct val="115000"/>
                        </a:lnSpc>
                        <a:spcAft>
                          <a:spcPts val="0"/>
                        </a:spcAft>
                      </a:pPr>
                      <a:r>
                        <a:rPr lang="fr-FR" sz="1100">
                          <a:effectLst/>
                        </a:rPr>
                        <a:t> </a:t>
                      </a:r>
                      <a:endParaRPr lang="fr-FR" sz="1100">
                        <a:effectLst/>
                        <a:latin typeface="Calibri"/>
                        <a:ea typeface="Times New Roman"/>
                        <a:cs typeface="Times New Roman"/>
                      </a:endParaRPr>
                    </a:p>
                  </a:txBody>
                  <a:tcPr marL="68580" marR="68580" marT="0" marB="0"/>
                </a:tc>
                <a:tc hMerge="1">
                  <a:txBody>
                    <a:bodyPr/>
                    <a:lstStyle/>
                    <a:p>
                      <a:endParaRPr lang="fr-FR"/>
                    </a:p>
                  </a:txBody>
                  <a:tcPr/>
                </a:tc>
                <a:tc>
                  <a:txBody>
                    <a:bodyPr/>
                    <a:lstStyle/>
                    <a:p>
                      <a:pPr>
                        <a:lnSpc>
                          <a:spcPct val="115000"/>
                        </a:lnSpc>
                        <a:spcAft>
                          <a:spcPts val="0"/>
                        </a:spcAft>
                      </a:pPr>
                      <a:r>
                        <a:rPr lang="fr-FR" sz="1100">
                          <a:effectLst/>
                        </a:rPr>
                        <a:t> </a:t>
                      </a:r>
                      <a:endParaRPr lang="fr-FR" sz="1100">
                        <a:effectLst/>
                        <a:latin typeface="Calibri"/>
                        <a:ea typeface="Times New Roman"/>
                        <a:cs typeface="Times New Roman"/>
                      </a:endParaRPr>
                    </a:p>
                  </a:txBody>
                  <a:tcPr marL="68580" marR="68580" marT="0" marB="0"/>
                </a:tc>
                <a:tc>
                  <a:txBody>
                    <a:bodyPr/>
                    <a:lstStyle/>
                    <a:p>
                      <a:pPr>
                        <a:lnSpc>
                          <a:spcPct val="115000"/>
                        </a:lnSpc>
                        <a:spcAft>
                          <a:spcPts val="0"/>
                        </a:spcAft>
                      </a:pPr>
                      <a:r>
                        <a:rPr lang="fr-FR" sz="1100">
                          <a:effectLst/>
                        </a:rPr>
                        <a:t> </a:t>
                      </a:r>
                      <a:endParaRPr lang="fr-FR" sz="1100">
                        <a:effectLst/>
                        <a:latin typeface="Calibri"/>
                        <a:ea typeface="Times New Roman"/>
                        <a:cs typeface="Times New Roman"/>
                      </a:endParaRPr>
                    </a:p>
                  </a:txBody>
                  <a:tcPr marL="68580" marR="68580" marT="0" marB="0"/>
                </a:tc>
              </a:tr>
              <a:tr h="151572">
                <a:tc>
                  <a:txBody>
                    <a:bodyPr/>
                    <a:lstStyle/>
                    <a:p>
                      <a:pPr>
                        <a:lnSpc>
                          <a:spcPct val="115000"/>
                        </a:lnSpc>
                        <a:spcAft>
                          <a:spcPts val="0"/>
                        </a:spcAft>
                      </a:pPr>
                      <a:r>
                        <a:rPr lang="fr-FR" sz="1100">
                          <a:effectLst/>
                        </a:rPr>
                        <a:t> </a:t>
                      </a:r>
                      <a:endParaRPr lang="fr-FR" sz="1100">
                        <a:effectLst/>
                        <a:latin typeface="Calibri"/>
                        <a:ea typeface="Times New Roman"/>
                        <a:cs typeface="Times New Roman"/>
                      </a:endParaRPr>
                    </a:p>
                  </a:txBody>
                  <a:tcPr marL="68580" marR="68580" marT="0" marB="0"/>
                </a:tc>
                <a:tc>
                  <a:txBody>
                    <a:bodyPr/>
                    <a:lstStyle/>
                    <a:p>
                      <a:pPr>
                        <a:lnSpc>
                          <a:spcPct val="115000"/>
                        </a:lnSpc>
                        <a:spcAft>
                          <a:spcPts val="0"/>
                        </a:spcAft>
                      </a:pPr>
                      <a:r>
                        <a:rPr lang="fr-FR" sz="1100">
                          <a:effectLst/>
                        </a:rPr>
                        <a:t> </a:t>
                      </a:r>
                      <a:endParaRPr lang="fr-FR" sz="1100">
                        <a:effectLst/>
                        <a:latin typeface="Calibri"/>
                        <a:ea typeface="Times New Roman"/>
                        <a:cs typeface="Times New Roman"/>
                      </a:endParaRPr>
                    </a:p>
                  </a:txBody>
                  <a:tcPr marL="68580" marR="68580" marT="0" marB="0"/>
                </a:tc>
                <a:tc gridSpan="2">
                  <a:txBody>
                    <a:bodyPr/>
                    <a:lstStyle/>
                    <a:p>
                      <a:pPr>
                        <a:lnSpc>
                          <a:spcPct val="115000"/>
                        </a:lnSpc>
                        <a:spcAft>
                          <a:spcPts val="0"/>
                        </a:spcAft>
                      </a:pPr>
                      <a:r>
                        <a:rPr lang="fr-FR" sz="1100">
                          <a:effectLst/>
                        </a:rPr>
                        <a:t> </a:t>
                      </a:r>
                      <a:endParaRPr lang="fr-FR" sz="1100">
                        <a:effectLst/>
                        <a:latin typeface="Calibri"/>
                        <a:ea typeface="Times New Roman"/>
                        <a:cs typeface="Times New Roman"/>
                      </a:endParaRPr>
                    </a:p>
                  </a:txBody>
                  <a:tcPr marL="68580" marR="68580" marT="0" marB="0"/>
                </a:tc>
                <a:tc hMerge="1">
                  <a:txBody>
                    <a:bodyPr/>
                    <a:lstStyle/>
                    <a:p>
                      <a:endParaRPr lang="fr-FR"/>
                    </a:p>
                  </a:txBody>
                  <a:tcPr/>
                </a:tc>
                <a:tc>
                  <a:txBody>
                    <a:bodyPr/>
                    <a:lstStyle/>
                    <a:p>
                      <a:pPr>
                        <a:lnSpc>
                          <a:spcPct val="115000"/>
                        </a:lnSpc>
                        <a:spcAft>
                          <a:spcPts val="0"/>
                        </a:spcAft>
                      </a:pPr>
                      <a:r>
                        <a:rPr lang="fr-FR" sz="1100">
                          <a:effectLst/>
                        </a:rPr>
                        <a:t> </a:t>
                      </a:r>
                      <a:endParaRPr lang="fr-FR" sz="1100">
                        <a:effectLst/>
                        <a:latin typeface="Calibri"/>
                        <a:ea typeface="Times New Roman"/>
                        <a:cs typeface="Times New Roman"/>
                      </a:endParaRPr>
                    </a:p>
                  </a:txBody>
                  <a:tcPr marL="68580" marR="68580" marT="0" marB="0"/>
                </a:tc>
                <a:tc>
                  <a:txBody>
                    <a:bodyPr/>
                    <a:lstStyle/>
                    <a:p>
                      <a:pPr>
                        <a:lnSpc>
                          <a:spcPct val="115000"/>
                        </a:lnSpc>
                        <a:spcAft>
                          <a:spcPts val="0"/>
                        </a:spcAft>
                      </a:pPr>
                      <a:r>
                        <a:rPr lang="fr-FR" sz="1100">
                          <a:effectLst/>
                        </a:rPr>
                        <a:t> </a:t>
                      </a:r>
                      <a:endParaRPr lang="fr-FR" sz="1100">
                        <a:effectLst/>
                        <a:latin typeface="Calibri"/>
                        <a:ea typeface="Times New Roman"/>
                        <a:cs typeface="Times New Roman"/>
                      </a:endParaRPr>
                    </a:p>
                  </a:txBody>
                  <a:tcPr marL="68580" marR="68580" marT="0" marB="0"/>
                </a:tc>
              </a:tr>
              <a:tr h="151572">
                <a:tc>
                  <a:txBody>
                    <a:bodyPr/>
                    <a:lstStyle/>
                    <a:p>
                      <a:pPr>
                        <a:lnSpc>
                          <a:spcPct val="115000"/>
                        </a:lnSpc>
                        <a:spcAft>
                          <a:spcPts val="0"/>
                        </a:spcAft>
                      </a:pPr>
                      <a:r>
                        <a:rPr lang="fr-FR" sz="1100">
                          <a:effectLst/>
                        </a:rPr>
                        <a:t> </a:t>
                      </a:r>
                      <a:endParaRPr lang="fr-FR" sz="1100">
                        <a:effectLst/>
                        <a:latin typeface="Calibri"/>
                        <a:ea typeface="Times New Roman"/>
                        <a:cs typeface="Times New Roman"/>
                      </a:endParaRPr>
                    </a:p>
                  </a:txBody>
                  <a:tcPr marL="68580" marR="68580" marT="0" marB="0"/>
                </a:tc>
                <a:tc>
                  <a:txBody>
                    <a:bodyPr/>
                    <a:lstStyle/>
                    <a:p>
                      <a:pPr>
                        <a:lnSpc>
                          <a:spcPct val="115000"/>
                        </a:lnSpc>
                        <a:spcAft>
                          <a:spcPts val="0"/>
                        </a:spcAft>
                      </a:pPr>
                      <a:r>
                        <a:rPr lang="fr-FR" sz="1100">
                          <a:effectLst/>
                        </a:rPr>
                        <a:t> </a:t>
                      </a:r>
                      <a:endParaRPr lang="fr-FR" sz="1100">
                        <a:effectLst/>
                        <a:latin typeface="Calibri"/>
                        <a:ea typeface="Times New Roman"/>
                        <a:cs typeface="Times New Roman"/>
                      </a:endParaRPr>
                    </a:p>
                  </a:txBody>
                  <a:tcPr marL="68580" marR="68580" marT="0" marB="0"/>
                </a:tc>
                <a:tc gridSpan="2">
                  <a:txBody>
                    <a:bodyPr/>
                    <a:lstStyle/>
                    <a:p>
                      <a:pPr>
                        <a:lnSpc>
                          <a:spcPct val="115000"/>
                        </a:lnSpc>
                        <a:spcAft>
                          <a:spcPts val="0"/>
                        </a:spcAft>
                      </a:pPr>
                      <a:r>
                        <a:rPr lang="fr-FR" sz="1100">
                          <a:effectLst/>
                        </a:rPr>
                        <a:t> </a:t>
                      </a:r>
                      <a:endParaRPr lang="fr-FR" sz="1100">
                        <a:effectLst/>
                        <a:latin typeface="Calibri"/>
                        <a:ea typeface="Times New Roman"/>
                        <a:cs typeface="Times New Roman"/>
                      </a:endParaRPr>
                    </a:p>
                  </a:txBody>
                  <a:tcPr marL="68580" marR="68580" marT="0" marB="0"/>
                </a:tc>
                <a:tc hMerge="1">
                  <a:txBody>
                    <a:bodyPr/>
                    <a:lstStyle/>
                    <a:p>
                      <a:endParaRPr lang="fr-FR"/>
                    </a:p>
                  </a:txBody>
                  <a:tcPr/>
                </a:tc>
                <a:tc>
                  <a:txBody>
                    <a:bodyPr/>
                    <a:lstStyle/>
                    <a:p>
                      <a:pPr>
                        <a:lnSpc>
                          <a:spcPct val="115000"/>
                        </a:lnSpc>
                        <a:spcAft>
                          <a:spcPts val="0"/>
                        </a:spcAft>
                      </a:pPr>
                      <a:r>
                        <a:rPr lang="fr-FR" sz="1100" dirty="0">
                          <a:effectLst/>
                        </a:rPr>
                        <a:t> </a:t>
                      </a:r>
                      <a:endParaRPr lang="fr-FR" sz="1100" dirty="0">
                        <a:effectLst/>
                        <a:latin typeface="Calibri"/>
                        <a:ea typeface="Times New Roman"/>
                        <a:cs typeface="Times New Roman"/>
                      </a:endParaRPr>
                    </a:p>
                  </a:txBody>
                  <a:tcPr marL="68580" marR="68580" marT="0" marB="0"/>
                </a:tc>
                <a:tc>
                  <a:txBody>
                    <a:bodyPr/>
                    <a:lstStyle/>
                    <a:p>
                      <a:pPr>
                        <a:lnSpc>
                          <a:spcPct val="115000"/>
                        </a:lnSpc>
                        <a:spcAft>
                          <a:spcPts val="0"/>
                        </a:spcAft>
                      </a:pPr>
                      <a:r>
                        <a:rPr lang="fr-FR" sz="1100" dirty="0">
                          <a:effectLst/>
                        </a:rPr>
                        <a:t> </a:t>
                      </a:r>
                      <a:endParaRPr lang="fr-FR" sz="1100" dirty="0">
                        <a:effectLst/>
                        <a:latin typeface="Calibri"/>
                        <a:ea typeface="Times New Roman"/>
                        <a:cs typeface="Times New Roman"/>
                      </a:endParaRPr>
                    </a:p>
                  </a:txBody>
                  <a:tcPr marL="68580" marR="68580" marT="0" marB="0"/>
                </a:tc>
              </a:tr>
            </a:tbl>
          </a:graphicData>
        </a:graphic>
      </p:graphicFrame>
      <p:sp>
        <p:nvSpPr>
          <p:cNvPr id="7" name="Rectangle 6"/>
          <p:cNvSpPr/>
          <p:nvPr/>
        </p:nvSpPr>
        <p:spPr>
          <a:xfrm>
            <a:off x="827584" y="260648"/>
            <a:ext cx="7560840" cy="1277273"/>
          </a:xfrm>
          <a:prstGeom prst="rect">
            <a:avLst/>
          </a:prstGeom>
        </p:spPr>
        <p:txBody>
          <a:bodyPr wrap="square">
            <a:spAutoFit/>
          </a:bodyPr>
          <a:lstStyle/>
          <a:p>
            <a:pPr algn="ctr"/>
            <a:r>
              <a:rPr lang="fr-FR" sz="1100" b="1" u="sng" dirty="0"/>
              <a:t>MODELE – TYPE DU RAPPORT TRIMESTRIEL D’ACTIVITES</a:t>
            </a:r>
          </a:p>
          <a:p>
            <a:pPr lvl="0"/>
            <a:r>
              <a:rPr lang="fr-FR" sz="1100" b="1" dirty="0" smtClean="0"/>
              <a:t>1-PRESENTATION </a:t>
            </a:r>
            <a:r>
              <a:rPr lang="fr-FR" sz="1100" b="1" dirty="0"/>
              <a:t>DE L’ONG</a:t>
            </a:r>
            <a:r>
              <a:rPr lang="fr-FR" sz="1100" dirty="0"/>
              <a:t> :</a:t>
            </a:r>
          </a:p>
          <a:p>
            <a:pPr lvl="0"/>
            <a:r>
              <a:rPr lang="fr-FR" sz="1100" dirty="0"/>
              <a:t>Dénomination</a:t>
            </a:r>
          </a:p>
          <a:p>
            <a:pPr lvl="0"/>
            <a:r>
              <a:rPr lang="fr-FR" sz="1100" dirty="0"/>
              <a:t>Numéro agrément </a:t>
            </a:r>
          </a:p>
          <a:p>
            <a:pPr lvl="0"/>
            <a:r>
              <a:rPr lang="fr-FR" sz="1100" dirty="0"/>
              <a:t>Adresse du siège  </a:t>
            </a:r>
          </a:p>
          <a:p>
            <a:pPr lvl="0"/>
            <a:r>
              <a:rPr lang="fr-FR" sz="1100" dirty="0"/>
              <a:t>Objectif général	 </a:t>
            </a:r>
          </a:p>
          <a:p>
            <a:pPr lvl="0"/>
            <a:r>
              <a:rPr lang="fr-FR" sz="1100" b="1" dirty="0" smtClean="0"/>
              <a:t>2-ANALYSE </a:t>
            </a:r>
            <a:r>
              <a:rPr lang="fr-FR" sz="1100" b="1" dirty="0"/>
              <a:t>DES RESULTATS :</a:t>
            </a:r>
            <a:endParaRPr lang="fr-FR" sz="1100" dirty="0"/>
          </a:p>
        </p:txBody>
      </p:sp>
      <p:graphicFrame>
        <p:nvGraphicFramePr>
          <p:cNvPr id="8" name="Tableau 7"/>
          <p:cNvGraphicFramePr>
            <a:graphicFrameLocks noGrp="1"/>
          </p:cNvGraphicFramePr>
          <p:nvPr>
            <p:extLst>
              <p:ext uri="{D42A27DB-BD31-4B8C-83A1-F6EECF244321}">
                <p14:modId xmlns:p14="http://schemas.microsoft.com/office/powerpoint/2010/main" xmlns="" val="447069037"/>
              </p:ext>
            </p:extLst>
          </p:nvPr>
        </p:nvGraphicFramePr>
        <p:xfrm>
          <a:off x="778638" y="5495945"/>
          <a:ext cx="7681794" cy="525780"/>
        </p:xfrm>
        <a:graphic>
          <a:graphicData uri="http://schemas.openxmlformats.org/drawingml/2006/table">
            <a:tbl>
              <a:tblPr firstRow="1" firstCol="1" bandRow="1">
                <a:tableStyleId>{5C22544A-7EE6-4342-B048-85BDC9FD1C3A}</a:tableStyleId>
              </a:tblPr>
              <a:tblGrid>
                <a:gridCol w="1948510"/>
                <a:gridCol w="5733284"/>
              </a:tblGrid>
              <a:tr h="175217">
                <a:tc>
                  <a:txBody>
                    <a:bodyPr/>
                    <a:lstStyle/>
                    <a:p>
                      <a:pPr marL="457200" algn="ctr">
                        <a:lnSpc>
                          <a:spcPct val="115000"/>
                        </a:lnSpc>
                        <a:spcAft>
                          <a:spcPts val="0"/>
                        </a:spcAft>
                      </a:pPr>
                      <a:r>
                        <a:rPr lang="fr-FR" sz="1000" dirty="0">
                          <a:effectLst/>
                        </a:rPr>
                        <a:t>ACTIONS</a:t>
                      </a:r>
                      <a:endParaRPr lang="fr-FR" sz="1000" dirty="0">
                        <a:effectLst/>
                        <a:latin typeface="Calibri"/>
                        <a:ea typeface="Times New Roman"/>
                        <a:cs typeface="Times New Roman"/>
                      </a:endParaRPr>
                    </a:p>
                  </a:txBody>
                  <a:tcPr marL="62330" marR="62330" marT="0" marB="0" anchor="ctr"/>
                </a:tc>
                <a:tc>
                  <a:txBody>
                    <a:bodyPr/>
                    <a:lstStyle/>
                    <a:p>
                      <a:pPr marL="457200" algn="ctr">
                        <a:lnSpc>
                          <a:spcPct val="115000"/>
                        </a:lnSpc>
                        <a:spcAft>
                          <a:spcPts val="0"/>
                        </a:spcAft>
                      </a:pPr>
                      <a:r>
                        <a:rPr lang="fr-FR" sz="1000">
                          <a:effectLst/>
                        </a:rPr>
                        <a:t>NATURE DES DIFFICULTES (retard, contraintes …)</a:t>
                      </a:r>
                      <a:endParaRPr lang="fr-FR" sz="1000">
                        <a:effectLst/>
                        <a:latin typeface="Calibri"/>
                        <a:ea typeface="Times New Roman"/>
                        <a:cs typeface="Times New Roman"/>
                      </a:endParaRPr>
                    </a:p>
                  </a:txBody>
                  <a:tcPr marL="62330" marR="62330" marT="0" marB="0" anchor="ctr"/>
                </a:tc>
              </a:tr>
              <a:tr h="175217">
                <a:tc>
                  <a:txBody>
                    <a:bodyPr/>
                    <a:lstStyle/>
                    <a:p>
                      <a:pPr marL="457200">
                        <a:lnSpc>
                          <a:spcPct val="115000"/>
                        </a:lnSpc>
                        <a:spcAft>
                          <a:spcPts val="0"/>
                        </a:spcAft>
                      </a:pPr>
                      <a:r>
                        <a:rPr lang="fr-FR" sz="1000">
                          <a:effectLst/>
                        </a:rPr>
                        <a:t> </a:t>
                      </a:r>
                      <a:endParaRPr lang="fr-FR" sz="1000">
                        <a:effectLst/>
                        <a:latin typeface="Calibri"/>
                        <a:ea typeface="Times New Roman"/>
                        <a:cs typeface="Times New Roman"/>
                      </a:endParaRPr>
                    </a:p>
                  </a:txBody>
                  <a:tcPr marL="62330" marR="62330" marT="0" marB="0"/>
                </a:tc>
                <a:tc>
                  <a:txBody>
                    <a:bodyPr/>
                    <a:lstStyle/>
                    <a:p>
                      <a:pPr marL="457200">
                        <a:lnSpc>
                          <a:spcPct val="115000"/>
                        </a:lnSpc>
                        <a:spcAft>
                          <a:spcPts val="0"/>
                        </a:spcAft>
                      </a:pPr>
                      <a:r>
                        <a:rPr lang="fr-FR" sz="1000" dirty="0">
                          <a:effectLst/>
                        </a:rPr>
                        <a:t> </a:t>
                      </a:r>
                      <a:endParaRPr lang="fr-FR" sz="1000" dirty="0">
                        <a:effectLst/>
                        <a:latin typeface="Calibri"/>
                        <a:ea typeface="Times New Roman"/>
                        <a:cs typeface="Times New Roman"/>
                      </a:endParaRPr>
                    </a:p>
                  </a:txBody>
                  <a:tcPr marL="62330" marR="62330" marT="0" marB="0"/>
                </a:tc>
              </a:tr>
              <a:tr h="175217">
                <a:tc>
                  <a:txBody>
                    <a:bodyPr/>
                    <a:lstStyle/>
                    <a:p>
                      <a:pPr marL="457200">
                        <a:lnSpc>
                          <a:spcPct val="115000"/>
                        </a:lnSpc>
                        <a:spcAft>
                          <a:spcPts val="0"/>
                        </a:spcAft>
                      </a:pPr>
                      <a:r>
                        <a:rPr lang="fr-FR" sz="1000">
                          <a:effectLst/>
                        </a:rPr>
                        <a:t> </a:t>
                      </a:r>
                      <a:endParaRPr lang="fr-FR" sz="1000">
                        <a:effectLst/>
                        <a:latin typeface="Calibri"/>
                        <a:ea typeface="Times New Roman"/>
                        <a:cs typeface="Times New Roman"/>
                      </a:endParaRPr>
                    </a:p>
                  </a:txBody>
                  <a:tcPr marL="62330" marR="62330" marT="0" marB="0"/>
                </a:tc>
                <a:tc>
                  <a:txBody>
                    <a:bodyPr/>
                    <a:lstStyle/>
                    <a:p>
                      <a:pPr marL="457200">
                        <a:lnSpc>
                          <a:spcPct val="115000"/>
                        </a:lnSpc>
                        <a:spcAft>
                          <a:spcPts val="0"/>
                        </a:spcAft>
                      </a:pPr>
                      <a:r>
                        <a:rPr lang="fr-FR" sz="1000" dirty="0">
                          <a:effectLst/>
                        </a:rPr>
                        <a:t> </a:t>
                      </a:r>
                      <a:endParaRPr lang="fr-FR" sz="1000" dirty="0">
                        <a:effectLst/>
                        <a:latin typeface="Calibri"/>
                        <a:ea typeface="Times New Roman"/>
                        <a:cs typeface="Times New Roman"/>
                      </a:endParaRPr>
                    </a:p>
                  </a:txBody>
                  <a:tcPr marL="62330" marR="62330" marT="0" marB="0"/>
                </a:tc>
              </a:tr>
            </a:tbl>
          </a:graphicData>
        </a:graphic>
      </p:graphicFrame>
      <p:sp>
        <p:nvSpPr>
          <p:cNvPr id="9" name="Rectangle 1"/>
          <p:cNvSpPr>
            <a:spLocks noChangeArrowheads="1"/>
          </p:cNvSpPr>
          <p:nvPr/>
        </p:nvSpPr>
        <p:spPr bwMode="auto">
          <a:xfrm>
            <a:off x="759390" y="4869160"/>
            <a:ext cx="3312368" cy="7078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pPr>
            <a:endParaRPr kumimoji="0" lang="fr-FR" sz="11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Char char="•"/>
              <a:tabLst/>
            </a:pPr>
            <a:endParaRPr lang="fr-FR" sz="1100" b="1" dirty="0">
              <a:latin typeface="Calibri" pitchFamily="34"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Rectangle 1"/>
          <p:cNvSpPr>
            <a:spLocks noChangeArrowheads="1"/>
          </p:cNvSpPr>
          <p:nvPr/>
        </p:nvSpPr>
        <p:spPr bwMode="auto">
          <a:xfrm>
            <a:off x="778638" y="5661248"/>
            <a:ext cx="7681794" cy="76944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pPr>
            <a:endParaRPr kumimoji="0" lang="fr-FR" sz="11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Char char="•"/>
              <a:tabLst/>
            </a:pPr>
            <a:endParaRPr lang="fr-FR" sz="1100" b="1" dirty="0">
              <a:latin typeface="Calibri" pitchFamily="34"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tabLst/>
            </a:pPr>
            <a:r>
              <a:rPr kumimoji="0" lang="fr-FR" sz="1100" b="1" i="0" u="none" strike="noStrike" cap="none" normalizeH="0" baseline="0" dirty="0" smtClean="0">
                <a:ln>
                  <a:noFill/>
                </a:ln>
                <a:solidFill>
                  <a:schemeClr val="tx1"/>
                </a:solidFill>
                <a:effectLst/>
                <a:latin typeface="+mj-lt"/>
                <a:ea typeface="Times New Roman" pitchFamily="18" charset="0"/>
                <a:cs typeface="Times New Roman" pitchFamily="18" charset="0"/>
              </a:rPr>
              <a:t>4-RECOMMANDATIONS ET  PERSPECTIVES :</a:t>
            </a:r>
            <a:endParaRPr kumimoji="0" lang="fr-FR" sz="1100" b="0" i="0" u="none" strike="noStrike" cap="none" normalizeH="0" baseline="0" dirty="0" smtClean="0">
              <a:ln>
                <a:noFill/>
              </a:ln>
              <a:solidFill>
                <a:schemeClr val="tx1"/>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sz="1100" b="0" i="0" u="none" strike="noStrike" cap="none" normalizeH="0" baseline="0" dirty="0" smtClean="0">
                <a:ln>
                  <a:noFill/>
                </a:ln>
                <a:solidFill>
                  <a:schemeClr val="tx1"/>
                </a:solidFill>
                <a:effectLst/>
                <a:latin typeface="+mj-lt"/>
                <a:ea typeface="Times New Roman" pitchFamily="18" charset="0"/>
                <a:cs typeface="Times New Roman" pitchFamily="18" charset="0"/>
              </a:rPr>
              <a:t>Formuler des recommandations pour la résolution des problèmes rencontrés </a:t>
            </a:r>
            <a:r>
              <a:rPr kumimoji="0" lang="fr-FR" sz="11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a:t>
            </a: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2319098889"/>
      </p:ext>
    </p:extLst>
  </p:cSld>
  <p:clrMapOvr>
    <a:masterClrMapping/>
  </p:clrMapOvr>
  <mc:AlternateContent xmlns:mc="http://schemas.openxmlformats.org/markup-compatibility/2006">
    <mc:Choice xmlns:p14="http://schemas.microsoft.com/office/powerpoint/2010/main" xmlns=""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4ED35F2F-DEF7-4BA4-9EA0-A04C0ADD7617}" type="slidenum">
              <a:rPr lang="fr-FR" smtClean="0"/>
              <a:pPr/>
              <a:t>13</a:t>
            </a:fld>
            <a:endParaRPr lang="fr-FR"/>
          </a:p>
        </p:txBody>
      </p:sp>
      <p:sp>
        <p:nvSpPr>
          <p:cNvPr id="4" name="Sous-titre 3"/>
          <p:cNvSpPr>
            <a:spLocks noGrp="1"/>
          </p:cNvSpPr>
          <p:nvPr>
            <p:ph type="subTitle" idx="1"/>
          </p:nvPr>
        </p:nvSpPr>
        <p:spPr>
          <a:xfrm>
            <a:off x="611560" y="332656"/>
            <a:ext cx="7992888" cy="5616624"/>
          </a:xfrm>
        </p:spPr>
        <p:txBody>
          <a:bodyPr>
            <a:normAutofit fontScale="92500" lnSpcReduction="10000"/>
          </a:bodyPr>
          <a:lstStyle/>
          <a:p>
            <a:pPr marL="285750" indent="-285750" algn="l">
              <a:buFont typeface="Wingdings" charset="2"/>
              <a:buChar char="ü"/>
            </a:pPr>
            <a:r>
              <a:rPr lang="fr-FR" sz="1700" b="1" u="sng" dirty="0"/>
              <a:t>Rapport annuel technique et financier</a:t>
            </a:r>
          </a:p>
          <a:p>
            <a:pPr algn="l"/>
            <a:r>
              <a:rPr lang="fr-FR" dirty="0"/>
              <a:t>A la fin de l’exécution du PI approuvé, l’ONG transmet un rapport technique et financier au Ministre de l’Intérieur et de la Sécurité publique qui à son tour le transmet au MEFP. </a:t>
            </a:r>
          </a:p>
          <a:p>
            <a:pPr marL="285750" indent="-285750" algn="l">
              <a:buFont typeface="Wingdings" charset="2"/>
              <a:buChar char="ü"/>
            </a:pPr>
            <a:r>
              <a:rPr lang="fr-FR" sz="1700" b="1" u="sng" dirty="0"/>
              <a:t>Le Rapport d’audit financier</a:t>
            </a:r>
          </a:p>
          <a:p>
            <a:pPr algn="l"/>
            <a:r>
              <a:rPr lang="fr-FR" dirty="0"/>
              <a:t>L’ONG est tenue de procéder à </a:t>
            </a:r>
            <a:r>
              <a:rPr lang="fr-FR" b="1" u="sng" dirty="0">
                <a:solidFill>
                  <a:srgbClr val="FFFF00"/>
                </a:solidFill>
              </a:rPr>
              <a:t>l’audit de ses états financiers </a:t>
            </a:r>
            <a:r>
              <a:rPr lang="fr-FR" dirty="0"/>
              <a:t>par au auditeur externe national ou international. L’audit est à la  charge de l’ONG</a:t>
            </a:r>
            <a:r>
              <a:rPr lang="fr-FR" dirty="0" smtClean="0"/>
              <a:t>.</a:t>
            </a:r>
            <a:endParaRPr lang="fr-FR" dirty="0"/>
          </a:p>
          <a:p>
            <a:pPr algn="l"/>
            <a:r>
              <a:rPr lang="fr-FR" dirty="0"/>
              <a:t>Le rapport d’audit financier est transmis, pour avis, aux services compétents du Ministère de l’Economie des Finances et du Plan</a:t>
            </a:r>
            <a:r>
              <a:rPr lang="fr-FR" dirty="0" smtClean="0"/>
              <a:t>.</a:t>
            </a:r>
          </a:p>
          <a:p>
            <a:pPr algn="l"/>
            <a:endParaRPr lang="fr-FR" dirty="0" smtClean="0"/>
          </a:p>
          <a:p>
            <a:pPr algn="l"/>
            <a:r>
              <a:rPr lang="fr-FR" b="1" u="sng" dirty="0"/>
              <a:t>B- Le Suivi évaluation du PI par le Gouvernement</a:t>
            </a:r>
            <a:br>
              <a:rPr lang="fr-FR" b="1" u="sng" dirty="0"/>
            </a:br>
            <a:r>
              <a:rPr lang="fr-FR" dirty="0"/>
              <a:t>Le SE du PI relevant de la partie gouvernementale est exercé par le Ministère de l’Intérieur et le </a:t>
            </a:r>
            <a:r>
              <a:rPr lang="fr-FR" dirty="0" smtClean="0"/>
              <a:t>MEFP.</a:t>
            </a:r>
          </a:p>
          <a:p>
            <a:pPr marL="285750" indent="-285750" algn="just">
              <a:buFont typeface="Wingdings" charset="2"/>
              <a:buChar char="v"/>
            </a:pPr>
            <a:r>
              <a:rPr lang="fr-FR" b="1" dirty="0">
                <a:solidFill>
                  <a:srgbClr val="FF0000"/>
                </a:solidFill>
              </a:rPr>
              <a:t>Ministère de l’Intérieur et de la Sécurité publique</a:t>
            </a:r>
          </a:p>
          <a:p>
            <a:pPr algn="just"/>
            <a:r>
              <a:rPr lang="fr-FR" b="1" u="sng" dirty="0"/>
              <a:t>Comité de suivi- évaluation </a:t>
            </a:r>
            <a:r>
              <a:rPr lang="fr-FR" b="1" dirty="0"/>
              <a:t>: </a:t>
            </a:r>
            <a:r>
              <a:rPr lang="fr-FR" dirty="0"/>
              <a:t>Ils sont institués au niveau régional, départemental et local. Ils effectuent des visites des installations, infrastructures ou autres réalisations des ONG.</a:t>
            </a:r>
          </a:p>
          <a:p>
            <a:pPr algn="just"/>
            <a:r>
              <a:rPr lang="fr-FR" dirty="0"/>
              <a:t>Les responsables des ONG sont prévenus </a:t>
            </a:r>
            <a:r>
              <a:rPr lang="fr-FR" u="sng" dirty="0">
                <a:solidFill>
                  <a:srgbClr val="FF0000"/>
                </a:solidFill>
              </a:rPr>
              <a:t>2 semaines à l’avance</a:t>
            </a:r>
          </a:p>
          <a:p>
            <a:pPr algn="just"/>
            <a:r>
              <a:rPr lang="fr-FR" dirty="0"/>
              <a:t>Ils élaborent des rapports semestriels de suivi et annuel d’évaluation, transmis, par voie hiérarchique, au Ministre de l’Intérieur de la Sécurité publique.</a:t>
            </a:r>
          </a:p>
          <a:p>
            <a:pPr algn="l"/>
            <a:endParaRPr lang="fr-FR" dirty="0" smtClean="0"/>
          </a:p>
          <a:p>
            <a:pPr algn="l"/>
            <a:endParaRPr lang="fr-FR" dirty="0"/>
          </a:p>
          <a:p>
            <a:endParaRPr lang="fr-FR" dirty="0"/>
          </a:p>
        </p:txBody>
      </p:sp>
    </p:spTree>
    <p:extLst>
      <p:ext uri="{BB962C8B-B14F-4D97-AF65-F5344CB8AC3E}">
        <p14:creationId xmlns:p14="http://schemas.microsoft.com/office/powerpoint/2010/main" xmlns="" val="1778761375"/>
      </p:ext>
    </p:extLst>
  </p:cSld>
  <p:clrMapOvr>
    <a:masterClrMapping/>
  </p:clrMapOvr>
  <mc:AlternateContent xmlns:mc="http://schemas.openxmlformats.org/markup-compatibility/2006">
    <mc:Choice xmlns:p14="http://schemas.microsoft.com/office/powerpoint/2010/main" xmlns=""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4ED35F2F-DEF7-4BA4-9EA0-A04C0ADD7617}" type="slidenum">
              <a:rPr lang="fr-FR" smtClean="0"/>
              <a:pPr/>
              <a:t>14</a:t>
            </a:fld>
            <a:endParaRPr lang="fr-FR"/>
          </a:p>
        </p:txBody>
      </p:sp>
      <p:sp>
        <p:nvSpPr>
          <p:cNvPr id="3" name="Titre 2"/>
          <p:cNvSpPr>
            <a:spLocks noGrp="1"/>
          </p:cNvSpPr>
          <p:nvPr>
            <p:ph type="ctrTitle"/>
          </p:nvPr>
        </p:nvSpPr>
        <p:spPr>
          <a:xfrm>
            <a:off x="467544" y="1052736"/>
            <a:ext cx="8280920" cy="792087"/>
          </a:xfrm>
        </p:spPr>
        <p:txBody>
          <a:bodyPr/>
          <a:lstStyle/>
          <a:p>
            <a:pPr algn="l"/>
            <a:r>
              <a:rPr lang="fr-FR" sz="2000" b="1" u="sng" dirty="0"/>
              <a:t/>
            </a:r>
            <a:br>
              <a:rPr lang="fr-FR" sz="2000" b="1" u="sng" dirty="0"/>
            </a:br>
            <a:endParaRPr lang="fr-FR" sz="2000" dirty="0"/>
          </a:p>
        </p:txBody>
      </p:sp>
      <p:sp>
        <p:nvSpPr>
          <p:cNvPr id="4" name="Sous-titre 3"/>
          <p:cNvSpPr>
            <a:spLocks noGrp="1"/>
          </p:cNvSpPr>
          <p:nvPr>
            <p:ph type="subTitle" idx="1"/>
          </p:nvPr>
        </p:nvSpPr>
        <p:spPr>
          <a:xfrm>
            <a:off x="539552" y="548680"/>
            <a:ext cx="8136904" cy="5400600"/>
          </a:xfrm>
        </p:spPr>
        <p:txBody>
          <a:bodyPr>
            <a:normAutofit fontScale="85000" lnSpcReduction="20000"/>
          </a:bodyPr>
          <a:lstStyle/>
          <a:p>
            <a:pPr algn="just"/>
            <a:r>
              <a:rPr lang="fr-FR" sz="1900" b="1" u="sng" dirty="0" smtClean="0"/>
              <a:t>Conférence territoriale</a:t>
            </a:r>
            <a:r>
              <a:rPr lang="fr-FR" sz="1900" b="1" dirty="0" smtClean="0"/>
              <a:t>: </a:t>
            </a:r>
            <a:r>
              <a:rPr lang="fr-FR" sz="1900" dirty="0" smtClean="0"/>
              <a:t>la CT est organisée par le Gouverneur. Elle fait le point sur le volume global des ressources ainsi que les investissements réalisés. Cette rencontre, sanctionnée par </a:t>
            </a:r>
            <a:r>
              <a:rPr lang="fr-FR" sz="1900" u="sng" dirty="0" smtClean="0">
                <a:solidFill>
                  <a:srgbClr val="FF0000"/>
                </a:solidFill>
              </a:rPr>
              <a:t>un rapport sur la contribution des ONG au développement territoriale</a:t>
            </a:r>
            <a:r>
              <a:rPr lang="fr-FR" sz="1900" dirty="0" smtClean="0">
                <a:solidFill>
                  <a:srgbClr val="FF0000"/>
                </a:solidFill>
              </a:rPr>
              <a:t>,</a:t>
            </a:r>
            <a:r>
              <a:rPr lang="fr-FR" sz="1900" dirty="0" smtClean="0"/>
              <a:t> transmis au MISP au </a:t>
            </a:r>
            <a:r>
              <a:rPr lang="fr-FR" sz="1900" dirty="0" err="1" smtClean="0"/>
              <a:t>plutard</a:t>
            </a:r>
            <a:r>
              <a:rPr lang="fr-FR" sz="1900" dirty="0" smtClean="0"/>
              <a:t> le 31 mars de chaque année.</a:t>
            </a:r>
          </a:p>
          <a:p>
            <a:pPr algn="just"/>
            <a:endParaRPr lang="fr-FR" sz="1900" dirty="0" smtClean="0"/>
          </a:p>
          <a:p>
            <a:pPr marL="342900" indent="-342900" algn="just">
              <a:buFont typeface="Wingdings" pitchFamily="2" charset="2"/>
              <a:buChar char="v"/>
            </a:pPr>
            <a:r>
              <a:rPr lang="fr-FR" sz="2000" b="1" dirty="0">
                <a:solidFill>
                  <a:srgbClr val="FF0000"/>
                </a:solidFill>
              </a:rPr>
              <a:t>Ministère de l’Economie des Finances et du Plan</a:t>
            </a:r>
            <a:endParaRPr lang="fr-FR" sz="1900" dirty="0" smtClean="0">
              <a:solidFill>
                <a:srgbClr val="FF0000"/>
              </a:solidFill>
            </a:endParaRPr>
          </a:p>
          <a:p>
            <a:pPr algn="just"/>
            <a:endParaRPr lang="fr-FR" sz="1900" dirty="0">
              <a:solidFill>
                <a:srgbClr val="FF0000"/>
              </a:solidFill>
            </a:endParaRPr>
          </a:p>
          <a:p>
            <a:pPr algn="just"/>
            <a:r>
              <a:rPr lang="fr-FR" sz="2000" b="1" u="sng" dirty="0" smtClean="0"/>
              <a:t>Contrôle des </a:t>
            </a:r>
            <a:r>
              <a:rPr lang="fr-FR" sz="2000" b="1" u="sng" dirty="0"/>
              <a:t>matériels admis en exonération</a:t>
            </a:r>
          </a:p>
          <a:p>
            <a:pPr algn="just"/>
            <a:r>
              <a:rPr lang="fr-FR" sz="2000" dirty="0"/>
              <a:t>L’Etat du Sénégal accorde aux ONG des exonérations fiscales et douanières à titre de contrepartie au financement des programmes d’investissement </a:t>
            </a:r>
            <a:r>
              <a:rPr lang="fr-FR" sz="2000" dirty="0" smtClean="0"/>
              <a:t>approuvés. </a:t>
            </a:r>
            <a:endParaRPr lang="fr-FR" sz="2000" dirty="0"/>
          </a:p>
          <a:p>
            <a:pPr algn="just"/>
            <a:r>
              <a:rPr lang="fr-FR" sz="2000" dirty="0"/>
              <a:t>Les services compétents du MEFP (DGID, DGD) peuvent en cas de besoin effectuer des contrôles sur la destination finale des matériaux, matériels et équipements ainsi que les services admis en exonération.</a:t>
            </a:r>
          </a:p>
          <a:p>
            <a:pPr algn="just"/>
            <a:endParaRPr lang="fr-FR" sz="2000" dirty="0"/>
          </a:p>
          <a:p>
            <a:pPr algn="just"/>
            <a:r>
              <a:rPr lang="fr-FR" sz="2000" b="1" u="sng" dirty="0"/>
              <a:t>C</a:t>
            </a:r>
            <a:r>
              <a:rPr lang="fr-FR" sz="2000" b="1" u="sng" dirty="0" smtClean="0"/>
              <a:t>ontrôle des </a:t>
            </a:r>
            <a:r>
              <a:rPr lang="fr-FR" sz="2000" b="1" u="sng" dirty="0"/>
              <a:t>financements des ONG</a:t>
            </a:r>
          </a:p>
          <a:p>
            <a:pPr algn="just"/>
            <a:r>
              <a:rPr lang="fr-FR" sz="2000" dirty="0"/>
              <a:t>Les ONG sont soumises au c</a:t>
            </a:r>
            <a:r>
              <a:rPr lang="fr-FR" sz="2000" dirty="0" smtClean="0"/>
              <a:t>ontrôle sur </a:t>
            </a:r>
            <a:r>
              <a:rPr lang="fr-FR" sz="2000" dirty="0"/>
              <a:t>leur financement et l’origine de leur fonds par les services compétents de l’Etat.</a:t>
            </a:r>
          </a:p>
          <a:p>
            <a:pPr algn="just"/>
            <a:r>
              <a:rPr lang="fr-FR" sz="2000" u="sng" dirty="0">
                <a:solidFill>
                  <a:srgbClr val="FF0000"/>
                </a:solidFill>
              </a:rPr>
              <a:t>Le secret professionnel</a:t>
            </a:r>
            <a:r>
              <a:rPr lang="fr-FR" sz="2000" dirty="0">
                <a:solidFill>
                  <a:srgbClr val="FF0000"/>
                </a:solidFill>
              </a:rPr>
              <a:t> </a:t>
            </a:r>
            <a:r>
              <a:rPr lang="fr-FR" sz="2000" dirty="0"/>
              <a:t>n’est pas opposable aux agents de l’Etat </a:t>
            </a:r>
            <a:r>
              <a:rPr lang="fr-FR" sz="2000" dirty="0" smtClean="0"/>
              <a:t>chargés </a:t>
            </a:r>
            <a:r>
              <a:rPr lang="fr-FR" sz="2000" dirty="0"/>
              <a:t>d’effectuer </a:t>
            </a:r>
            <a:r>
              <a:rPr lang="fr-FR" sz="2000" dirty="0" smtClean="0"/>
              <a:t>ledit</a:t>
            </a:r>
            <a:r>
              <a:rPr lang="fr-FR" sz="2000" dirty="0"/>
              <a:t> contrôle</a:t>
            </a:r>
            <a:r>
              <a:rPr lang="fr-FR" sz="2000" dirty="0" smtClean="0"/>
              <a:t> .</a:t>
            </a:r>
            <a:endParaRPr lang="fr-FR" sz="2000" dirty="0"/>
          </a:p>
          <a:p>
            <a:pPr algn="just"/>
            <a:r>
              <a:rPr lang="fr-FR" sz="2000" dirty="0"/>
              <a:t>Ce contrôle </a:t>
            </a:r>
            <a:r>
              <a:rPr lang="fr-FR" sz="2000" dirty="0" smtClean="0"/>
              <a:t>est </a:t>
            </a:r>
            <a:r>
              <a:rPr lang="fr-FR" sz="2000" dirty="0"/>
              <a:t>exercé par la Direction de la Monnaie et du Crédit (DMC) du Ministère de l’Economie des Finances et du Plan.</a:t>
            </a:r>
          </a:p>
          <a:p>
            <a:pPr algn="just"/>
            <a:endParaRPr lang="fr-FR" sz="1900" dirty="0">
              <a:solidFill>
                <a:srgbClr val="FF0000"/>
              </a:solidFill>
            </a:endParaRPr>
          </a:p>
          <a:p>
            <a:pPr marL="285750" indent="-285750" algn="just">
              <a:buFont typeface="Wingdings" charset="2"/>
              <a:buChar char="v"/>
            </a:pPr>
            <a:endParaRPr lang="fr-FR" sz="2600" b="1" dirty="0" smtClean="0"/>
          </a:p>
          <a:p>
            <a:pPr marL="285750" indent="-285750" algn="just">
              <a:buFont typeface="Wingdings" charset="2"/>
              <a:buChar char="v"/>
            </a:pPr>
            <a:endParaRPr lang="fr-FR" sz="1900" b="1" dirty="0" smtClean="0"/>
          </a:p>
          <a:p>
            <a:pPr algn="just"/>
            <a:endParaRPr lang="fr-FR" sz="1900" b="1" dirty="0"/>
          </a:p>
        </p:txBody>
      </p:sp>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236296" y="5733256"/>
            <a:ext cx="1584176" cy="958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821417639"/>
      </p:ext>
    </p:extLst>
  </p:cSld>
  <p:clrMapOvr>
    <a:masterClrMapping/>
  </p:clrMapOvr>
  <mc:AlternateContent xmlns:mc="http://schemas.openxmlformats.org/markup-compatibility/2006">
    <mc:Choice xmlns:p14="http://schemas.microsoft.com/office/powerpoint/2010/main" xmlns=""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4ED35F2F-DEF7-4BA4-9EA0-A04C0ADD7617}" type="slidenum">
              <a:rPr lang="fr-FR" smtClean="0"/>
              <a:pPr/>
              <a:t>15</a:t>
            </a:fld>
            <a:endParaRPr lang="fr-FR"/>
          </a:p>
        </p:txBody>
      </p:sp>
      <p:sp>
        <p:nvSpPr>
          <p:cNvPr id="3" name="Titre 2"/>
          <p:cNvSpPr>
            <a:spLocks noGrp="1"/>
          </p:cNvSpPr>
          <p:nvPr>
            <p:ph type="ctrTitle"/>
          </p:nvPr>
        </p:nvSpPr>
        <p:spPr>
          <a:xfrm>
            <a:off x="755576" y="260649"/>
            <a:ext cx="7704856" cy="720080"/>
          </a:xfrm>
        </p:spPr>
        <p:txBody>
          <a:bodyPr/>
          <a:lstStyle/>
          <a:p>
            <a:pPr algn="l"/>
            <a:r>
              <a:rPr lang="fr-FR" sz="2000" b="1" u="sng" dirty="0" smtClean="0">
                <a:solidFill>
                  <a:srgbClr val="A50021"/>
                </a:solidFill>
              </a:rPr>
              <a:t>V-Conclusion</a:t>
            </a:r>
            <a:endParaRPr lang="fr-FR" sz="2000" b="1" u="sng" dirty="0">
              <a:solidFill>
                <a:srgbClr val="A50021"/>
              </a:solidFill>
            </a:endParaRPr>
          </a:p>
        </p:txBody>
      </p:sp>
      <p:sp>
        <p:nvSpPr>
          <p:cNvPr id="4" name="Sous-titre 3"/>
          <p:cNvSpPr>
            <a:spLocks noGrp="1"/>
          </p:cNvSpPr>
          <p:nvPr>
            <p:ph type="subTitle" idx="1"/>
          </p:nvPr>
        </p:nvSpPr>
        <p:spPr>
          <a:xfrm>
            <a:off x="683568" y="1124744"/>
            <a:ext cx="7992888" cy="4464496"/>
          </a:xfrm>
        </p:spPr>
        <p:txBody>
          <a:bodyPr/>
          <a:lstStyle/>
          <a:p>
            <a:pPr algn="just"/>
            <a:r>
              <a:rPr lang="fr-FR" dirty="0" smtClean="0"/>
              <a:t>L’Ambition de la réforme du cadre juridique du secteur des ONG est d’améliorer l’encadrement des organisations en vue de faciliter leurs interventions dans le territoire national.</a:t>
            </a:r>
          </a:p>
          <a:p>
            <a:pPr algn="just"/>
            <a:endParaRPr lang="fr-FR" dirty="0"/>
          </a:p>
          <a:p>
            <a:pPr algn="just"/>
            <a:r>
              <a:rPr lang="fr-FR" dirty="0" smtClean="0"/>
              <a:t>Cependant, le manque d’appropriation du nouveau cadre par les ONG ainsi que la non maitrise des procédures d’approbation et du dispositif de suivi-évaluation impacte négativement sur l’efficacité de l’intervention des ONG </a:t>
            </a:r>
            <a:r>
              <a:rPr lang="fr-FR" dirty="0" smtClean="0">
                <a:solidFill>
                  <a:srgbClr val="FF0000"/>
                </a:solidFill>
              </a:rPr>
              <a:t>( Globalement les motifs de rejet des PI en commission portent sur le  non respect du canevas et la matrice de cadre logique).</a:t>
            </a:r>
          </a:p>
          <a:p>
            <a:pPr algn="just"/>
            <a:endParaRPr lang="fr-FR" dirty="0" smtClean="0">
              <a:solidFill>
                <a:srgbClr val="FF0000"/>
              </a:solidFill>
            </a:endParaRPr>
          </a:p>
          <a:p>
            <a:pPr algn="just"/>
            <a:r>
              <a:rPr lang="fr-FR" dirty="0" smtClean="0"/>
              <a:t>C’est pourquoi des efforts soutenus doivent être déployés par les deux parties. Un plan de vulgarisation du Gouvernement conjugué aux initiatives des faitières (PAISC) pourraient sensiblement réduire les délais d’instruction et le taux d’approbation des PI.</a:t>
            </a:r>
            <a:endParaRPr lang="fr-FR" dirty="0"/>
          </a:p>
        </p:txBody>
      </p:sp>
    </p:spTree>
    <p:extLst>
      <p:ext uri="{BB962C8B-B14F-4D97-AF65-F5344CB8AC3E}">
        <p14:creationId xmlns:p14="http://schemas.microsoft.com/office/powerpoint/2010/main" xmlns="" val="1202608019"/>
      </p:ext>
    </p:extLst>
  </p:cSld>
  <p:clrMapOvr>
    <a:masterClrMapping/>
  </p:clrMapOvr>
  <mc:AlternateContent xmlns:mc="http://schemas.openxmlformats.org/markup-compatibility/2006">
    <mc:Choice xmlns:p14="http://schemas.microsoft.com/office/powerpoint/2010/main" xmlns=""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4ED35F2F-DEF7-4BA4-9EA0-A04C0ADD7617}" type="slidenum">
              <a:rPr lang="fr-FR" smtClean="0"/>
              <a:pPr/>
              <a:t>16</a:t>
            </a:fld>
            <a:endParaRPr lang="fr-FR"/>
          </a:p>
        </p:txBody>
      </p:sp>
      <p:pic>
        <p:nvPicPr>
          <p:cNvPr id="4" name="Picture 5" descr="VUE PAD.tif"/>
          <p:cNvPicPr>
            <a:picLocks noChangeAspect="1"/>
          </p:cNvPicPr>
          <p:nvPr/>
        </p:nvPicPr>
        <p:blipFill>
          <a:blip r:embed="rId2" cstate="print">
            <a:extLst>
              <a:ext uri="{28A0092B-C50C-407E-A947-70E740481C1C}">
                <a14:useLocalDpi xmlns:a14="http://schemas.microsoft.com/office/drawing/2010/main" xmlns="" val="0"/>
              </a:ext>
            </a:extLst>
          </a:blip>
          <a:srcRect t="1955" r="1662" b="-293"/>
          <a:stretch>
            <a:fillRect/>
          </a:stretch>
        </p:blipFill>
        <p:spPr bwMode="auto">
          <a:xfrm>
            <a:off x="-45060" y="-37048"/>
            <a:ext cx="9189060" cy="69573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Espace réservé du contenu 2"/>
          <p:cNvSpPr txBox="1">
            <a:spLocks/>
          </p:cNvSpPr>
          <p:nvPr/>
        </p:nvSpPr>
        <p:spPr>
          <a:xfrm>
            <a:off x="539552" y="2132856"/>
            <a:ext cx="7974776" cy="3672408"/>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buFont typeface="Arial"/>
              <a:buNone/>
            </a:pPr>
            <a:r>
              <a:rPr lang="fr-FR" sz="2200" dirty="0" smtClean="0"/>
              <a:t>    </a:t>
            </a:r>
          </a:p>
          <a:p>
            <a:pPr algn="just">
              <a:buFont typeface="Arial"/>
              <a:buNone/>
            </a:pPr>
            <a:endParaRPr lang="fr-FR" sz="2200" dirty="0" smtClean="0"/>
          </a:p>
          <a:p>
            <a:pPr algn="just">
              <a:buFont typeface="Arial"/>
              <a:buNone/>
            </a:pPr>
            <a:endParaRPr lang="fr-FR" sz="2200" dirty="0" smtClean="0"/>
          </a:p>
          <a:p>
            <a:pPr algn="just">
              <a:buFont typeface="Arial"/>
              <a:buNone/>
            </a:pPr>
            <a:endParaRPr lang="fr-FR" sz="2200" dirty="0" smtClean="0"/>
          </a:p>
          <a:p>
            <a:pPr algn="just">
              <a:buFont typeface="Arial"/>
              <a:buNone/>
            </a:pPr>
            <a:endParaRPr lang="fr-FR" sz="2200" dirty="0" smtClean="0"/>
          </a:p>
          <a:p>
            <a:pPr algn="just">
              <a:buFont typeface="Arial"/>
              <a:buNone/>
            </a:pPr>
            <a:endParaRPr lang="fr-FR" sz="2200" dirty="0" smtClean="0"/>
          </a:p>
          <a:p>
            <a:pPr algn="just">
              <a:buFont typeface="Arial"/>
              <a:buNone/>
            </a:pPr>
            <a:endParaRPr lang="fr-FR" sz="2200" dirty="0" smtClean="0"/>
          </a:p>
          <a:p>
            <a:pPr algn="just">
              <a:buFont typeface="Arial"/>
              <a:buNone/>
            </a:pPr>
            <a:endParaRPr lang="fr-FR" sz="2200" dirty="0" smtClean="0"/>
          </a:p>
          <a:p>
            <a:pPr algn="just">
              <a:buFont typeface="Arial"/>
              <a:buNone/>
            </a:pPr>
            <a:endParaRPr lang="fr-FR" sz="2200" dirty="0" smtClean="0"/>
          </a:p>
          <a:p>
            <a:pPr algn="just">
              <a:buFont typeface="Arial"/>
              <a:buNone/>
            </a:pPr>
            <a:endParaRPr lang="fr-FR" sz="2200" dirty="0"/>
          </a:p>
        </p:txBody>
      </p:sp>
      <p:sp>
        <p:nvSpPr>
          <p:cNvPr id="7" name="Espace réservé du contenu 2"/>
          <p:cNvSpPr txBox="1">
            <a:spLocks/>
          </p:cNvSpPr>
          <p:nvPr/>
        </p:nvSpPr>
        <p:spPr>
          <a:xfrm>
            <a:off x="350476" y="4869160"/>
            <a:ext cx="8352928" cy="1944216"/>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buFont typeface="Arial"/>
              <a:buNone/>
            </a:pPr>
            <a:r>
              <a:rPr lang="fr-FR" sz="2200" dirty="0" smtClean="0"/>
              <a:t>    </a:t>
            </a:r>
            <a:r>
              <a:rPr lang="fr-FR" sz="5400" b="1" dirty="0" smtClean="0">
                <a:solidFill>
                  <a:srgbClr val="C00000"/>
                </a:solidFill>
                <a:latin typeface="Times New Roman" pitchFamily="18" charset="0"/>
                <a:cs typeface="Times New Roman" pitchFamily="18" charset="0"/>
              </a:rPr>
              <a:t>MERCI DE VOTRE AIMABLE ATTENTION</a:t>
            </a:r>
          </a:p>
          <a:p>
            <a:pPr algn="just">
              <a:buFont typeface="Arial"/>
              <a:buNone/>
            </a:pPr>
            <a:endParaRPr lang="fr-FR" sz="2200" dirty="0" smtClean="0"/>
          </a:p>
          <a:p>
            <a:pPr algn="just">
              <a:buFont typeface="Arial"/>
              <a:buNone/>
            </a:pPr>
            <a:endParaRPr lang="fr-FR" sz="2200" dirty="0" smtClean="0"/>
          </a:p>
          <a:p>
            <a:pPr algn="just">
              <a:buFont typeface="Arial"/>
              <a:buNone/>
            </a:pPr>
            <a:endParaRPr lang="fr-FR" sz="2200" dirty="0" smtClean="0"/>
          </a:p>
          <a:p>
            <a:pPr algn="just">
              <a:buFont typeface="Arial"/>
              <a:buNone/>
            </a:pPr>
            <a:endParaRPr lang="fr-FR" sz="2200" dirty="0" smtClean="0"/>
          </a:p>
          <a:p>
            <a:pPr algn="just">
              <a:buFont typeface="Arial"/>
              <a:buNone/>
            </a:pPr>
            <a:endParaRPr lang="fr-FR" sz="2200" dirty="0" smtClean="0"/>
          </a:p>
          <a:p>
            <a:pPr algn="just">
              <a:buFont typeface="Arial"/>
              <a:buNone/>
            </a:pPr>
            <a:endParaRPr lang="fr-FR" sz="2200" dirty="0" smtClean="0"/>
          </a:p>
          <a:p>
            <a:pPr algn="just">
              <a:buFont typeface="Arial"/>
              <a:buNone/>
            </a:pPr>
            <a:endParaRPr lang="fr-FR" sz="2200" dirty="0" smtClean="0"/>
          </a:p>
          <a:p>
            <a:pPr algn="just">
              <a:buFont typeface="Arial"/>
              <a:buNone/>
            </a:pPr>
            <a:endParaRPr lang="fr-FR" sz="2200" dirty="0" smtClean="0"/>
          </a:p>
          <a:p>
            <a:pPr algn="just">
              <a:buFont typeface="Arial"/>
              <a:buNone/>
            </a:pPr>
            <a:endParaRPr lang="fr-FR" sz="2200" dirty="0"/>
          </a:p>
        </p:txBody>
      </p:sp>
      <p:pic>
        <p:nvPicPr>
          <p:cNvPr id="8" name="Picture 4"/>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9512" y="33146"/>
            <a:ext cx="1584176" cy="958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xmlns=""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35608" y="116632"/>
            <a:ext cx="7498080" cy="864096"/>
          </a:xfrm>
        </p:spPr>
        <p:txBody>
          <a:bodyPr>
            <a:normAutofit/>
          </a:bodyPr>
          <a:lstStyle/>
          <a:p>
            <a:pPr algn="l"/>
            <a:r>
              <a:rPr lang="fr-FR" sz="3600" b="1" u="sng" dirty="0" smtClean="0">
                <a:solidFill>
                  <a:schemeClr val="bg1"/>
                </a:solidFill>
              </a:rPr>
              <a:t>PLAN DE LA PRESENTATION</a:t>
            </a:r>
            <a:endParaRPr lang="fr-FR" sz="3600" b="1" u="sng" dirty="0">
              <a:solidFill>
                <a:schemeClr val="bg1"/>
              </a:solidFill>
            </a:endParaRPr>
          </a:p>
        </p:txBody>
      </p:sp>
      <p:sp>
        <p:nvSpPr>
          <p:cNvPr id="3" name="Espace réservé du contenu 2"/>
          <p:cNvSpPr>
            <a:spLocks noGrp="1"/>
          </p:cNvSpPr>
          <p:nvPr>
            <p:ph idx="1"/>
          </p:nvPr>
        </p:nvSpPr>
        <p:spPr>
          <a:xfrm>
            <a:off x="755576" y="836712"/>
            <a:ext cx="7992888" cy="5411688"/>
          </a:xfrm>
        </p:spPr>
        <p:txBody>
          <a:bodyPr>
            <a:normAutofit fontScale="70000" lnSpcReduction="20000"/>
          </a:bodyPr>
          <a:lstStyle/>
          <a:p>
            <a:pPr>
              <a:buNone/>
            </a:pPr>
            <a:endParaRPr lang="fr-FR" sz="2400" dirty="0" smtClean="0">
              <a:solidFill>
                <a:schemeClr val="bg1"/>
              </a:solidFill>
            </a:endParaRPr>
          </a:p>
          <a:p>
            <a:pPr>
              <a:buNone/>
            </a:pPr>
            <a:r>
              <a:rPr lang="fr-FR" sz="2300" b="1" dirty="0" smtClean="0">
                <a:solidFill>
                  <a:schemeClr val="bg1"/>
                </a:solidFill>
              </a:rPr>
              <a:t>I- INTRODUCTION</a:t>
            </a:r>
          </a:p>
          <a:p>
            <a:pPr>
              <a:buNone/>
            </a:pPr>
            <a:endParaRPr lang="fr-FR" sz="2300" dirty="0" smtClean="0">
              <a:solidFill>
                <a:schemeClr val="bg1"/>
              </a:solidFill>
            </a:endParaRPr>
          </a:p>
          <a:p>
            <a:pPr>
              <a:buNone/>
            </a:pPr>
            <a:r>
              <a:rPr lang="fr-FR" sz="2300" b="1" dirty="0" smtClean="0">
                <a:solidFill>
                  <a:schemeClr val="bg1"/>
                </a:solidFill>
              </a:rPr>
              <a:t>II- RAPPEL DE L’EVOLUTION DU CADRE JURIDIQUE D’INTERVENTION DES ONG</a:t>
            </a:r>
          </a:p>
          <a:p>
            <a:pPr>
              <a:buNone/>
            </a:pPr>
            <a:endParaRPr lang="fr-FR" sz="2300" b="1" dirty="0" smtClean="0">
              <a:solidFill>
                <a:schemeClr val="bg1"/>
              </a:solidFill>
            </a:endParaRPr>
          </a:p>
          <a:p>
            <a:pPr>
              <a:buNone/>
            </a:pPr>
            <a:r>
              <a:rPr lang="fr-FR" sz="2300" b="1" dirty="0" smtClean="0">
                <a:solidFill>
                  <a:schemeClr val="bg1"/>
                </a:solidFill>
              </a:rPr>
              <a:t>III- PRESENTATION DU CANEVAS-TYPE D’ELABORATION DU P.I</a:t>
            </a:r>
          </a:p>
          <a:p>
            <a:pPr>
              <a:buNone/>
            </a:pPr>
            <a:endParaRPr lang="fr-FR" sz="2300" b="1" dirty="0" smtClean="0">
              <a:solidFill>
                <a:schemeClr val="bg1"/>
              </a:solidFill>
            </a:endParaRPr>
          </a:p>
          <a:p>
            <a:pPr>
              <a:buNone/>
            </a:pPr>
            <a:r>
              <a:rPr lang="fr-FR" sz="2300" b="1" dirty="0" smtClean="0"/>
              <a:t>IV- </a:t>
            </a:r>
            <a:r>
              <a:rPr lang="fr-FR" sz="2300" b="1" dirty="0" smtClean="0">
                <a:solidFill>
                  <a:schemeClr val="bg1"/>
                </a:solidFill>
              </a:rPr>
              <a:t>PROCEDURES D’APPROBATION D’UN PROGRAMME D’INVESTISSEMENT</a:t>
            </a:r>
          </a:p>
          <a:p>
            <a:pPr>
              <a:buNone/>
            </a:pPr>
            <a:endParaRPr lang="fr-FR" sz="2300" dirty="0" smtClean="0">
              <a:solidFill>
                <a:schemeClr val="bg1"/>
              </a:solidFill>
            </a:endParaRPr>
          </a:p>
          <a:p>
            <a:pPr>
              <a:buNone/>
            </a:pPr>
            <a:r>
              <a:rPr lang="fr-FR" sz="2300" b="1" dirty="0" smtClean="0">
                <a:solidFill>
                  <a:schemeClr val="bg1"/>
                </a:solidFill>
              </a:rPr>
              <a:t>V-  SUIVI-EVALUATION DE L’EXECUTION DES PROGRAMMES D’INVESTISSEMENT</a:t>
            </a:r>
          </a:p>
          <a:p>
            <a:pPr>
              <a:buNone/>
            </a:pPr>
            <a:endParaRPr lang="fr-FR" sz="2300" dirty="0" smtClean="0">
              <a:solidFill>
                <a:schemeClr val="bg1"/>
              </a:solidFill>
            </a:endParaRPr>
          </a:p>
          <a:p>
            <a:pPr>
              <a:buNone/>
            </a:pPr>
            <a:r>
              <a:rPr lang="fr-FR" sz="2300" dirty="0" smtClean="0">
                <a:solidFill>
                  <a:schemeClr val="bg1"/>
                </a:solidFill>
              </a:rPr>
              <a:t> </a:t>
            </a:r>
            <a:r>
              <a:rPr lang="fr-FR" sz="2300" b="1" dirty="0" smtClean="0">
                <a:solidFill>
                  <a:schemeClr val="bg1"/>
                </a:solidFill>
              </a:rPr>
              <a:t>VI- CONCLUSION</a:t>
            </a:r>
            <a:endParaRPr lang="fr-FR" sz="2300" b="1" dirty="0">
              <a:solidFill>
                <a:schemeClr val="bg1"/>
              </a:solidFill>
            </a:endParaRPr>
          </a:p>
        </p:txBody>
      </p:sp>
      <p:pic>
        <p:nvPicPr>
          <p:cNvPr id="4" name="Picture 4"/>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308304" y="5517232"/>
            <a:ext cx="1584176" cy="958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xmlns=""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a:xfrm>
            <a:off x="8460432" y="188640"/>
            <a:ext cx="493059" cy="365125"/>
          </a:xfrm>
        </p:spPr>
        <p:txBody>
          <a:bodyPr/>
          <a:lstStyle/>
          <a:p>
            <a:fld id="{4ED35F2F-DEF7-4BA4-9EA0-A04C0ADD7617}" type="slidenum">
              <a:rPr lang="fr-FR" smtClean="0"/>
              <a:pPr/>
              <a:t>3</a:t>
            </a:fld>
            <a:endParaRPr lang="fr-FR"/>
          </a:p>
        </p:txBody>
      </p:sp>
      <p:sp>
        <p:nvSpPr>
          <p:cNvPr id="3" name="Sous-titre 2"/>
          <p:cNvSpPr>
            <a:spLocks noGrp="1"/>
          </p:cNvSpPr>
          <p:nvPr>
            <p:ph type="subTitle" idx="1"/>
          </p:nvPr>
        </p:nvSpPr>
        <p:spPr>
          <a:xfrm>
            <a:off x="683568" y="188640"/>
            <a:ext cx="7992888" cy="5040560"/>
          </a:xfrm>
        </p:spPr>
        <p:txBody>
          <a:bodyPr>
            <a:noAutofit/>
          </a:bodyPr>
          <a:lstStyle/>
          <a:p>
            <a:pPr algn="just"/>
            <a:r>
              <a:rPr lang="fr-FR" sz="1600" b="1" u="sng" dirty="0" smtClean="0">
                <a:solidFill>
                  <a:srgbClr val="800000"/>
                </a:solidFill>
              </a:rPr>
              <a:t>I-INTRODUCTION</a:t>
            </a:r>
            <a:r>
              <a:rPr lang="fr-FR" sz="1600" dirty="0" smtClean="0">
                <a:solidFill>
                  <a:srgbClr val="800000"/>
                </a:solidFill>
              </a:rPr>
              <a:t> </a:t>
            </a:r>
          </a:p>
          <a:p>
            <a:pPr algn="just"/>
            <a:r>
              <a:rPr lang="fr-FR" sz="1400" dirty="0" smtClean="0"/>
              <a:t>Les </a:t>
            </a:r>
            <a:r>
              <a:rPr lang="fr-FR" sz="1400" dirty="0"/>
              <a:t>Organisations non gouvernementales (ONG) sont </a:t>
            </a:r>
            <a:r>
              <a:rPr lang="fr-FR" sz="1400" dirty="0" smtClean="0"/>
              <a:t>définies comme des </a:t>
            </a:r>
            <a:r>
              <a:rPr lang="fr-FR" sz="1400" dirty="0"/>
              <a:t>associations ou organismes privés régulièrement déclarés, à but non lucratif et ayant pour objet d’apporter leur appui au développement du Sénégal et agréées en cette qualité par le Gouvernement</a:t>
            </a:r>
            <a:r>
              <a:rPr lang="fr-FR" sz="1400" dirty="0" smtClean="0"/>
              <a:t>.</a:t>
            </a:r>
          </a:p>
          <a:p>
            <a:pPr algn="just"/>
            <a:endParaRPr lang="fr-FR" sz="1400" dirty="0"/>
          </a:p>
          <a:p>
            <a:pPr algn="just"/>
            <a:r>
              <a:rPr lang="fr-FR" sz="1400" b="1" dirty="0" smtClean="0"/>
              <a:t>A ce titre, elles constituent un pilier important de la Coopération </a:t>
            </a:r>
            <a:r>
              <a:rPr lang="fr-FR" sz="1400" b="1" dirty="0"/>
              <a:t>au </a:t>
            </a:r>
            <a:r>
              <a:rPr lang="fr-FR" sz="1400" b="1" dirty="0" smtClean="0"/>
              <a:t>développement. </a:t>
            </a:r>
            <a:r>
              <a:rPr lang="fr-FR" sz="1400" dirty="0" smtClean="0"/>
              <a:t>La</a:t>
            </a:r>
            <a:r>
              <a:rPr lang="fr-FR" sz="1400" dirty="0"/>
              <a:t> </a:t>
            </a:r>
            <a:r>
              <a:rPr lang="fr-FR" sz="1400" i="1" dirty="0"/>
              <a:t>souplesse</a:t>
            </a:r>
            <a:r>
              <a:rPr lang="fr-FR" sz="1400" dirty="0"/>
              <a:t> et la </a:t>
            </a:r>
            <a:r>
              <a:rPr lang="fr-FR" sz="1400" i="1" dirty="0"/>
              <a:t>rapidité d’action</a:t>
            </a:r>
            <a:r>
              <a:rPr lang="fr-FR" sz="1400" dirty="0"/>
              <a:t> qui caractérisent les ONG en </a:t>
            </a:r>
            <a:r>
              <a:rPr lang="fr-FR" sz="1400" dirty="0" smtClean="0"/>
              <a:t>font </a:t>
            </a:r>
            <a:r>
              <a:rPr lang="fr-FR" sz="1400" dirty="0"/>
              <a:t>des instruments plus efficaces dans la lutte contre la </a:t>
            </a:r>
            <a:r>
              <a:rPr lang="fr-FR" sz="1400" dirty="0" smtClean="0"/>
              <a:t>pauvreté. </a:t>
            </a:r>
          </a:p>
          <a:p>
            <a:pPr algn="just"/>
            <a:endParaRPr lang="fr-FR" sz="1400" dirty="0"/>
          </a:p>
          <a:p>
            <a:pPr algn="just"/>
            <a:r>
              <a:rPr lang="fr-FR" sz="1400" dirty="0" smtClean="0"/>
              <a:t>Au Sénégal,</a:t>
            </a:r>
            <a:r>
              <a:rPr lang="fr-FR" sz="1400" dirty="0"/>
              <a:t> </a:t>
            </a:r>
            <a:r>
              <a:rPr lang="fr-FR" sz="1400" dirty="0" smtClean="0"/>
              <a:t>la place assez importante que les ONG ont pris ces dernières décennies dans </a:t>
            </a:r>
            <a:r>
              <a:rPr lang="fr-FR" sz="1400" dirty="0"/>
              <a:t>le processus de l’aide au </a:t>
            </a:r>
            <a:r>
              <a:rPr lang="fr-FR" sz="1400" dirty="0" smtClean="0"/>
              <a:t>développement</a:t>
            </a:r>
            <a:r>
              <a:rPr lang="fr-FR" sz="1400" dirty="0"/>
              <a:t> </a:t>
            </a:r>
            <a:r>
              <a:rPr lang="fr-FR" sz="1400" dirty="0" smtClean="0"/>
              <a:t>et leur rôle </a:t>
            </a:r>
            <a:r>
              <a:rPr lang="fr-FR" sz="1400" dirty="0"/>
              <a:t>croissant </a:t>
            </a:r>
            <a:r>
              <a:rPr lang="fr-FR" sz="1400" dirty="0" smtClean="0"/>
              <a:t>dans </a:t>
            </a:r>
            <a:r>
              <a:rPr lang="fr-FR" sz="1400" dirty="0"/>
              <a:t>le développement </a:t>
            </a:r>
            <a:r>
              <a:rPr lang="fr-FR" sz="1400" dirty="0" smtClean="0"/>
              <a:t>national les positionnent comme de véritables partenaires technique et financiers (</a:t>
            </a:r>
            <a:r>
              <a:rPr lang="fr-FR" sz="1400" dirty="0" err="1" smtClean="0"/>
              <a:t>PTFs</a:t>
            </a:r>
            <a:r>
              <a:rPr lang="fr-FR" sz="1400" dirty="0" smtClean="0"/>
              <a:t>) à l’image des bailleurs multilatéraux ou bilatéraux.</a:t>
            </a:r>
          </a:p>
          <a:p>
            <a:pPr algn="just"/>
            <a:endParaRPr lang="fr-FR" sz="1400" dirty="0" smtClean="0"/>
          </a:p>
          <a:p>
            <a:pPr algn="just"/>
            <a:r>
              <a:rPr lang="fr-FR" sz="1400" dirty="0" smtClean="0"/>
              <a:t>C’est pourquoi, face </a:t>
            </a:r>
            <a:r>
              <a:rPr lang="fr-FR" sz="1400" dirty="0"/>
              <a:t>au rôle de plus en plus important des ONG </a:t>
            </a:r>
            <a:r>
              <a:rPr lang="fr-FR" sz="1400" dirty="0" smtClean="0"/>
              <a:t>dans </a:t>
            </a:r>
            <a:r>
              <a:rPr lang="fr-FR" sz="1400" dirty="0"/>
              <a:t>le développement du pays et à la nécessité d’une plus grande harmonisation et cohérence des règles et procédures, l’Etat du Sénégal a décidé en 1989 d’encadrer l’intervention des ONG dans le territoire national</a:t>
            </a:r>
            <a:r>
              <a:rPr lang="fr-FR" sz="1400" dirty="0" smtClean="0"/>
              <a:t>.</a:t>
            </a:r>
          </a:p>
          <a:p>
            <a:pPr algn="just"/>
            <a:endParaRPr lang="fr-FR" sz="1400" dirty="0" smtClean="0"/>
          </a:p>
          <a:p>
            <a:pPr algn="just"/>
            <a:r>
              <a:rPr lang="fr-FR" sz="1400" dirty="0" smtClean="0"/>
              <a:t>Le dynamisme du secteur des </a:t>
            </a:r>
            <a:r>
              <a:rPr lang="fr-FR" sz="1400" dirty="0" err="1" smtClean="0"/>
              <a:t>ONGs</a:t>
            </a:r>
            <a:r>
              <a:rPr lang="fr-FR" sz="1400" dirty="0" smtClean="0"/>
              <a:t> conjugué à la volonté de l’Etat d’assurer un meilleur encadrement et un accompagnement efficace des </a:t>
            </a:r>
            <a:r>
              <a:rPr lang="fr-FR" sz="1400" dirty="0" err="1" smtClean="0"/>
              <a:t>ONGs</a:t>
            </a:r>
            <a:r>
              <a:rPr lang="fr-FR" sz="1400" dirty="0" smtClean="0"/>
              <a:t> ont amené les deux parties a procéder à la réforme du cadre juridique du secteur des ONG.</a:t>
            </a:r>
          </a:p>
          <a:p>
            <a:pPr algn="just"/>
            <a:endParaRPr lang="fr-FR" sz="1400" dirty="0" smtClean="0"/>
          </a:p>
          <a:p>
            <a:pPr algn="just"/>
            <a:r>
              <a:rPr lang="fr-FR" sz="1400" dirty="0" smtClean="0"/>
              <a:t>Ce nouveau cadre a introduit des nombreuses innovations notamment sur </a:t>
            </a:r>
            <a:r>
              <a:rPr lang="fr-FR" sz="1400" dirty="0" smtClean="0">
                <a:solidFill>
                  <a:srgbClr val="FF0000"/>
                </a:solidFill>
              </a:rPr>
              <a:t>l’élaboration du PI et ses procédures d’approbation et de suivi évaluation</a:t>
            </a:r>
            <a:r>
              <a:rPr lang="fr-FR" sz="1400" dirty="0">
                <a:solidFill>
                  <a:srgbClr val="FF0000"/>
                </a:solidFill>
              </a:rPr>
              <a:t>.</a:t>
            </a:r>
            <a:endParaRPr lang="fr-FR" sz="1400" dirty="0" smtClean="0">
              <a:solidFill>
                <a:srgbClr val="FF0000"/>
              </a:solidFill>
            </a:endParaRPr>
          </a:p>
          <a:p>
            <a:pPr algn="just"/>
            <a:endParaRPr lang="fr-FR" sz="1600" dirty="0" smtClean="0"/>
          </a:p>
          <a:p>
            <a:pPr algn="just"/>
            <a:endParaRPr lang="fr-FR" sz="1600" dirty="0"/>
          </a:p>
          <a:p>
            <a:pPr algn="just"/>
            <a:endParaRPr lang="fr-FR" sz="1600" dirty="0"/>
          </a:p>
          <a:p>
            <a:pPr algn="just"/>
            <a:endParaRPr lang="fr-FR" sz="1600" dirty="0"/>
          </a:p>
          <a:p>
            <a:pPr algn="just"/>
            <a:endParaRPr lang="fr-FR" sz="1600" dirty="0"/>
          </a:p>
          <a:p>
            <a:pPr algn="just"/>
            <a:endParaRPr lang="fr-FR" sz="1600" dirty="0">
              <a:solidFill>
                <a:schemeClr val="bg1"/>
              </a:solidFill>
            </a:endParaRPr>
          </a:p>
        </p:txBody>
      </p:sp>
      <p:pic>
        <p:nvPicPr>
          <p:cNvPr id="6" name="Picture 4"/>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531304" y="5805264"/>
            <a:ext cx="1584176" cy="958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26786033"/>
      </p:ext>
    </p:extLst>
  </p:cSld>
  <p:clrMapOvr>
    <a:masterClrMapping/>
  </p:clrMapOvr>
  <mc:AlternateContent xmlns:mc="http://schemas.openxmlformats.org/markup-compatibility/2006">
    <mc:Choice xmlns:p14="http://schemas.microsoft.com/office/powerpoint/2010/main" xmlns=""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4ED35F2F-DEF7-4BA4-9EA0-A04C0ADD7617}" type="slidenum">
              <a:rPr lang="fr-FR" smtClean="0"/>
              <a:pPr/>
              <a:t>4</a:t>
            </a:fld>
            <a:endParaRPr lang="fr-FR"/>
          </a:p>
        </p:txBody>
      </p:sp>
      <p:sp>
        <p:nvSpPr>
          <p:cNvPr id="2" name="Titre 1"/>
          <p:cNvSpPr>
            <a:spLocks noGrp="1"/>
          </p:cNvSpPr>
          <p:nvPr>
            <p:ph type="ctrTitle"/>
          </p:nvPr>
        </p:nvSpPr>
        <p:spPr>
          <a:xfrm>
            <a:off x="539552" y="844708"/>
            <a:ext cx="8136904" cy="5184576"/>
          </a:xfrm>
        </p:spPr>
        <p:txBody>
          <a:bodyPr>
            <a:normAutofit fontScale="90000"/>
          </a:bodyPr>
          <a:lstStyle/>
          <a:p>
            <a:pPr algn="l"/>
            <a:r>
              <a:rPr lang="fr-FR" sz="1600" b="1" u="sng" dirty="0"/>
              <a:t>Décret 89-775</a:t>
            </a:r>
            <a:r>
              <a:rPr lang="fr-FR" sz="1600" b="1" dirty="0"/>
              <a:t>  </a:t>
            </a:r>
            <a:r>
              <a:rPr lang="fr-FR" sz="1600" dirty="0"/>
              <a:t>du 30 juin 1989 fixant les modalités d’intervention des ONG au Sénégal: Combler l’absence de réglementation pour tirer le maximum de profit de l’action de ONG et assurer  une meilleure coordination</a:t>
            </a:r>
            <a:br>
              <a:rPr lang="fr-FR" sz="1600" dirty="0"/>
            </a:br>
            <a:r>
              <a:rPr lang="fr-FR" sz="1600" dirty="0"/>
              <a:t/>
            </a:r>
            <a:br>
              <a:rPr lang="fr-FR" sz="1600" dirty="0"/>
            </a:br>
            <a:r>
              <a:rPr lang="fr-FR" sz="1600" u="sng" dirty="0"/>
              <a:t>D</a:t>
            </a:r>
            <a:r>
              <a:rPr lang="fr-FR" sz="1600" b="1" u="sng" dirty="0"/>
              <a:t>écret 96-103  </a:t>
            </a:r>
            <a:r>
              <a:rPr lang="fr-FR" sz="1600" dirty="0"/>
              <a:t>du 08 février 1996 qui modifie le décret 89-775 du 30janvier 1989 et fixant les modalités d’intervention des organisations non gouvernementales = l’aboutissement du processus de concertation entre l’Etat et les ONG sous l’égide du conseil des organisations non gouvernementale d’appuie au développement (CONGAD) et avec la participation des bailleurs de fond</a:t>
            </a:r>
            <a:br>
              <a:rPr lang="fr-FR" sz="1600" dirty="0"/>
            </a:br>
            <a:r>
              <a:rPr lang="fr-FR" sz="1600" dirty="0"/>
              <a:t/>
            </a:r>
            <a:br>
              <a:rPr lang="fr-FR" sz="1600" dirty="0"/>
            </a:br>
            <a:r>
              <a:rPr lang="fr-FR" sz="1600" u="sng" dirty="0"/>
              <a:t>D</a:t>
            </a:r>
            <a:r>
              <a:rPr lang="fr-FR" sz="1600" b="1" u="sng" dirty="0"/>
              <a:t>écret 2010-1490</a:t>
            </a:r>
            <a:r>
              <a:rPr lang="fr-FR" sz="1600" b="1" dirty="0"/>
              <a:t>: </a:t>
            </a:r>
            <a:r>
              <a:rPr lang="fr-FR" sz="1600" dirty="0"/>
              <a:t>transférant la tutelle des ONG au Ministère de l’intérieur qui en délivre à présent l’agrément âpres avis favorable de la commission.</a:t>
            </a:r>
            <a:br>
              <a:rPr lang="fr-FR" sz="1600" dirty="0"/>
            </a:br>
            <a:r>
              <a:rPr lang="fr-FR" sz="1600" dirty="0"/>
              <a:t/>
            </a:r>
            <a:br>
              <a:rPr lang="fr-FR" sz="1600" dirty="0"/>
            </a:br>
            <a:r>
              <a:rPr lang="fr-FR" sz="1600" b="1" u="sng" dirty="0"/>
              <a:t>Décret 2015-145</a:t>
            </a:r>
            <a:r>
              <a:rPr lang="fr-FR" sz="1600" b="1" dirty="0"/>
              <a:t> du 04 février 2015 </a:t>
            </a:r>
            <a:r>
              <a:rPr lang="fr-FR" sz="1600" dirty="0"/>
              <a:t>fixant les modalités d’intervention des ONG au Sénégal: instaurer un cadre juridique plus incitatif et plus équitable permettant de mettre en cohérence l’intervention des ONG et les priorités locales</a:t>
            </a:r>
            <a:r>
              <a:rPr lang="fr-FR" sz="1600" dirty="0" smtClean="0"/>
              <a:t>.</a:t>
            </a:r>
            <a:br>
              <a:rPr lang="fr-FR" sz="1600" dirty="0" smtClean="0"/>
            </a:br>
            <a:r>
              <a:rPr lang="fr-FR" sz="1600" dirty="0" smtClean="0"/>
              <a:t> </a:t>
            </a:r>
            <a:br>
              <a:rPr lang="fr-FR" sz="1600" dirty="0" smtClean="0"/>
            </a:br>
            <a:r>
              <a:rPr lang="fr-FR" sz="1800" dirty="0" smtClean="0">
                <a:solidFill>
                  <a:srgbClr val="FFFF00"/>
                </a:solidFill>
              </a:rPr>
              <a:t>Quelques</a:t>
            </a:r>
            <a:r>
              <a:rPr lang="fr-FR" sz="1600" dirty="0" smtClean="0"/>
              <a:t> </a:t>
            </a:r>
            <a:r>
              <a:rPr lang="fr-FR" sz="1800" dirty="0">
                <a:solidFill>
                  <a:srgbClr val="FFFF00"/>
                </a:solidFill>
              </a:rPr>
              <a:t>i</a:t>
            </a:r>
            <a:r>
              <a:rPr lang="fr-FR" sz="1800" dirty="0" smtClean="0">
                <a:solidFill>
                  <a:srgbClr val="FFFF00"/>
                </a:solidFill>
              </a:rPr>
              <a:t>nnovations majeures du nouveau cadre juridique:</a:t>
            </a:r>
            <a:r>
              <a:rPr lang="fr-FR" sz="1800" dirty="0" smtClean="0"/>
              <a:t> </a:t>
            </a:r>
            <a:r>
              <a:rPr lang="fr-FR" sz="1600" dirty="0" smtClean="0"/>
              <a:t/>
            </a:r>
            <a:br>
              <a:rPr lang="fr-FR" sz="1600" dirty="0" smtClean="0"/>
            </a:br>
            <a:r>
              <a:rPr lang="fr-FR" sz="1600" dirty="0" smtClean="0"/>
              <a:t>Conseil stratégique du Partenariat Gouv-ONG, présidé par le PM, veille à la mise en de la politique gouvernementale en matière de partenariat avec les ONG </a:t>
            </a:r>
            <a:br>
              <a:rPr lang="fr-FR" sz="1600" dirty="0" smtClean="0"/>
            </a:br>
            <a:r>
              <a:rPr lang="fr-FR" sz="1600" dirty="0" smtClean="0"/>
              <a:t>Fonds d’intervention pour le Suivi Evaluation des activités des ONG (FISEAO)</a:t>
            </a:r>
            <a:r>
              <a:rPr lang="fr-FR" sz="1600" dirty="0">
                <a:solidFill>
                  <a:schemeClr val="bg1"/>
                </a:solidFill>
              </a:rPr>
              <a:t/>
            </a:r>
            <a:br>
              <a:rPr lang="fr-FR" sz="1600" dirty="0">
                <a:solidFill>
                  <a:schemeClr val="bg1"/>
                </a:solidFill>
              </a:rPr>
            </a:br>
            <a:r>
              <a:rPr lang="fr-FR" sz="1600" dirty="0"/>
              <a:t> </a:t>
            </a:r>
            <a:br>
              <a:rPr lang="fr-FR" sz="1600" dirty="0"/>
            </a:br>
            <a:endParaRPr lang="fr-FR" sz="1600" dirty="0"/>
          </a:p>
        </p:txBody>
      </p:sp>
      <p:sp>
        <p:nvSpPr>
          <p:cNvPr id="3" name="Sous-titre 2"/>
          <p:cNvSpPr>
            <a:spLocks noGrp="1"/>
          </p:cNvSpPr>
          <p:nvPr>
            <p:ph type="subTitle" idx="1"/>
          </p:nvPr>
        </p:nvSpPr>
        <p:spPr>
          <a:xfrm>
            <a:off x="395536" y="476672"/>
            <a:ext cx="8424936" cy="792088"/>
          </a:xfrm>
        </p:spPr>
        <p:txBody>
          <a:bodyPr>
            <a:normAutofit/>
          </a:bodyPr>
          <a:lstStyle/>
          <a:p>
            <a:pPr algn="l"/>
            <a:r>
              <a:rPr lang="fr-FR" sz="2000" b="1" dirty="0" smtClean="0">
                <a:solidFill>
                  <a:srgbClr val="800000"/>
                </a:solidFill>
              </a:rPr>
              <a:t>II- </a:t>
            </a:r>
            <a:r>
              <a:rPr lang="fr-FR" b="1" u="sng" dirty="0">
                <a:solidFill>
                  <a:srgbClr val="800000"/>
                </a:solidFill>
              </a:rPr>
              <a:t>RAPPEL DE L’EVOLUTION DU CADRE JURIDIQUE </a:t>
            </a:r>
            <a:r>
              <a:rPr lang="fr-FR" b="1" u="sng" dirty="0" smtClean="0">
                <a:solidFill>
                  <a:srgbClr val="800000"/>
                </a:solidFill>
              </a:rPr>
              <a:t>D’INTERVENTION DES </a:t>
            </a:r>
            <a:r>
              <a:rPr lang="fr-FR" b="1" u="sng" dirty="0">
                <a:solidFill>
                  <a:srgbClr val="800000"/>
                </a:solidFill>
              </a:rPr>
              <a:t>ONG</a:t>
            </a:r>
          </a:p>
        </p:txBody>
      </p:sp>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308304" y="5517232"/>
            <a:ext cx="1584176" cy="958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4023873643"/>
      </p:ext>
    </p:extLst>
  </p:cSld>
  <p:clrMapOvr>
    <a:masterClrMapping/>
  </p:clrMapOvr>
  <mc:AlternateContent xmlns:mc="http://schemas.openxmlformats.org/markup-compatibility/2006">
    <mc:Choice xmlns:p14="http://schemas.microsoft.com/office/powerpoint/2010/main" xmlns=""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4ED35F2F-DEF7-4BA4-9EA0-A04C0ADD7617}" type="slidenum">
              <a:rPr lang="fr-FR" smtClean="0"/>
              <a:pPr/>
              <a:t>5</a:t>
            </a:fld>
            <a:endParaRPr lang="fr-FR"/>
          </a:p>
        </p:txBody>
      </p:sp>
      <p:sp>
        <p:nvSpPr>
          <p:cNvPr id="3" name="Titre 2"/>
          <p:cNvSpPr>
            <a:spLocks noGrp="1"/>
          </p:cNvSpPr>
          <p:nvPr>
            <p:ph type="ctrTitle"/>
          </p:nvPr>
        </p:nvSpPr>
        <p:spPr>
          <a:xfrm>
            <a:off x="611560" y="548680"/>
            <a:ext cx="7992888" cy="1008111"/>
          </a:xfrm>
        </p:spPr>
        <p:txBody>
          <a:bodyPr/>
          <a:lstStyle/>
          <a:p>
            <a:pPr algn="l"/>
            <a:r>
              <a:rPr lang="fr-FR" sz="1800" b="1" dirty="0" smtClean="0"/>
              <a:t/>
            </a:r>
            <a:br>
              <a:rPr lang="fr-FR" sz="1800" b="1" dirty="0" smtClean="0"/>
            </a:br>
            <a:r>
              <a:rPr lang="fr-FR" sz="1800" b="1" dirty="0"/>
              <a:t/>
            </a:r>
            <a:br>
              <a:rPr lang="fr-FR" sz="1800" b="1" dirty="0"/>
            </a:br>
            <a:r>
              <a:rPr lang="fr-FR" sz="1800" b="1" u="sng" dirty="0" smtClean="0">
                <a:solidFill>
                  <a:srgbClr val="800000"/>
                </a:solidFill>
              </a:rPr>
              <a:t>III-PRESENTATION DU CANEVAS-TYPE D’ELABORATION DU P.I</a:t>
            </a:r>
            <a:r>
              <a:rPr lang="fr-FR" sz="1800" b="1" dirty="0" smtClean="0"/>
              <a:t/>
            </a:r>
            <a:br>
              <a:rPr lang="fr-FR" sz="1800" b="1" dirty="0" smtClean="0"/>
            </a:br>
            <a:r>
              <a:rPr lang="fr-FR" sz="1600" b="1" dirty="0" smtClean="0"/>
              <a:t/>
            </a:r>
            <a:br>
              <a:rPr lang="fr-FR" sz="1600" b="1" dirty="0" smtClean="0"/>
            </a:br>
            <a:r>
              <a:rPr lang="fr-FR" sz="1800" b="1" dirty="0"/>
              <a:t/>
            </a:r>
            <a:br>
              <a:rPr lang="fr-FR" sz="1800" b="1" dirty="0"/>
            </a:br>
            <a:endParaRPr lang="fr-FR" sz="1800" dirty="0"/>
          </a:p>
        </p:txBody>
      </p:sp>
      <p:sp>
        <p:nvSpPr>
          <p:cNvPr id="4" name="Sous-titre 3"/>
          <p:cNvSpPr>
            <a:spLocks noGrp="1"/>
          </p:cNvSpPr>
          <p:nvPr>
            <p:ph type="subTitle" idx="1"/>
          </p:nvPr>
        </p:nvSpPr>
        <p:spPr>
          <a:xfrm>
            <a:off x="611560" y="1052736"/>
            <a:ext cx="7920879" cy="5184576"/>
          </a:xfrm>
        </p:spPr>
        <p:txBody>
          <a:bodyPr>
            <a:noAutofit/>
          </a:bodyPr>
          <a:lstStyle/>
          <a:p>
            <a:pPr algn="l"/>
            <a:r>
              <a:rPr lang="fr-FR" sz="1400" b="1" dirty="0"/>
              <a:t> </a:t>
            </a:r>
            <a:r>
              <a:rPr lang="fr-FR" sz="1400" b="1" dirty="0" smtClean="0"/>
              <a:t>        1- </a:t>
            </a:r>
            <a:r>
              <a:rPr lang="fr-FR" sz="1400" b="1" u="sng" dirty="0"/>
              <a:t>PRESENTATION DE </a:t>
            </a:r>
            <a:r>
              <a:rPr lang="fr-FR" sz="1400" b="1" u="sng" dirty="0" smtClean="0"/>
              <a:t>L’ONG</a:t>
            </a:r>
            <a:endParaRPr lang="fr-FR" sz="1400" dirty="0"/>
          </a:p>
          <a:p>
            <a:pPr algn="l"/>
            <a:r>
              <a:rPr lang="fr-FR" sz="1400" b="1" dirty="0" smtClean="0">
                <a:solidFill>
                  <a:srgbClr val="FFFFFF"/>
                </a:solidFill>
              </a:rPr>
              <a:t>	1-1 Missions</a:t>
            </a:r>
            <a:endParaRPr lang="fr-FR" sz="1400" dirty="0">
              <a:solidFill>
                <a:srgbClr val="FFFFFF"/>
              </a:solidFill>
            </a:endParaRPr>
          </a:p>
          <a:p>
            <a:pPr algn="l"/>
            <a:r>
              <a:rPr lang="fr-FR" sz="1400" b="1" dirty="0" smtClean="0"/>
              <a:t>	1-2 Situation administrative</a:t>
            </a:r>
            <a:r>
              <a:rPr lang="fr-FR" sz="1400" dirty="0"/>
              <a:t> </a:t>
            </a:r>
            <a:r>
              <a:rPr lang="fr-FR" sz="1400" dirty="0" smtClean="0"/>
              <a:t>(Date </a:t>
            </a:r>
            <a:r>
              <a:rPr lang="fr-FR" sz="1400" dirty="0"/>
              <a:t>de création de l'ONG et d’obtention de </a:t>
            </a:r>
            <a:r>
              <a:rPr lang="fr-FR" sz="1400" dirty="0" smtClean="0"/>
              <a:t>l’agrément, Date </a:t>
            </a:r>
            <a:r>
              <a:rPr lang="fr-FR" sz="1400" dirty="0"/>
              <a:t>de signature de l'accord de siège au cas </a:t>
            </a:r>
            <a:r>
              <a:rPr lang="fr-FR" sz="1400" dirty="0" smtClean="0"/>
              <a:t>échéant) </a:t>
            </a:r>
            <a:endParaRPr lang="fr-FR" sz="1400" dirty="0"/>
          </a:p>
          <a:p>
            <a:pPr algn="l"/>
            <a:r>
              <a:rPr lang="fr-FR" sz="1400" b="1" dirty="0" smtClean="0">
                <a:solidFill>
                  <a:srgbClr val="FFFFFF"/>
                </a:solidFill>
              </a:rPr>
              <a:t>	1-3 Domaines d’intervention</a:t>
            </a:r>
            <a:endParaRPr lang="fr-FR" sz="1400" dirty="0">
              <a:solidFill>
                <a:srgbClr val="FFFFFF"/>
              </a:solidFill>
            </a:endParaRPr>
          </a:p>
          <a:p>
            <a:pPr algn="l"/>
            <a:r>
              <a:rPr lang="fr-FR" sz="1400" b="1" dirty="0" smtClean="0">
                <a:solidFill>
                  <a:srgbClr val="FFFFFF"/>
                </a:solidFill>
              </a:rPr>
              <a:t>	1-4 Bilan </a:t>
            </a:r>
            <a:r>
              <a:rPr lang="fr-FR" sz="1400" b="1" dirty="0">
                <a:solidFill>
                  <a:srgbClr val="FFFFFF"/>
                </a:solidFill>
              </a:rPr>
              <a:t>des réalisations de l’année N-</a:t>
            </a:r>
            <a:r>
              <a:rPr lang="fr-FR" sz="1400" b="1" dirty="0" smtClean="0">
                <a:solidFill>
                  <a:srgbClr val="FFFFFF"/>
                </a:solidFill>
              </a:rPr>
              <a:t>1</a:t>
            </a:r>
          </a:p>
          <a:p>
            <a:pPr algn="l"/>
            <a:endParaRPr lang="fr-FR" sz="1400" dirty="0">
              <a:solidFill>
                <a:srgbClr val="FFFFFF"/>
              </a:solidFill>
            </a:endParaRPr>
          </a:p>
          <a:p>
            <a:pPr algn="l"/>
            <a:r>
              <a:rPr lang="fr-FR" sz="1400" b="1" dirty="0" smtClean="0"/>
              <a:t>         2 </a:t>
            </a:r>
            <a:r>
              <a:rPr lang="fr-FR" sz="1400" b="1" dirty="0"/>
              <a:t>– </a:t>
            </a:r>
            <a:r>
              <a:rPr lang="fr-FR" sz="1400" b="1" u="sng" dirty="0"/>
              <a:t>PRESENTATION DU PROGRAMME </a:t>
            </a:r>
            <a:endParaRPr lang="fr-FR" sz="1400" dirty="0"/>
          </a:p>
          <a:p>
            <a:pPr algn="l"/>
            <a:r>
              <a:rPr lang="fr-FR" sz="1400" b="1" dirty="0" smtClean="0"/>
              <a:t>	2</a:t>
            </a:r>
            <a:r>
              <a:rPr lang="fr-FR" sz="1400" b="1" dirty="0"/>
              <a:t>-1. Objectifs </a:t>
            </a:r>
            <a:r>
              <a:rPr lang="fr-FR" sz="1400" dirty="0" smtClean="0"/>
              <a:t>(</a:t>
            </a:r>
            <a:r>
              <a:rPr lang="fr-FR" sz="1400" dirty="0"/>
              <a:t>veiller à ce que les objectifs fassent ressortir des indicateurs mesurables, </a:t>
            </a:r>
            <a:r>
              <a:rPr lang="fr-FR" sz="1400" dirty="0" smtClean="0"/>
              <a:t>observables</a:t>
            </a:r>
            <a:r>
              <a:rPr lang="fr-FR" sz="1400" dirty="0"/>
              <a:t>, réalisables) </a:t>
            </a:r>
            <a:r>
              <a:rPr lang="fr-FR" sz="1400" dirty="0" smtClean="0"/>
              <a:t>;</a:t>
            </a:r>
            <a:endParaRPr lang="fr-FR" sz="1400" dirty="0"/>
          </a:p>
          <a:p>
            <a:pPr algn="l"/>
            <a:r>
              <a:rPr lang="fr-FR" sz="1400" b="1" dirty="0" smtClean="0"/>
              <a:t>	2.2</a:t>
            </a:r>
            <a:r>
              <a:rPr lang="fr-FR" sz="1400" dirty="0"/>
              <a:t>. </a:t>
            </a:r>
            <a:r>
              <a:rPr lang="fr-FR" sz="1400" b="1" dirty="0"/>
              <a:t>Résultats attendus du Programme</a:t>
            </a:r>
            <a:r>
              <a:rPr lang="fr-FR" sz="1400" dirty="0"/>
              <a:t> (en cohérence avec les objectifs spécifiques, décrire de  </a:t>
            </a:r>
            <a:r>
              <a:rPr lang="fr-FR" sz="1400" dirty="0" smtClean="0"/>
              <a:t>  </a:t>
            </a:r>
            <a:r>
              <a:rPr lang="fr-FR" sz="1400" dirty="0"/>
              <a:t>manière claire et précise les résultats attendus du projet</a:t>
            </a:r>
            <a:r>
              <a:rPr lang="fr-FR" sz="1400" dirty="0" smtClean="0"/>
              <a:t>)</a:t>
            </a:r>
            <a:r>
              <a:rPr lang="fr-FR" sz="1400" dirty="0"/>
              <a:t> </a:t>
            </a:r>
            <a:r>
              <a:rPr lang="fr-FR" sz="1400" dirty="0" smtClean="0"/>
              <a:t>Résultats </a:t>
            </a:r>
            <a:r>
              <a:rPr lang="fr-FR" sz="1400" dirty="0"/>
              <a:t>qualitatifs </a:t>
            </a:r>
            <a:r>
              <a:rPr lang="fr-FR" sz="1400" dirty="0" smtClean="0"/>
              <a:t>Résultats quantitatifs</a:t>
            </a:r>
            <a:endParaRPr lang="fr-FR" sz="1400" dirty="0"/>
          </a:p>
          <a:p>
            <a:pPr algn="l"/>
            <a:r>
              <a:rPr lang="fr-FR" sz="1400" b="1" dirty="0" smtClean="0"/>
              <a:t>	2</a:t>
            </a:r>
            <a:r>
              <a:rPr lang="fr-FR" sz="1400" b="1" dirty="0"/>
              <a:t>-3 Articulation et cohérence avec les politiques et les stratégies nationales de </a:t>
            </a:r>
            <a:r>
              <a:rPr lang="fr-FR" sz="1400" b="1" dirty="0" smtClean="0"/>
              <a:t>développement</a:t>
            </a:r>
          </a:p>
          <a:p>
            <a:pPr algn="l"/>
            <a:r>
              <a:rPr lang="fr-FR" sz="1400" b="1" dirty="0" smtClean="0"/>
              <a:t>	2-4 Bénéficiaires (directs, indirects)</a:t>
            </a:r>
          </a:p>
          <a:p>
            <a:pPr algn="l"/>
            <a:r>
              <a:rPr lang="fr-FR" sz="1400" b="1" dirty="0" smtClean="0"/>
              <a:t>	2-5 Localisation</a:t>
            </a:r>
          </a:p>
          <a:p>
            <a:pPr algn="l"/>
            <a:endParaRPr lang="fr-FR" b="1" dirty="0" smtClean="0"/>
          </a:p>
          <a:p>
            <a:pPr algn="l"/>
            <a:r>
              <a:rPr lang="fr-FR" dirty="0" smtClean="0"/>
              <a:t> </a:t>
            </a:r>
          </a:p>
          <a:p>
            <a:pPr algn="l"/>
            <a:endParaRPr lang="fr-FR" b="1" dirty="0" smtClean="0"/>
          </a:p>
          <a:p>
            <a:pPr algn="l"/>
            <a:endParaRPr lang="fr-FR" dirty="0"/>
          </a:p>
          <a:p>
            <a:pPr algn="l"/>
            <a:endParaRPr lang="fr-FR" dirty="0"/>
          </a:p>
          <a:p>
            <a:pPr algn="l"/>
            <a:endParaRPr lang="fr-FR" dirty="0"/>
          </a:p>
          <a:p>
            <a:pPr algn="l"/>
            <a:endParaRPr lang="fr-FR" dirty="0" smtClean="0"/>
          </a:p>
          <a:p>
            <a:pPr algn="l"/>
            <a:endParaRPr lang="fr-FR" dirty="0"/>
          </a:p>
          <a:p>
            <a:pPr algn="l"/>
            <a:endParaRPr lang="fr-FR" dirty="0" smtClean="0"/>
          </a:p>
          <a:p>
            <a:pPr algn="l"/>
            <a:endParaRPr lang="fr-FR" dirty="0"/>
          </a:p>
          <a:p>
            <a:pPr algn="l"/>
            <a:endParaRPr lang="fr-FR" dirty="0"/>
          </a:p>
          <a:p>
            <a:pPr algn="l"/>
            <a:endParaRPr lang="fr-FR" b="1" dirty="0" smtClean="0"/>
          </a:p>
          <a:p>
            <a:pPr algn="l"/>
            <a:endParaRPr lang="fr-FR" b="1" dirty="0" smtClean="0"/>
          </a:p>
          <a:p>
            <a:pPr algn="l"/>
            <a:endParaRPr lang="fr-FR" dirty="0"/>
          </a:p>
          <a:p>
            <a:endParaRPr lang="fr-FR" dirty="0"/>
          </a:p>
        </p:txBody>
      </p:sp>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308304" y="5517232"/>
            <a:ext cx="1584176" cy="958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709165187"/>
      </p:ext>
    </p:extLst>
  </p:cSld>
  <p:clrMapOvr>
    <a:masterClrMapping/>
  </p:clrMapOvr>
  <mc:AlternateContent xmlns:mc="http://schemas.openxmlformats.org/markup-compatibility/2006">
    <mc:Choice xmlns:p14="http://schemas.microsoft.com/office/powerpoint/2010/main" xmlns=""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4ED35F2F-DEF7-4BA4-9EA0-A04C0ADD7617}" type="slidenum">
              <a:rPr lang="fr-FR" smtClean="0"/>
              <a:pPr/>
              <a:t>6</a:t>
            </a:fld>
            <a:endParaRPr lang="fr-FR"/>
          </a:p>
        </p:txBody>
      </p:sp>
      <p:sp>
        <p:nvSpPr>
          <p:cNvPr id="3" name="Titre 2"/>
          <p:cNvSpPr>
            <a:spLocks noGrp="1"/>
          </p:cNvSpPr>
          <p:nvPr>
            <p:ph type="ctrTitle"/>
          </p:nvPr>
        </p:nvSpPr>
        <p:spPr>
          <a:xfrm>
            <a:off x="683568" y="188640"/>
            <a:ext cx="8136904" cy="648072"/>
          </a:xfrm>
        </p:spPr>
        <p:txBody>
          <a:bodyPr/>
          <a:lstStyle/>
          <a:p>
            <a:pPr algn="l"/>
            <a:r>
              <a:rPr lang="fr-FR" sz="1800" b="1" u="sng" dirty="0" smtClean="0">
                <a:solidFill>
                  <a:srgbClr val="800000"/>
                </a:solidFill>
              </a:rPr>
              <a:t>III-PRESENTATION </a:t>
            </a:r>
            <a:r>
              <a:rPr lang="fr-FR" sz="1800" b="1" u="sng" dirty="0">
                <a:solidFill>
                  <a:srgbClr val="800000"/>
                </a:solidFill>
              </a:rPr>
              <a:t>DU CANEVAS-TYPE D’ELABORATION DU </a:t>
            </a:r>
            <a:r>
              <a:rPr lang="fr-FR" sz="1800" b="1" u="sng" dirty="0" smtClean="0">
                <a:solidFill>
                  <a:srgbClr val="800000"/>
                </a:solidFill>
              </a:rPr>
              <a:t>P.I(SUITE)</a:t>
            </a:r>
            <a:endParaRPr lang="fr-FR" sz="1800" u="sng" dirty="0">
              <a:solidFill>
                <a:srgbClr val="800000"/>
              </a:solidFill>
            </a:endParaRPr>
          </a:p>
        </p:txBody>
      </p:sp>
      <p:sp>
        <p:nvSpPr>
          <p:cNvPr id="4" name="Sous-titre 3"/>
          <p:cNvSpPr>
            <a:spLocks noGrp="1"/>
          </p:cNvSpPr>
          <p:nvPr>
            <p:ph type="subTitle" idx="1"/>
          </p:nvPr>
        </p:nvSpPr>
        <p:spPr>
          <a:xfrm>
            <a:off x="539552" y="1052736"/>
            <a:ext cx="7848872" cy="3888432"/>
          </a:xfrm>
        </p:spPr>
        <p:txBody>
          <a:bodyPr>
            <a:noAutofit/>
          </a:bodyPr>
          <a:lstStyle/>
          <a:p>
            <a:pPr algn="l"/>
            <a:r>
              <a:rPr lang="fr-FR" sz="1400" b="1" dirty="0" smtClean="0"/>
              <a:t>       3-</a:t>
            </a:r>
            <a:r>
              <a:rPr lang="fr-FR" sz="1400" b="1" dirty="0"/>
              <a:t>MISE EN ŒUVRE DU PROGRAMME</a:t>
            </a:r>
            <a:endParaRPr lang="fr-FR" sz="1400" dirty="0"/>
          </a:p>
          <a:p>
            <a:pPr algn="l"/>
            <a:r>
              <a:rPr lang="fr-FR" sz="1400" b="1" dirty="0"/>
              <a:t>	3-1. Description détaillée des activités</a:t>
            </a:r>
            <a:r>
              <a:rPr lang="fr-FR" sz="1400" dirty="0"/>
              <a:t> (Décrire toutes les activités à réaliser pour l’atteinte des objectifs du Programme)</a:t>
            </a:r>
          </a:p>
          <a:p>
            <a:pPr algn="l"/>
            <a:r>
              <a:rPr lang="fr-FR" sz="1400" b="1" dirty="0"/>
              <a:t>	3-2. Stratégies de mise en œuvre </a:t>
            </a:r>
            <a:r>
              <a:rPr lang="fr-FR" sz="1400" dirty="0"/>
              <a:t>(méthodologie d’approche </a:t>
            </a:r>
            <a:r>
              <a:rPr lang="fr-FR" sz="1400" b="1" dirty="0"/>
              <a:t>;</a:t>
            </a:r>
            <a:r>
              <a:rPr lang="fr-FR" sz="1400" dirty="0"/>
              <a:t> durée sur le terrain </a:t>
            </a:r>
            <a:r>
              <a:rPr lang="fr-FR" sz="1400" b="1" dirty="0"/>
              <a:t>;</a:t>
            </a:r>
            <a:r>
              <a:rPr lang="fr-FR" sz="1400" dirty="0"/>
              <a:t> organisme d’exécution)</a:t>
            </a:r>
          </a:p>
          <a:p>
            <a:pPr algn="l"/>
            <a:r>
              <a:rPr lang="fr-FR" sz="1400" b="1" dirty="0"/>
              <a:t>	3-3. Moyens  humains</a:t>
            </a:r>
            <a:r>
              <a:rPr lang="fr-FR" sz="1400" dirty="0"/>
              <a:t> (</a:t>
            </a:r>
            <a:r>
              <a:rPr lang="fr-FR" sz="1400" b="1" dirty="0"/>
              <a:t>Moyens humains existants, Emplois à créer </a:t>
            </a:r>
          </a:p>
          <a:p>
            <a:pPr algn="l"/>
            <a:r>
              <a:rPr lang="fr-FR" sz="1400" b="1" dirty="0"/>
              <a:t>	3-4  Moyens financiers (</a:t>
            </a:r>
            <a:r>
              <a:rPr lang="fr-FR" sz="1400" dirty="0"/>
              <a:t> </a:t>
            </a:r>
            <a:r>
              <a:rPr lang="fr-FR" sz="1400" b="1" dirty="0"/>
              <a:t>Structure du financement , Structure du Budget) </a:t>
            </a:r>
          </a:p>
          <a:p>
            <a:pPr algn="l"/>
            <a:r>
              <a:rPr lang="fr-FR" sz="1400" b="1" dirty="0"/>
              <a:t>	3-5. Moyens matériels </a:t>
            </a:r>
            <a:r>
              <a:rPr lang="fr-FR" sz="1400" dirty="0"/>
              <a:t>(</a:t>
            </a:r>
            <a:r>
              <a:rPr lang="fr-FR" sz="1400" b="1" dirty="0"/>
              <a:t>Moyens matériels existants, Moyens matériels à acquérir </a:t>
            </a:r>
            <a:r>
              <a:rPr lang="fr-FR" sz="1400" dirty="0"/>
              <a:t>)</a:t>
            </a:r>
          </a:p>
          <a:p>
            <a:pPr algn="l"/>
            <a:endParaRPr lang="fr-FR" sz="1400" b="1" dirty="0" smtClean="0"/>
          </a:p>
          <a:p>
            <a:pPr algn="l"/>
            <a:r>
              <a:rPr lang="fr-FR" sz="1400" b="1" dirty="0" smtClean="0"/>
              <a:t>       4 </a:t>
            </a:r>
            <a:r>
              <a:rPr lang="fr-FR" sz="1400" b="1" dirty="0"/>
              <a:t>– </a:t>
            </a:r>
            <a:r>
              <a:rPr lang="fr-FR" sz="1400" b="1" u="sng" dirty="0"/>
              <a:t>CALENDRIER D’EXECUTION DU PROGRAMME</a:t>
            </a:r>
          </a:p>
          <a:p>
            <a:pPr algn="l"/>
            <a:r>
              <a:rPr lang="fr-FR" sz="1400" b="1" dirty="0" smtClean="0"/>
              <a:t>	4</a:t>
            </a:r>
            <a:r>
              <a:rPr lang="fr-FR" sz="1400" b="1" dirty="0"/>
              <a:t>-1-Durée du Programme d’investissement : </a:t>
            </a:r>
            <a:r>
              <a:rPr lang="fr-FR" sz="1400" dirty="0"/>
              <a:t>deux (02) ans.</a:t>
            </a:r>
          </a:p>
          <a:p>
            <a:pPr algn="l"/>
            <a:r>
              <a:rPr lang="fr-FR" sz="1400" b="1" dirty="0" smtClean="0"/>
              <a:t>	4</a:t>
            </a:r>
            <a:r>
              <a:rPr lang="fr-FR" sz="1400" b="1" dirty="0"/>
              <a:t>-2</a:t>
            </a:r>
            <a:r>
              <a:rPr lang="fr-FR" sz="1400" dirty="0"/>
              <a:t>-</a:t>
            </a:r>
            <a:r>
              <a:rPr lang="fr-FR" sz="1400" b="1" dirty="0"/>
              <a:t>Planning d’exécution :</a:t>
            </a:r>
            <a:r>
              <a:rPr lang="fr-FR" sz="1400" dirty="0"/>
              <a:t> </a:t>
            </a:r>
          </a:p>
          <a:p>
            <a:pPr algn="l"/>
            <a:r>
              <a:rPr lang="fr-FR" sz="1400" b="1" dirty="0"/>
              <a:t> </a:t>
            </a:r>
            <a:r>
              <a:rPr lang="fr-FR" sz="1400" b="1" dirty="0" smtClean="0"/>
              <a:t>      5-  </a:t>
            </a:r>
            <a:r>
              <a:rPr lang="fr-FR" sz="1400" b="1" dirty="0"/>
              <a:t>SUIVI EVALUATION</a:t>
            </a:r>
            <a:endParaRPr lang="fr-FR" sz="1400" dirty="0"/>
          </a:p>
          <a:p>
            <a:pPr algn="l"/>
            <a:r>
              <a:rPr lang="fr-FR" sz="1400" b="1" dirty="0" smtClean="0"/>
              <a:t>	5</a:t>
            </a:r>
            <a:r>
              <a:rPr lang="fr-FR" sz="1400" b="1" dirty="0"/>
              <a:t>-1. Suivi évaluation du Programme par l’ONG</a:t>
            </a:r>
          </a:p>
          <a:p>
            <a:pPr algn="l"/>
            <a:r>
              <a:rPr lang="fr-FR" sz="1400" b="1" dirty="0" smtClean="0"/>
              <a:t>	5</a:t>
            </a:r>
            <a:r>
              <a:rPr lang="fr-FR" sz="1400" b="1" dirty="0"/>
              <a:t>-2. Matrice de cadre logique </a:t>
            </a:r>
          </a:p>
          <a:p>
            <a:pPr algn="l"/>
            <a:r>
              <a:rPr lang="fr-FR" sz="1400" b="1" dirty="0" smtClean="0"/>
              <a:t>	5</a:t>
            </a:r>
            <a:r>
              <a:rPr lang="fr-FR" sz="1400" b="1" dirty="0"/>
              <a:t>-3.  Suivi et évaluation du Programme par le Gouvernement</a:t>
            </a:r>
          </a:p>
          <a:p>
            <a:pPr algn="l"/>
            <a:r>
              <a:rPr lang="fr-FR" sz="1400" b="1" dirty="0" smtClean="0"/>
              <a:t>      6 </a:t>
            </a:r>
            <a:r>
              <a:rPr lang="fr-FR" sz="1400" b="1" dirty="0"/>
              <a:t>– </a:t>
            </a:r>
            <a:r>
              <a:rPr lang="fr-FR" sz="1400" b="1" u="sng" dirty="0"/>
              <a:t>ENGAGEMENT DES PARTIES PRENANTES</a:t>
            </a:r>
            <a:r>
              <a:rPr lang="fr-FR" sz="1400" dirty="0"/>
              <a:t> </a:t>
            </a:r>
          </a:p>
          <a:p>
            <a:pPr algn="l"/>
            <a:r>
              <a:rPr lang="fr-FR" sz="1400" b="1" dirty="0" smtClean="0"/>
              <a:t>      7-  </a:t>
            </a:r>
            <a:r>
              <a:rPr lang="fr-FR" sz="1400" b="1" u="sng" dirty="0"/>
              <a:t>DISPOSITIONS FINALES</a:t>
            </a:r>
            <a:endParaRPr lang="fr-FR" sz="1400" dirty="0"/>
          </a:p>
          <a:p>
            <a:pPr algn="l"/>
            <a:endParaRPr lang="fr-FR" sz="2800" b="1" dirty="0" smtClean="0"/>
          </a:p>
        </p:txBody>
      </p:sp>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308304" y="5517232"/>
            <a:ext cx="1584176" cy="958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256763891"/>
      </p:ext>
    </p:extLst>
  </p:cSld>
  <p:clrMapOvr>
    <a:masterClrMapping/>
  </p:clrMapOvr>
  <mc:AlternateContent xmlns:mc="http://schemas.openxmlformats.org/markup-compatibility/2006">
    <mc:Choice xmlns:p14="http://schemas.microsoft.com/office/powerpoint/2010/main" xmlns=""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3568" y="188640"/>
            <a:ext cx="8280919" cy="504056"/>
          </a:xfrm>
        </p:spPr>
        <p:txBody>
          <a:bodyPr/>
          <a:lstStyle/>
          <a:p>
            <a:r>
              <a:rPr lang="fr-FR" sz="1800" b="1" dirty="0" smtClean="0">
                <a:solidFill>
                  <a:srgbClr val="800000"/>
                </a:solidFill>
              </a:rPr>
              <a:t>IV-</a:t>
            </a:r>
            <a:r>
              <a:rPr lang="fr-FR" sz="1800" b="1" u="sng" dirty="0" smtClean="0">
                <a:solidFill>
                  <a:srgbClr val="800000"/>
                </a:solidFill>
              </a:rPr>
              <a:t>PROCEDURES </a:t>
            </a:r>
            <a:r>
              <a:rPr lang="fr-FR" sz="1800" b="1" u="sng" dirty="0">
                <a:solidFill>
                  <a:srgbClr val="800000"/>
                </a:solidFill>
              </a:rPr>
              <a:t>D’APPROBATION D’UN PROGRAMME </a:t>
            </a:r>
            <a:r>
              <a:rPr lang="fr-FR" sz="1800" b="1" u="sng" dirty="0" smtClean="0">
                <a:solidFill>
                  <a:srgbClr val="800000"/>
                </a:solidFill>
              </a:rPr>
              <a:t>D’INVESTISSEMENT</a:t>
            </a:r>
            <a:endParaRPr lang="fr-FR" sz="1800" u="sng" dirty="0">
              <a:solidFill>
                <a:srgbClr val="800000"/>
              </a:solidFill>
            </a:endParaRPr>
          </a:p>
        </p:txBody>
      </p:sp>
      <p:sp>
        <p:nvSpPr>
          <p:cNvPr id="3" name="Espace réservé du contenu 2"/>
          <p:cNvSpPr>
            <a:spLocks noGrp="1"/>
          </p:cNvSpPr>
          <p:nvPr>
            <p:ph idx="1"/>
          </p:nvPr>
        </p:nvSpPr>
        <p:spPr>
          <a:xfrm>
            <a:off x="683568" y="980728"/>
            <a:ext cx="7583487" cy="5040560"/>
          </a:xfrm>
        </p:spPr>
        <p:txBody>
          <a:bodyPr>
            <a:noAutofit/>
          </a:bodyPr>
          <a:lstStyle/>
          <a:p>
            <a:pPr marL="0" indent="0">
              <a:buNone/>
            </a:pPr>
            <a:r>
              <a:rPr lang="fr-FR" sz="1400" b="1" dirty="0" smtClean="0"/>
              <a:t>A/</a:t>
            </a:r>
            <a:r>
              <a:rPr lang="fr-FR" sz="1400" b="1" u="sng" dirty="0"/>
              <a:t>INSTRUCTION DES DOSSIERS DE DEMANDE </a:t>
            </a:r>
            <a:r>
              <a:rPr lang="fr-FR" sz="1400" b="1" u="sng" dirty="0" smtClean="0"/>
              <a:t>D’APPROBATION DU P.I</a:t>
            </a:r>
            <a:endParaRPr lang="fr-FR" sz="1400" b="1" u="sng" dirty="0"/>
          </a:p>
          <a:p>
            <a:pPr marL="0" indent="0">
              <a:buNone/>
            </a:pPr>
            <a:r>
              <a:rPr lang="fr-FR" sz="1400" dirty="0" smtClean="0"/>
              <a:t>La </a:t>
            </a:r>
            <a:r>
              <a:rPr lang="fr-FR" sz="1400" dirty="0"/>
              <a:t>demande d’approbation du programme d’investissement, adressée au Ministère de l’Intérieur et de la Sécurité publique, est </a:t>
            </a:r>
            <a:r>
              <a:rPr lang="fr-FR" sz="1400" b="1" dirty="0"/>
              <a:t>déposée auprès du préfet </a:t>
            </a:r>
            <a:r>
              <a:rPr lang="fr-FR" sz="1400" dirty="0"/>
              <a:t>de département territorialement compétent, lequel en délivré récépissé de dépôt.</a:t>
            </a:r>
          </a:p>
          <a:p>
            <a:pPr marL="285750" indent="-285750" algn="just">
              <a:buFont typeface="Wingdings" pitchFamily="2" charset="2"/>
              <a:buChar char="Ø"/>
            </a:pPr>
            <a:r>
              <a:rPr lang="fr-FR" sz="1400" b="1" dirty="0"/>
              <a:t>Ministère de l’Intérieur et de la Sécurité publique</a:t>
            </a:r>
            <a:r>
              <a:rPr lang="fr-FR" sz="1400" dirty="0"/>
              <a:t>: Après vérification, </a:t>
            </a:r>
            <a:r>
              <a:rPr lang="fr-FR" sz="1400" dirty="0" smtClean="0"/>
              <a:t>transmet </a:t>
            </a:r>
            <a:r>
              <a:rPr lang="fr-FR" sz="1400" dirty="0"/>
              <a:t>le dossier  à la Direction de l’Investissement  qui assure le Secrétariat permanent de la CIC.  </a:t>
            </a:r>
            <a:r>
              <a:rPr lang="fr-FR" sz="1400" dirty="0" smtClean="0">
                <a:solidFill>
                  <a:srgbClr val="FF0000"/>
                </a:solidFill>
              </a:rPr>
              <a:t>    </a:t>
            </a:r>
          </a:p>
          <a:p>
            <a:pPr marL="0" indent="0" algn="just">
              <a:buNone/>
            </a:pPr>
            <a:r>
              <a:rPr lang="fr-FR" sz="1400" b="1" i="1" dirty="0" smtClean="0">
                <a:solidFill>
                  <a:srgbClr val="000090"/>
                </a:solidFill>
              </a:rPr>
              <a:t>NB</a:t>
            </a:r>
            <a:r>
              <a:rPr lang="fr-FR" sz="1400" b="1" i="1" dirty="0">
                <a:solidFill>
                  <a:srgbClr val="000090"/>
                </a:solidFill>
              </a:rPr>
              <a:t>: Si l’ONG prévoit des constructions, un exemplaire du Programme sera transmis à l’APIX pour </a:t>
            </a:r>
            <a:r>
              <a:rPr lang="fr-FR" sz="1400" b="1" i="1" dirty="0" smtClean="0">
                <a:solidFill>
                  <a:srgbClr val="000090"/>
                </a:solidFill>
              </a:rPr>
              <a:t>l’évaluation </a:t>
            </a:r>
            <a:r>
              <a:rPr lang="fr-FR" sz="1400" b="1" i="1" dirty="0">
                <a:solidFill>
                  <a:srgbClr val="000090"/>
                </a:solidFill>
              </a:rPr>
              <a:t>des matériaux de constructions, appuyé des devis et plans architecturaux de ou des</a:t>
            </a:r>
            <a:r>
              <a:rPr lang="fr-FR" sz="1400" b="1" dirty="0">
                <a:solidFill>
                  <a:srgbClr val="000090"/>
                </a:solidFill>
              </a:rPr>
              <a:t> </a:t>
            </a:r>
            <a:r>
              <a:rPr lang="fr-FR" sz="1400" b="1" dirty="0" smtClean="0">
                <a:solidFill>
                  <a:srgbClr val="000090"/>
                </a:solidFill>
              </a:rPr>
              <a:t> </a:t>
            </a:r>
            <a:r>
              <a:rPr lang="fr-FR" sz="1400" b="1" dirty="0">
                <a:solidFill>
                  <a:srgbClr val="000090"/>
                </a:solidFill>
              </a:rPr>
              <a:t>ouvrages. L’APIX délivre un rapport d’évaluation qu’il </a:t>
            </a:r>
            <a:r>
              <a:rPr lang="fr-FR" sz="1400" b="1" dirty="0" smtClean="0">
                <a:solidFill>
                  <a:srgbClr val="000090"/>
                </a:solidFill>
              </a:rPr>
              <a:t>transmet </a:t>
            </a:r>
            <a:r>
              <a:rPr lang="fr-FR" sz="1400" b="1" dirty="0">
                <a:solidFill>
                  <a:srgbClr val="000090"/>
                </a:solidFill>
              </a:rPr>
              <a:t>au Ministre de l’Intérieur et de la  </a:t>
            </a:r>
            <a:r>
              <a:rPr lang="fr-FR" sz="1400" b="1" dirty="0" smtClean="0">
                <a:solidFill>
                  <a:srgbClr val="000090"/>
                </a:solidFill>
              </a:rPr>
              <a:t> </a:t>
            </a:r>
            <a:r>
              <a:rPr lang="fr-FR" sz="1400" b="1" dirty="0">
                <a:solidFill>
                  <a:srgbClr val="000090"/>
                </a:solidFill>
              </a:rPr>
              <a:t>Sécurité </a:t>
            </a:r>
            <a:r>
              <a:rPr lang="fr-FR" sz="1400" b="1" dirty="0" smtClean="0">
                <a:solidFill>
                  <a:srgbClr val="000090"/>
                </a:solidFill>
              </a:rPr>
              <a:t>publique.</a:t>
            </a:r>
            <a:endParaRPr lang="fr-FR" sz="1400" b="1" dirty="0">
              <a:solidFill>
                <a:srgbClr val="000090"/>
              </a:solidFill>
            </a:endParaRPr>
          </a:p>
          <a:p>
            <a:pPr marL="285750" indent="-285750" algn="just">
              <a:buFont typeface="Wingdings" pitchFamily="2" charset="2"/>
              <a:buChar char="Ø"/>
            </a:pPr>
            <a:r>
              <a:rPr lang="fr-FR" sz="1400" b="1" dirty="0"/>
              <a:t>Direction de l’Investissement (Secrétariat Permanent</a:t>
            </a:r>
            <a:r>
              <a:rPr lang="fr-FR" sz="1400" dirty="0"/>
              <a:t>): Après vérification, le Secrétaire permanent, </a:t>
            </a:r>
            <a:r>
              <a:rPr lang="fr-FR" sz="1400" dirty="0" smtClean="0"/>
              <a:t>soumet </a:t>
            </a:r>
            <a:r>
              <a:rPr lang="fr-FR" sz="1400" dirty="0"/>
              <a:t>à la signature du Président de la Commission, les lettres de convocation et les </a:t>
            </a:r>
            <a:r>
              <a:rPr lang="fr-FR" sz="1400" dirty="0" smtClean="0"/>
              <a:t>transmet </a:t>
            </a:r>
            <a:r>
              <a:rPr lang="fr-FR" sz="1400" dirty="0"/>
              <a:t>aux commissaires ainsi qu’aux responsables des structures requérantes  avec à l’appui le </a:t>
            </a:r>
            <a:r>
              <a:rPr lang="fr-FR" sz="1400" dirty="0" smtClean="0"/>
              <a:t>calendrier </a:t>
            </a:r>
            <a:r>
              <a:rPr lang="fr-FR" sz="1400" dirty="0"/>
              <a:t>de passage.  </a:t>
            </a:r>
            <a:endParaRPr lang="fr-FR" sz="1400" dirty="0" smtClean="0"/>
          </a:p>
        </p:txBody>
      </p:sp>
      <p:sp>
        <p:nvSpPr>
          <p:cNvPr id="4" name="Espace réservé du numéro de diapositive 3"/>
          <p:cNvSpPr>
            <a:spLocks noGrp="1"/>
          </p:cNvSpPr>
          <p:nvPr>
            <p:ph type="sldNum" sz="quarter" idx="12"/>
          </p:nvPr>
        </p:nvSpPr>
        <p:spPr/>
        <p:txBody>
          <a:bodyPr/>
          <a:lstStyle/>
          <a:p>
            <a:fld id="{4ED35F2F-DEF7-4BA4-9EA0-A04C0ADD7617}" type="slidenum">
              <a:rPr lang="fr-FR" smtClean="0"/>
              <a:pPr/>
              <a:t>7</a:t>
            </a:fld>
            <a:endParaRPr lang="fr-FR"/>
          </a:p>
        </p:txBody>
      </p:sp>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236296" y="5517232"/>
            <a:ext cx="1584176" cy="958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645174466"/>
      </p:ext>
    </p:extLst>
  </p:cSld>
  <p:clrMapOvr>
    <a:masterClrMapping/>
  </p:clrMapOvr>
  <mc:AlternateContent xmlns:mc="http://schemas.openxmlformats.org/markup-compatibility/2006">
    <mc:Choice xmlns:p14="http://schemas.microsoft.com/office/powerpoint/2010/main" xmlns=""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3568" y="260648"/>
            <a:ext cx="8280919" cy="504056"/>
          </a:xfrm>
        </p:spPr>
        <p:txBody>
          <a:bodyPr/>
          <a:lstStyle/>
          <a:p>
            <a:r>
              <a:rPr lang="fr-FR" sz="1600" b="1" dirty="0" smtClean="0">
                <a:solidFill>
                  <a:srgbClr val="800000"/>
                </a:solidFill>
              </a:rPr>
              <a:t>IV-</a:t>
            </a:r>
            <a:r>
              <a:rPr lang="fr-FR" sz="1800" b="1" u="sng" dirty="0" smtClean="0">
                <a:solidFill>
                  <a:srgbClr val="800000"/>
                </a:solidFill>
              </a:rPr>
              <a:t>PROCEDURES </a:t>
            </a:r>
            <a:r>
              <a:rPr lang="fr-FR" sz="1800" b="1" u="sng" dirty="0">
                <a:solidFill>
                  <a:srgbClr val="800000"/>
                </a:solidFill>
              </a:rPr>
              <a:t>D’APPROBATION D’UN PROGRAMME </a:t>
            </a:r>
            <a:r>
              <a:rPr lang="fr-FR" sz="1800" b="1" u="sng" dirty="0" smtClean="0">
                <a:solidFill>
                  <a:srgbClr val="800000"/>
                </a:solidFill>
              </a:rPr>
              <a:t>  </a:t>
            </a:r>
            <a:br>
              <a:rPr lang="fr-FR" sz="1800" b="1" u="sng" dirty="0" smtClean="0">
                <a:solidFill>
                  <a:srgbClr val="800000"/>
                </a:solidFill>
              </a:rPr>
            </a:br>
            <a:r>
              <a:rPr lang="fr-FR" sz="1800" b="1" dirty="0">
                <a:solidFill>
                  <a:srgbClr val="800000"/>
                </a:solidFill>
              </a:rPr>
              <a:t> </a:t>
            </a:r>
            <a:r>
              <a:rPr lang="fr-FR" sz="1800" b="1" dirty="0" smtClean="0">
                <a:solidFill>
                  <a:srgbClr val="800000"/>
                </a:solidFill>
              </a:rPr>
              <a:t>   </a:t>
            </a:r>
            <a:r>
              <a:rPr lang="fr-FR" sz="1800" b="1" u="sng" dirty="0" smtClean="0">
                <a:solidFill>
                  <a:srgbClr val="800000"/>
                </a:solidFill>
              </a:rPr>
              <a:t>D’INVESTISSEMENT(SUITE)</a:t>
            </a:r>
            <a:endParaRPr lang="fr-FR" sz="1800" u="sng" dirty="0">
              <a:solidFill>
                <a:srgbClr val="800000"/>
              </a:solidFill>
            </a:endParaRPr>
          </a:p>
        </p:txBody>
      </p:sp>
      <p:sp>
        <p:nvSpPr>
          <p:cNvPr id="3" name="Espace réservé du contenu 2"/>
          <p:cNvSpPr>
            <a:spLocks noGrp="1"/>
          </p:cNvSpPr>
          <p:nvPr>
            <p:ph idx="1"/>
          </p:nvPr>
        </p:nvSpPr>
        <p:spPr>
          <a:xfrm>
            <a:off x="683568" y="764704"/>
            <a:ext cx="7583487" cy="3816424"/>
          </a:xfrm>
        </p:spPr>
        <p:txBody>
          <a:bodyPr>
            <a:noAutofit/>
          </a:bodyPr>
          <a:lstStyle/>
          <a:p>
            <a:pPr marL="0" indent="0" algn="just">
              <a:buNone/>
            </a:pPr>
            <a:r>
              <a:rPr lang="fr-FR" sz="1400" b="1" dirty="0"/>
              <a:t>B</a:t>
            </a:r>
            <a:r>
              <a:rPr lang="fr-FR" sz="1400" b="1" dirty="0" smtClean="0"/>
              <a:t>/ </a:t>
            </a:r>
            <a:r>
              <a:rPr lang="fr-FR" sz="1400" b="1" u="sng" dirty="0" smtClean="0"/>
              <a:t>PRESENTATION </a:t>
            </a:r>
            <a:r>
              <a:rPr lang="fr-FR" sz="1400" b="1" u="sng" dirty="0"/>
              <a:t>DU PI EN </a:t>
            </a:r>
            <a:r>
              <a:rPr lang="fr-FR" sz="1400" b="1" u="sng" dirty="0" smtClean="0"/>
              <a:t>COMMISSION </a:t>
            </a:r>
          </a:p>
          <a:p>
            <a:pPr marL="0" indent="0" algn="just">
              <a:buNone/>
            </a:pPr>
            <a:r>
              <a:rPr lang="fr-FR" sz="1400" dirty="0" smtClean="0"/>
              <a:t>Le </a:t>
            </a:r>
            <a:r>
              <a:rPr lang="fr-FR" sz="1400" dirty="0"/>
              <a:t>programme d’investissement est présenté par l’ONG en présence des membres de la Commission, le responsable de l’Organisation requérante fait un exposé </a:t>
            </a:r>
            <a:r>
              <a:rPr lang="fr-FR" sz="1400" dirty="0" smtClean="0"/>
              <a:t>d’environ </a:t>
            </a:r>
            <a:r>
              <a:rPr lang="fr-FR" sz="1400" dirty="0"/>
              <a:t>10 minutes  de son programme à la suite de quoi les commissaires vont réagir avant de procéder à la </a:t>
            </a:r>
            <a:r>
              <a:rPr lang="fr-FR" sz="1400" dirty="0" smtClean="0"/>
              <a:t>délibération </a:t>
            </a:r>
            <a:r>
              <a:rPr lang="fr-FR" sz="1400" dirty="0"/>
              <a:t>à huis clos.</a:t>
            </a:r>
          </a:p>
          <a:p>
            <a:pPr marL="0" indent="0">
              <a:buNone/>
            </a:pPr>
            <a:r>
              <a:rPr lang="fr-FR" sz="1400" b="1" dirty="0"/>
              <a:t>C</a:t>
            </a:r>
            <a:r>
              <a:rPr lang="fr-FR" sz="1400" b="1" dirty="0" smtClean="0"/>
              <a:t>/ </a:t>
            </a:r>
            <a:r>
              <a:rPr lang="fr-FR" sz="1400" b="1" u="sng" dirty="0" smtClean="0"/>
              <a:t>APPROBATION </a:t>
            </a:r>
            <a:r>
              <a:rPr lang="fr-FR" sz="1400" b="1" u="sng" dirty="0"/>
              <a:t>DU PROGRAMME </a:t>
            </a:r>
            <a:r>
              <a:rPr lang="fr-FR" sz="1400" b="1" u="sng" dirty="0" smtClean="0"/>
              <a:t>D’INVESTISSEMENT </a:t>
            </a:r>
          </a:p>
          <a:p>
            <a:pPr marL="0" indent="0" algn="just">
              <a:buNone/>
            </a:pPr>
            <a:r>
              <a:rPr lang="fr-FR" sz="1400" dirty="0" smtClean="0"/>
              <a:t>Après délibération, Le Secrétaire Permanent établi un compte rendu et notifie aux structures requérantes l’avis de la CIC porté sur leur programme. Les programmes bénéficiant d’un avis favorable  et ayant déjà intégrer les recommandations formulées par la Commission sont soumis à l’approbation conjointe du MEFP et MISP.</a:t>
            </a:r>
          </a:p>
          <a:p>
            <a:pPr marL="0" indent="0" algn="just">
              <a:buNone/>
            </a:pPr>
            <a:r>
              <a:rPr lang="fr-FR" sz="1400" dirty="0" smtClean="0">
                <a:solidFill>
                  <a:srgbClr val="FFFF00"/>
                </a:solidFill>
              </a:rPr>
              <a:t>L’approbation du PI intervient dans un délai de 45 jours, au plus, à compter de la date de son </a:t>
            </a:r>
            <a:r>
              <a:rPr lang="fr-FR" sz="1400" dirty="0" err="1" smtClean="0">
                <a:solidFill>
                  <a:srgbClr val="FFFF00"/>
                </a:solidFill>
              </a:rPr>
              <a:t>dép</a:t>
            </a:r>
            <a:r>
              <a:rPr lang="sk-SK" sz="1400" dirty="0" smtClean="0">
                <a:solidFill>
                  <a:srgbClr val="FFFF00"/>
                </a:solidFill>
              </a:rPr>
              <a:t>ô</a:t>
            </a:r>
            <a:r>
              <a:rPr lang="fr-FR" sz="1400" dirty="0">
                <a:solidFill>
                  <a:srgbClr val="FFFF00"/>
                </a:solidFill>
              </a:rPr>
              <a:t>t</a:t>
            </a:r>
            <a:r>
              <a:rPr lang="fr-FR" sz="1400" dirty="0" smtClean="0">
                <a:solidFill>
                  <a:srgbClr val="FFFF00"/>
                </a:solidFill>
              </a:rPr>
              <a:t> (Art 23) </a:t>
            </a:r>
            <a:r>
              <a:rPr lang="fr-FR" sz="1400" dirty="0" smtClean="0"/>
              <a:t>. L’approbation est </a:t>
            </a:r>
            <a:r>
              <a:rPr lang="fr-FR" sz="1400" dirty="0"/>
              <a:t>matérialisée par la signature du Ministre de l’Economie des Finances et du Plan (MDB) et celle du Ministère  de  l’Intérieur et de la Sécurité publique suite à l’avis favorable de la Commission interministérielle consultative (CIC</a:t>
            </a:r>
            <a:r>
              <a:rPr lang="fr-FR" sz="1400" dirty="0" smtClean="0"/>
              <a:t>)</a:t>
            </a:r>
            <a:r>
              <a:rPr lang="fr-FR" sz="1400" dirty="0"/>
              <a:t>.</a:t>
            </a:r>
            <a:endParaRPr lang="fr-FR" sz="1400" dirty="0" smtClean="0"/>
          </a:p>
          <a:p>
            <a:pPr marL="0" indent="0" algn="just">
              <a:buNone/>
            </a:pPr>
            <a:r>
              <a:rPr lang="fr-FR" sz="1400" dirty="0"/>
              <a:t>D</a:t>
            </a:r>
            <a:r>
              <a:rPr lang="fr-FR" sz="1400" dirty="0" smtClean="0"/>
              <a:t>/ </a:t>
            </a:r>
            <a:r>
              <a:rPr lang="fr-FR" sz="1400" u="sng" dirty="0" smtClean="0"/>
              <a:t>AVENANT AU PROGRAMME D’INVESTISSEMENT </a:t>
            </a:r>
          </a:p>
          <a:p>
            <a:pPr marL="0" indent="0" algn="just">
              <a:buNone/>
            </a:pPr>
            <a:r>
              <a:rPr lang="fr-FR" sz="1400" dirty="0" smtClean="0"/>
              <a:t>Le programme d’investissement initialement approuvé peut être amendé par un avenant en cas de </a:t>
            </a:r>
            <a:r>
              <a:rPr lang="fr-FR" sz="1400" b="1" u="sng" dirty="0" smtClean="0">
                <a:solidFill>
                  <a:srgbClr val="FFFF00"/>
                </a:solidFill>
              </a:rPr>
              <a:t>modifications majeures </a:t>
            </a:r>
            <a:r>
              <a:rPr lang="fr-FR" sz="1400" dirty="0" smtClean="0"/>
              <a:t>. Exemple: octroi de fonds supplémentaires, retrait d’un partenaire financier préalablement engagé par  le biais d’une convention de financement.</a:t>
            </a:r>
          </a:p>
          <a:p>
            <a:pPr marL="0" indent="0" algn="just">
              <a:buNone/>
            </a:pPr>
            <a:r>
              <a:rPr lang="fr-FR" sz="1400" dirty="0" smtClean="0"/>
              <a:t>L’Avenant est soumis à la même procédure d’approbation que le Programme d’investissement et ne peux dépasser la limite du programme d’investissement approuvé.</a:t>
            </a:r>
          </a:p>
          <a:p>
            <a:pPr marL="0" indent="0" algn="just">
              <a:buNone/>
            </a:pPr>
            <a:endParaRPr lang="fr-FR" sz="1200" dirty="0" smtClean="0"/>
          </a:p>
          <a:p>
            <a:pPr marL="0" indent="0" algn="just">
              <a:buNone/>
            </a:pPr>
            <a:endParaRPr lang="fr-FR" sz="1200" dirty="0"/>
          </a:p>
          <a:p>
            <a:pPr marL="0" indent="0">
              <a:buNone/>
            </a:pPr>
            <a:endParaRPr lang="fr-FR" dirty="0"/>
          </a:p>
        </p:txBody>
      </p:sp>
      <p:sp>
        <p:nvSpPr>
          <p:cNvPr id="4" name="Espace réservé du numéro de diapositive 3"/>
          <p:cNvSpPr>
            <a:spLocks noGrp="1"/>
          </p:cNvSpPr>
          <p:nvPr>
            <p:ph type="sldNum" sz="quarter" idx="12"/>
          </p:nvPr>
        </p:nvSpPr>
        <p:spPr/>
        <p:txBody>
          <a:bodyPr/>
          <a:lstStyle/>
          <a:p>
            <a:fld id="{4ED35F2F-DEF7-4BA4-9EA0-A04C0ADD7617}" type="slidenum">
              <a:rPr lang="fr-FR" smtClean="0"/>
              <a:pPr/>
              <a:t>8</a:t>
            </a:fld>
            <a:endParaRPr lang="fr-FR"/>
          </a:p>
        </p:txBody>
      </p:sp>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559824" y="5733256"/>
            <a:ext cx="1584176" cy="958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645174466"/>
      </p:ext>
    </p:extLst>
  </p:cSld>
  <p:clrMapOvr>
    <a:masterClrMapping/>
  </p:clrMapOvr>
  <mc:AlternateContent xmlns:mc="http://schemas.openxmlformats.org/markup-compatibility/2006">
    <mc:Choice xmlns:p14="http://schemas.microsoft.com/office/powerpoint/2010/main" xmlns=""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4ED35F2F-DEF7-4BA4-9EA0-A04C0ADD7617}" type="slidenum">
              <a:rPr lang="fr-FR" smtClean="0"/>
              <a:pPr/>
              <a:t>9</a:t>
            </a:fld>
            <a:endParaRPr lang="fr-FR"/>
          </a:p>
        </p:txBody>
      </p:sp>
      <p:sp>
        <p:nvSpPr>
          <p:cNvPr id="2" name="Titre 1"/>
          <p:cNvSpPr>
            <a:spLocks noGrp="1"/>
          </p:cNvSpPr>
          <p:nvPr>
            <p:ph type="ctrTitle"/>
          </p:nvPr>
        </p:nvSpPr>
        <p:spPr>
          <a:xfrm>
            <a:off x="467544" y="116632"/>
            <a:ext cx="7795592" cy="571480"/>
          </a:xfrm>
        </p:spPr>
        <p:txBody>
          <a:bodyPr>
            <a:normAutofit/>
          </a:bodyPr>
          <a:lstStyle/>
          <a:p>
            <a:pPr algn="l"/>
            <a:r>
              <a:rPr lang="fr-FR" sz="1600" b="1" u="sng" dirty="0" smtClean="0">
                <a:solidFill>
                  <a:schemeClr val="bg1"/>
                </a:solidFill>
              </a:rPr>
              <a:t>Circuit d’approbation du Programme d’investissement</a:t>
            </a:r>
            <a:endParaRPr lang="fr-FR" sz="1600" b="1" u="sng" dirty="0">
              <a:solidFill>
                <a:schemeClr val="bg1"/>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236296" y="5661248"/>
            <a:ext cx="1584176" cy="958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7" name="Diagramme 6"/>
          <p:cNvGraphicFramePr/>
          <p:nvPr>
            <p:extLst>
              <p:ext uri="{D42A27DB-BD31-4B8C-83A1-F6EECF244321}">
                <p14:modId xmlns:p14="http://schemas.microsoft.com/office/powerpoint/2010/main" xmlns="" val="1666751755"/>
              </p:ext>
            </p:extLst>
          </p:nvPr>
        </p:nvGraphicFramePr>
        <p:xfrm>
          <a:off x="755576" y="1124744"/>
          <a:ext cx="7488832" cy="489654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Ellipse 7"/>
          <p:cNvSpPr/>
          <p:nvPr/>
        </p:nvSpPr>
        <p:spPr>
          <a:xfrm>
            <a:off x="3203848" y="2348880"/>
            <a:ext cx="2592288" cy="251125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200" b="1" u="sng" dirty="0" smtClean="0"/>
              <a:t>ACTEURS IMPLIQUES</a:t>
            </a:r>
          </a:p>
          <a:p>
            <a:pPr algn="ctr"/>
            <a:r>
              <a:rPr lang="fr-FR" sz="1200" dirty="0" smtClean="0"/>
              <a:t>MINTSP,MEFP, ONG</a:t>
            </a:r>
            <a:endParaRPr lang="fr-FR" sz="1200" dirty="0"/>
          </a:p>
        </p:txBody>
      </p:sp>
    </p:spTree>
    <p:extLst>
      <p:ext uri="{BB962C8B-B14F-4D97-AF65-F5344CB8AC3E}">
        <p14:creationId xmlns:p14="http://schemas.microsoft.com/office/powerpoint/2010/main" xmlns="" val="2152679896"/>
      </p:ext>
    </p:extLst>
  </p:cSld>
  <p:clrMapOvr>
    <a:masterClrMapping/>
  </p:clrMapOvr>
  <mc:AlternateContent xmlns:mc="http://schemas.openxmlformats.org/markup-compatibility/2006">
    <mc:Choice xmlns:p14="http://schemas.microsoft.com/office/powerpoint/2010/main" xmlns="" Requires="p14">
      <p:transition spd="slow" p14:dur="4000">
        <p14:vortex dir="r"/>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Révolution">
  <a:themeElements>
    <a:clrScheme name="Ciel">
      <a:dk1>
        <a:sysClr val="windowText" lastClr="000000"/>
      </a:dk1>
      <a:lt1>
        <a:sysClr val="window" lastClr="FFFFFF"/>
      </a:lt1>
      <a:dk2>
        <a:srgbClr val="1782BF"/>
      </a:dk2>
      <a:lt2>
        <a:srgbClr val="62BCE9"/>
      </a:lt2>
      <a:accent1>
        <a:srgbClr val="073779"/>
      </a:accent1>
      <a:accent2>
        <a:srgbClr val="8FD9FB"/>
      </a:accent2>
      <a:accent3>
        <a:srgbClr val="FFCC00"/>
      </a:accent3>
      <a:accent4>
        <a:srgbClr val="EB6615"/>
      </a:accent4>
      <a:accent5>
        <a:srgbClr val="C76402"/>
      </a:accent5>
      <a:accent6>
        <a:srgbClr val="B523B4"/>
      </a:accent6>
      <a:hlink>
        <a:srgbClr val="FFDE26"/>
      </a:hlink>
      <a:folHlink>
        <a:srgbClr val="DEBE00"/>
      </a:folHlink>
    </a:clrScheme>
    <a:fontScheme name="Révolution">
      <a:majorFont>
        <a:latin typeface="Trebuchet MS"/>
        <a:ea typeface=""/>
        <a:cs typeface=""/>
        <a:font script="Jpan" typeface="ＭＳ ゴシック"/>
      </a:majorFont>
      <a:minorFont>
        <a:latin typeface="Trebuchet MS"/>
        <a:ea typeface=""/>
        <a:cs typeface=""/>
        <a:font script="Jpan" typeface="ＭＳ ゴシック"/>
      </a:minorFont>
    </a:fontScheme>
    <a:fmtScheme name="Révolution">
      <a:fillStyleLst>
        <a:solidFill>
          <a:schemeClr val="phClr"/>
        </a:solidFill>
        <a:solidFill>
          <a:schemeClr val="phClr"/>
        </a:soli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317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0800000">
              <a:srgbClr val="808080">
                <a:alpha val="75000"/>
              </a:srgbClr>
            </a:innerShdw>
          </a:effectLst>
        </a:effectStyle>
        <a:effectStyle>
          <a:effectLst>
            <a:innerShdw blurRad="50800" dist="25400" dir="13500000">
              <a:srgbClr val="808080">
                <a:alpha val="75000"/>
              </a:srgbClr>
            </a:innerShdw>
            <a:outerShdw blurRad="63500" dist="50800" dir="5400000" algn="br" rotWithShape="0">
              <a:srgbClr val="000000">
                <a:alpha val="35000"/>
              </a:srgbClr>
            </a:outerShdw>
          </a:effectLst>
          <a:scene3d>
            <a:camera prst="orthographicFront">
              <a:rot lat="0" lon="0" rev="0"/>
            </a:camera>
            <a:lightRig rig="threePt" dir="tl">
              <a:rot lat="0" lon="0" rev="11400000"/>
            </a:lightRig>
          </a:scene3d>
          <a:sp3d contourW="12700" prstMaterial="softmetal">
            <a:bevelT w="63500" h="25400" prst="angle"/>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Révolution.thmx</Template>
  <TotalTime>3751</TotalTime>
  <Words>1255</Words>
  <Application>Microsoft Macintosh PowerPoint</Application>
  <PresentationFormat>Affichage à l'écran (4:3)</PresentationFormat>
  <Paragraphs>309</Paragraphs>
  <Slides>16</Slides>
  <Notes>4</Notes>
  <HiddenSlides>0</HiddenSlides>
  <MMClips>0</MMClips>
  <ScaleCrop>false</ScaleCrop>
  <HeadingPairs>
    <vt:vector size="4" baseType="variant">
      <vt:variant>
        <vt:lpstr>Thème</vt:lpstr>
      </vt:variant>
      <vt:variant>
        <vt:i4>1</vt:i4>
      </vt:variant>
      <vt:variant>
        <vt:lpstr>Titres des diapositives</vt:lpstr>
      </vt:variant>
      <vt:variant>
        <vt:i4>16</vt:i4>
      </vt:variant>
    </vt:vector>
  </HeadingPairs>
  <TitlesOfParts>
    <vt:vector size="17" baseType="lpstr">
      <vt:lpstr>Révolution</vt:lpstr>
      <vt:lpstr>REPUBLIQUE DU SENEGAL   UN PEUPLE – UN BUT – UNE FOI -----------   MINISTERE DE L’ECONOMIE DES FINANCES ET DU PLAN   ------------                                                                 DIRECTION GENERALE DES FINANCES     ----------                                                                                  DIRECTION DE L’INVESTISSEMENT </vt:lpstr>
      <vt:lpstr>PLAN DE LA PRESENTATION</vt:lpstr>
      <vt:lpstr>Diapositive 3</vt:lpstr>
      <vt:lpstr>Décret 89-775  du 30 juin 1989 fixant les modalités d’intervention des ONG au Sénégal: Combler l’absence de réglementation pour tirer le maximum de profit de l’action de ONG et assurer  une meilleure coordination  Décret 96-103  du 08 février 1996 qui modifie le décret 89-775 du 30janvier 1989 et fixant les modalités d’intervention des organisations non gouvernementales = l’aboutissement du processus de concertation entre l’Etat et les ONG sous l’égide du conseil des organisations non gouvernementale d’appuie au développement (CONGAD) et avec la participation des bailleurs de fond  Décret 2010-1490: transférant la tutelle des ONG au Ministère de l’intérieur qui en délivre à présent l’agrément âpres avis favorable de la commission.  Décret 2015-145 du 04 février 2015 fixant les modalités d’intervention des ONG au Sénégal: instaurer un cadre juridique plus incitatif et plus équitable permettant de mettre en cohérence l’intervention des ONG et les priorités locales.   Quelques innovations majeures du nouveau cadre juridique:  Conseil stratégique du Partenariat Gouv-ONG, présidé par le PM, veille à la mise en de la politique gouvernementale en matière de partenariat avec les ONG  Fonds d’intervention pour le Suivi Evaluation des activités des ONG (FISEAO)   </vt:lpstr>
      <vt:lpstr>  III-PRESENTATION DU CANEVAS-TYPE D’ELABORATION DU P.I   </vt:lpstr>
      <vt:lpstr>III-PRESENTATION DU CANEVAS-TYPE D’ELABORATION DU P.I(SUITE)</vt:lpstr>
      <vt:lpstr>IV-PROCEDURES D’APPROBATION D’UN PROGRAMME D’INVESTISSEMENT</vt:lpstr>
      <vt:lpstr>IV-PROCEDURES D’APPROBATION D’UN PROGRAMME        D’INVESTISSEMENT(SUITE)</vt:lpstr>
      <vt:lpstr>Circuit d’approbation du Programme d’investissement</vt:lpstr>
      <vt:lpstr>Diapositive 10</vt:lpstr>
      <vt:lpstr>La Matrice de cadre logique </vt:lpstr>
      <vt:lpstr>Diapositive 12</vt:lpstr>
      <vt:lpstr>Diapositive 13</vt:lpstr>
      <vt:lpstr> </vt:lpstr>
      <vt:lpstr>V-Conclusion</vt:lpstr>
      <vt:lpstr>Diapositive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REPUBLIQUE DU SENEGAL                                                     UN PEUPLE – UN BUT – UNE FOI   MINISTERE DE  L’ECONOMIE ET DES FINANCES                                                                   DIRECTION GENERALE DES FINANCES                                                                                         DIRECTION DE L’INVESTISSEMENT</dc:title>
  <dc:creator>HP DV7</dc:creator>
  <cp:lastModifiedBy>user</cp:lastModifiedBy>
  <cp:revision>468</cp:revision>
  <dcterms:created xsi:type="dcterms:W3CDTF">2014-02-12T09:55:40Z</dcterms:created>
  <dcterms:modified xsi:type="dcterms:W3CDTF">2017-03-30T12:57:42Z</dcterms:modified>
</cp:coreProperties>
</file>