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1.xml" ContentType="application/vnd.openxmlformats-officedocument.drawingml.diagramLayou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41" r:id="rId1"/>
  </p:sldMasterIdLst>
  <p:notesMasterIdLst>
    <p:notesMasterId r:id="rId16"/>
  </p:notesMasterIdLst>
  <p:handoutMasterIdLst>
    <p:handoutMasterId r:id="rId17"/>
  </p:handoutMasterIdLst>
  <p:sldIdLst>
    <p:sldId id="567" r:id="rId2"/>
    <p:sldId id="520" r:id="rId3"/>
    <p:sldId id="521" r:id="rId4"/>
    <p:sldId id="557" r:id="rId5"/>
    <p:sldId id="565" r:id="rId6"/>
    <p:sldId id="528" r:id="rId7"/>
    <p:sldId id="529" r:id="rId8"/>
    <p:sldId id="527" r:id="rId9"/>
    <p:sldId id="530" r:id="rId10"/>
    <p:sldId id="531" r:id="rId11"/>
    <p:sldId id="542" r:id="rId12"/>
    <p:sldId id="569" r:id="rId13"/>
    <p:sldId id="547" r:id="rId14"/>
    <p:sldId id="568" r:id="rId15"/>
  </p:sldIdLst>
  <p:sldSz cx="9144000" cy="6858000" type="screen4x3"/>
  <p:notesSz cx="6761163" cy="99425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3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>
    <p:restoredLeft sz="34545" autoAdjust="0"/>
    <p:restoredTop sz="86490" autoAdjust="0"/>
  </p:normalViewPr>
  <p:slideViewPr>
    <p:cSldViewPr>
      <p:cViewPr varScale="1">
        <p:scale>
          <a:sx n="42" d="100"/>
          <a:sy n="42" d="100"/>
        </p:scale>
        <p:origin x="-924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33CB7AA-ACE8-4B91-AE1E-A6E1E33FE99D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90F83A44-2CB4-45B7-9AA3-F61E64BD85A2}">
      <dgm:prSet phldrT="[Texte]" custT="1"/>
      <dgm:spPr>
        <a:solidFill>
          <a:schemeClr val="bg1"/>
        </a:solidFill>
        <a:ln>
          <a:solidFill>
            <a:schemeClr val="accent1"/>
          </a:solidFill>
        </a:ln>
      </dgm:spPr>
      <dgm:t>
        <a:bodyPr/>
        <a:lstStyle/>
        <a:p>
          <a:r>
            <a:rPr lang="fr-FR" sz="20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rPr>
            <a:t>PLAN SENEGAL EMERGENT</a:t>
          </a:r>
        </a:p>
        <a:p>
          <a:r>
            <a:rPr lang="fr-FR" sz="20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rPr>
            <a:t>Axe 2 : Capital humain, Protection sociale et Développement durable  </a:t>
          </a:r>
          <a:endParaRPr lang="fr-FR" sz="2000" b="1" kern="1200" dirty="0">
            <a:solidFill>
              <a:schemeClr val="tx1"/>
            </a:solidFill>
            <a:latin typeface="+mn-lt"/>
            <a:ea typeface="+mn-ea"/>
            <a:cs typeface="+mn-cs"/>
          </a:endParaRPr>
        </a:p>
      </dgm:t>
    </dgm:pt>
    <dgm:pt modelId="{3A013AEF-A842-4CAA-B227-6DFF16ADBA32}" type="parTrans" cxnId="{78B8C652-D160-4BBC-958C-83DAF09B9835}">
      <dgm:prSet/>
      <dgm:spPr/>
      <dgm:t>
        <a:bodyPr/>
        <a:lstStyle/>
        <a:p>
          <a:endParaRPr lang="fr-FR"/>
        </a:p>
      </dgm:t>
    </dgm:pt>
    <dgm:pt modelId="{23739365-B456-445D-879E-50784E0EC682}" type="sibTrans" cxnId="{78B8C652-D160-4BBC-958C-83DAF09B9835}">
      <dgm:prSet/>
      <dgm:spPr/>
      <dgm:t>
        <a:bodyPr/>
        <a:lstStyle/>
        <a:p>
          <a:endParaRPr lang="fr-FR"/>
        </a:p>
      </dgm:t>
    </dgm:pt>
    <dgm:pt modelId="{80E68868-D7FF-40F4-902D-20CEF63F18B8}" type="pres">
      <dgm:prSet presAssocID="{B33CB7AA-ACE8-4B91-AE1E-A6E1E33FE99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fr-FR"/>
        </a:p>
      </dgm:t>
    </dgm:pt>
    <dgm:pt modelId="{C53CA6DB-6E76-4673-92ED-433A0FE454DC}" type="pres">
      <dgm:prSet presAssocID="{90F83A44-2CB4-45B7-9AA3-F61E64BD85A2}" presName="hierRoot1" presStyleCnt="0">
        <dgm:presLayoutVars>
          <dgm:hierBranch val="init"/>
        </dgm:presLayoutVars>
      </dgm:prSet>
      <dgm:spPr/>
    </dgm:pt>
    <dgm:pt modelId="{13827BB0-28BB-41BF-8E9A-B4277759392F}" type="pres">
      <dgm:prSet presAssocID="{90F83A44-2CB4-45B7-9AA3-F61E64BD85A2}" presName="rootComposite1" presStyleCnt="0"/>
      <dgm:spPr/>
    </dgm:pt>
    <dgm:pt modelId="{52413836-D776-4854-BEEF-D240BF8B9951}" type="pres">
      <dgm:prSet presAssocID="{90F83A44-2CB4-45B7-9AA3-F61E64BD85A2}" presName="rootText1" presStyleLbl="node0" presStyleIdx="0" presStyleCnt="1" custScaleX="392839" custScaleY="117329" custLinFactNeighborX="31" custLinFactNeighborY="-11415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7DA49BF2-9F85-42BD-B79A-23A4B02A4E26}" type="pres">
      <dgm:prSet presAssocID="{90F83A44-2CB4-45B7-9AA3-F61E64BD85A2}" presName="rootConnector1" presStyleLbl="node1" presStyleIdx="0" presStyleCnt="0"/>
      <dgm:spPr/>
      <dgm:t>
        <a:bodyPr/>
        <a:lstStyle/>
        <a:p>
          <a:endParaRPr lang="fr-FR"/>
        </a:p>
      </dgm:t>
    </dgm:pt>
    <dgm:pt modelId="{13FC6ED3-DEFE-4EF3-8BBB-8CF80206F33A}" type="pres">
      <dgm:prSet presAssocID="{90F83A44-2CB4-45B7-9AA3-F61E64BD85A2}" presName="hierChild2" presStyleCnt="0"/>
      <dgm:spPr/>
    </dgm:pt>
    <dgm:pt modelId="{A6821918-B8AB-40B6-A070-F10EA01A752B}" type="pres">
      <dgm:prSet presAssocID="{90F83A44-2CB4-45B7-9AA3-F61E64BD85A2}" presName="hierChild3" presStyleCnt="0"/>
      <dgm:spPr/>
    </dgm:pt>
  </dgm:ptLst>
  <dgm:cxnLst>
    <dgm:cxn modelId="{94461D33-B8E7-4889-9F46-5C7394E8E352}" type="presOf" srcId="{B33CB7AA-ACE8-4B91-AE1E-A6E1E33FE99D}" destId="{80E68868-D7FF-40F4-902D-20CEF63F18B8}" srcOrd="0" destOrd="0" presId="urn:microsoft.com/office/officeart/2005/8/layout/orgChart1"/>
    <dgm:cxn modelId="{49E34B8D-3610-48CC-93C9-22ADC284F346}" type="presOf" srcId="{90F83A44-2CB4-45B7-9AA3-F61E64BD85A2}" destId="{52413836-D776-4854-BEEF-D240BF8B9951}" srcOrd="0" destOrd="0" presId="urn:microsoft.com/office/officeart/2005/8/layout/orgChart1"/>
    <dgm:cxn modelId="{78B8C652-D160-4BBC-958C-83DAF09B9835}" srcId="{B33CB7AA-ACE8-4B91-AE1E-A6E1E33FE99D}" destId="{90F83A44-2CB4-45B7-9AA3-F61E64BD85A2}" srcOrd="0" destOrd="0" parTransId="{3A013AEF-A842-4CAA-B227-6DFF16ADBA32}" sibTransId="{23739365-B456-445D-879E-50784E0EC682}"/>
    <dgm:cxn modelId="{3D4F5745-1C27-46EA-A429-4898C6F24494}" type="presOf" srcId="{90F83A44-2CB4-45B7-9AA3-F61E64BD85A2}" destId="{7DA49BF2-9F85-42BD-B79A-23A4B02A4E26}" srcOrd="1" destOrd="0" presId="urn:microsoft.com/office/officeart/2005/8/layout/orgChart1"/>
    <dgm:cxn modelId="{243C913D-E807-473D-9840-414F95C3915A}" type="presParOf" srcId="{80E68868-D7FF-40F4-902D-20CEF63F18B8}" destId="{C53CA6DB-6E76-4673-92ED-433A0FE454DC}" srcOrd="0" destOrd="0" presId="urn:microsoft.com/office/officeart/2005/8/layout/orgChart1"/>
    <dgm:cxn modelId="{10C7C1D9-B93F-405E-A789-0D9A28D3966B}" type="presParOf" srcId="{C53CA6DB-6E76-4673-92ED-433A0FE454DC}" destId="{13827BB0-28BB-41BF-8E9A-B4277759392F}" srcOrd="0" destOrd="0" presId="urn:microsoft.com/office/officeart/2005/8/layout/orgChart1"/>
    <dgm:cxn modelId="{7F6CA4B6-F049-4BC2-8998-FE00317F0897}" type="presParOf" srcId="{13827BB0-28BB-41BF-8E9A-B4277759392F}" destId="{52413836-D776-4854-BEEF-D240BF8B9951}" srcOrd="0" destOrd="0" presId="urn:microsoft.com/office/officeart/2005/8/layout/orgChart1"/>
    <dgm:cxn modelId="{7EB3EC3B-7064-421B-9138-EFE177A155AE}" type="presParOf" srcId="{13827BB0-28BB-41BF-8E9A-B4277759392F}" destId="{7DA49BF2-9F85-42BD-B79A-23A4B02A4E26}" srcOrd="1" destOrd="0" presId="urn:microsoft.com/office/officeart/2005/8/layout/orgChart1"/>
    <dgm:cxn modelId="{49722DFF-6F4A-40BF-950F-4DFBC1B43FFE}" type="presParOf" srcId="{C53CA6DB-6E76-4673-92ED-433A0FE454DC}" destId="{13FC6ED3-DEFE-4EF3-8BBB-8CF80206F33A}" srcOrd="1" destOrd="0" presId="urn:microsoft.com/office/officeart/2005/8/layout/orgChart1"/>
    <dgm:cxn modelId="{4AAED7EA-A31F-4E49-A3FC-1422A2435014}" type="presParOf" srcId="{C53CA6DB-6E76-4673-92ED-433A0FE454DC}" destId="{A6821918-B8AB-40B6-A070-F10EA01A752B}" srcOrd="2" destOrd="0" presId="urn:microsoft.com/office/officeart/2005/8/layout/orgChart1"/>
  </dgm:cxnLst>
  <dgm:bg>
    <a:solidFill>
      <a:schemeClr val="accent3">
        <a:lumMod val="20000"/>
        <a:lumOff val="80000"/>
      </a:schemeClr>
    </a:solidFill>
  </dgm:bg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29837" cy="4971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29761" y="0"/>
            <a:ext cx="2929837" cy="4971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FC13D8-A296-488D-9F92-B0903BC69D61}" type="datetimeFigureOut">
              <a:rPr lang="en-US" smtClean="0"/>
              <a:pPr/>
              <a:t>3/9/2016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43663"/>
            <a:ext cx="2929837" cy="497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29761" y="9443663"/>
            <a:ext cx="2929837" cy="497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722E59-A4DA-402C-B454-0455D90A7309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217410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29837" cy="4971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71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81920D-8253-4209-B370-ADFC1C447994}" type="datetimeFigureOut">
              <a:rPr lang="en-US" smtClean="0"/>
              <a:pPr/>
              <a:t>3/9/2016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47713"/>
            <a:ext cx="4967287" cy="37258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6117" y="4722695"/>
            <a:ext cx="5408930" cy="44741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43663"/>
            <a:ext cx="2929837" cy="497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29761" y="9443663"/>
            <a:ext cx="2929837" cy="497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90F02B-529E-4E05-949F-FCE9966B430D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873733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2E32-1ED9-4CE6-B1DC-6EAB1F76D3F7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714018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 smtClean="0">
                <a:solidFill>
                  <a:srgbClr val="FF0000"/>
                </a:solidFill>
              </a:rPr>
              <a:t>Constat</a:t>
            </a:r>
            <a:r>
              <a:rPr lang="fr-FR" dirty="0" smtClean="0"/>
              <a:t> : Plus que la stagnation, la profondeur et la sévérité de la pauvreté ont augmenté, induisant une aggravation de la situation des plus vulnérables.</a:t>
            </a:r>
            <a:r>
              <a:rPr lang="fr-FR" sz="1200" b="1" i="1" dirty="0" smtClean="0"/>
              <a:t> </a:t>
            </a:r>
            <a:endParaRPr lang="fr-FR" sz="1200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90F02B-529E-4E05-949F-FCE9966B430D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878611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90F02B-529E-4E05-949F-FCE9966B430D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63806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031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Arial" pitchFamily="34" charset="0"/>
              <a:buNone/>
            </a:pPr>
            <a:fld id="{609DA1AF-F995-4F16-9C0D-2562064632D2}" type="slidenum">
              <a:rPr lang="en-GB" smtClean="0">
                <a:latin typeface="Arial" pitchFamily="34" charset="0"/>
                <a:ea typeface="MS PGothic" pitchFamily="34" charset="-128"/>
                <a:cs typeface="Lucida Sans Unicode" pitchFamily="34" charset="0"/>
              </a:rPr>
              <a:pPr>
                <a:buFont typeface="Arial" pitchFamily="34" charset="0"/>
                <a:buNone/>
              </a:pPr>
              <a:t>9</a:t>
            </a:fld>
            <a:endParaRPr lang="en-GB" smtClean="0">
              <a:latin typeface="Arial" pitchFamily="34" charset="0"/>
              <a:ea typeface="MS PGothic" pitchFamily="34" charset="-128"/>
              <a:cs typeface="Lucida Sans Unicode" pitchFamily="34" charset="0"/>
            </a:endParaRPr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marL="274320" lvl="1" indent="-274320">
              <a:buClr>
                <a:schemeClr val="accent3"/>
              </a:buClr>
              <a:buSzPct val="95000"/>
            </a:pPr>
            <a:r>
              <a:rPr lang="fr-FR" sz="2000" b="1" i="1" dirty="0" smtClean="0"/>
              <a:t>La protection sociale réduit la pauvreté et contribue à une croissance inclusive et durable</a:t>
            </a:r>
            <a:r>
              <a:rPr lang="fr-FR" sz="2000" b="1" dirty="0" smtClean="0"/>
              <a:t>.</a:t>
            </a:r>
          </a:p>
          <a:p>
            <a:pPr marL="274320" lvl="1" indent="-274320">
              <a:buClr>
                <a:schemeClr val="accent3"/>
              </a:buClr>
              <a:buSzPct val="95000"/>
            </a:pPr>
            <a:r>
              <a:rPr lang="fr-FR" sz="2000" b="1" dirty="0" smtClean="0"/>
              <a:t> </a:t>
            </a:r>
            <a:endParaRPr lang="fr-FR" sz="20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48640" lvl="2" indent="-274320">
              <a:buClr>
                <a:schemeClr val="accent3"/>
              </a:buClr>
              <a:buSzPct val="95000"/>
            </a:pPr>
            <a:r>
              <a:rPr lang="fr-FR" sz="1600" dirty="0" smtClean="0"/>
              <a:t>La protection sociale peut améliorer la situation des ménages en réduisant leur pauvreté et leur vulnérabilité, en améliorant les résultats en santé, de nutrition et d'éducation, en aidant à la constitution d’actifs productifs et en favorisant l’augmentation des opportunités d'emploi et de génération de revenus. </a:t>
            </a:r>
          </a:p>
          <a:p>
            <a:pPr marL="548640" lvl="2" indent="-274320" algn="just">
              <a:buClr>
                <a:schemeClr val="accent3"/>
              </a:buClr>
              <a:buSzPct val="95000"/>
            </a:pPr>
            <a:r>
              <a:rPr lang="fr-FR" sz="1600" dirty="0" smtClean="0"/>
              <a:t>La protection sociale contribue également à la croissance économique dans son ensemble en stimulant la demande globale, notamment en procédant à une dépense contre cyclique à travers les filets sociaux et en facilitant les réformes économiques difficiles .</a:t>
            </a:r>
          </a:p>
          <a:p>
            <a:pPr algn="just"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33122208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90F02B-529E-4E05-949F-FCE9966B430D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358998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fr-FR" smtClean="0">
              <a:latin typeface="Arial" pitchFamily="34" charset="0"/>
            </a:endParaRPr>
          </a:p>
        </p:txBody>
      </p:sp>
      <p:sp>
        <p:nvSpPr>
          <p:cNvPr id="33796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54B6115-CF5E-40AA-9CFF-3299C0D1AFFE}" type="slidenum">
              <a:rPr lang="en-US" smtClean="0">
                <a:latin typeface="Arial" pitchFamily="34" charset="0"/>
              </a:rPr>
              <a:pPr/>
              <a:t>14</a:t>
            </a:fld>
            <a:endParaRPr lang="en-US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101897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22" name="Sous-titr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9750AE-24B2-4376-9373-5C91CA96C47B}" type="datetimeFigureOut">
              <a:rPr lang="en-US" smtClean="0"/>
              <a:pPr/>
              <a:t>3/9/2016</a:t>
            </a:fld>
            <a:endParaRPr lang="en-US"/>
          </a:p>
        </p:txBody>
      </p:sp>
      <p:sp>
        <p:nvSpPr>
          <p:cNvPr id="20" name="Espace réservé du pied de page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428DFBC-DCFA-4F98-A3A3-C67052E1ABFA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8" name="Ellipse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Ellipse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9750AE-24B2-4376-9373-5C91CA96C47B}" type="datetimeFigureOut">
              <a:rPr lang="en-US" smtClean="0"/>
              <a:pPr/>
              <a:t>3/9/2016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428DFBC-DCFA-4F98-A3A3-C67052E1ABFA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9750AE-24B2-4376-9373-5C91CA96C47B}" type="datetimeFigureOut">
              <a:rPr lang="en-US" smtClean="0"/>
              <a:pPr/>
              <a:t>3/9/2016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428DFBC-DCFA-4F98-A3A3-C67052E1ABFA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Ellipse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Ellipse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9750AE-24B2-4376-9373-5C91CA96C47B}" type="datetimeFigureOut">
              <a:rPr lang="en-US" smtClean="0"/>
              <a:pPr/>
              <a:t>3/9/2016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428DFBC-DCFA-4F98-A3A3-C67052E1ABFA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9750AE-24B2-4376-9373-5C91CA96C47B}" type="datetimeFigureOut">
              <a:rPr lang="en-US" smtClean="0"/>
              <a:pPr/>
              <a:t>3/9/2016</a:t>
            </a:fld>
            <a:endParaRPr lang="en-US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428DFBC-DCFA-4F98-A3A3-C67052E1ABFA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9750AE-24B2-4376-9373-5C91CA96C47B}" type="datetimeFigureOut">
              <a:rPr lang="en-US" smtClean="0"/>
              <a:pPr/>
              <a:t>3/9/2016</a:t>
            </a:fld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428DFBC-DCFA-4F98-A3A3-C67052E1ABFA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9750AE-24B2-4376-9373-5C91CA96C47B}" type="datetimeFigureOut">
              <a:rPr lang="en-US" smtClean="0"/>
              <a:pPr/>
              <a:t>3/9/2016</a:t>
            </a:fld>
            <a:endParaRPr lang="en-US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428DFBC-DCFA-4F98-A3A3-C67052E1ABFA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9750AE-24B2-4376-9373-5C91CA96C47B}" type="datetimeFigureOut">
              <a:rPr lang="en-US" smtClean="0"/>
              <a:pPr/>
              <a:t>3/9/2016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428DFBC-DCFA-4F98-A3A3-C67052E1ABFA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9750AE-24B2-4376-9373-5C91CA96C47B}" type="datetimeFigureOut">
              <a:rPr lang="en-US" smtClean="0"/>
              <a:pPr/>
              <a:t>3/9/2016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428DFBC-DCFA-4F98-A3A3-C67052E1ABFA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9" name="Organigramme : Processu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Organigramme : Processu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9750AE-24B2-4376-9373-5C91CA96C47B}" type="datetimeFigureOut">
              <a:rPr lang="en-US" smtClean="0"/>
              <a:pPr/>
              <a:t>3/9/2016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428DFBC-DCFA-4F98-A3A3-C67052E1ABFA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9750AE-24B2-4376-9373-5C91CA96C47B}" type="datetimeFigureOut">
              <a:rPr lang="en-US" smtClean="0"/>
              <a:pPr/>
              <a:t>3/9/2016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428DFBC-DCFA-4F98-A3A3-C67052E1ABFA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cteurs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Ellipse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Bouée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Espace réservé du titre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9" name="Espace réservé du texte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24" name="Espace réservé de la date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969750AE-24B2-4376-9373-5C91CA96C47B}" type="datetimeFigureOut">
              <a:rPr lang="en-US" smtClean="0"/>
              <a:pPr/>
              <a:t>3/9/2016</a:t>
            </a:fld>
            <a:endParaRPr lang="en-US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Espace réservé du numéro de diapositive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E428DFBC-DCFA-4F98-A3A3-C67052E1ABFA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42" r:id="rId1"/>
    <p:sldLayoutId id="2147484043" r:id="rId2"/>
    <p:sldLayoutId id="2147484044" r:id="rId3"/>
    <p:sldLayoutId id="2147484045" r:id="rId4"/>
    <p:sldLayoutId id="2147484046" r:id="rId5"/>
    <p:sldLayoutId id="2147484047" r:id="rId6"/>
    <p:sldLayoutId id="2147484048" r:id="rId7"/>
    <p:sldLayoutId id="2147484049" r:id="rId8"/>
    <p:sldLayoutId id="2147484050" r:id="rId9"/>
    <p:sldLayoutId id="2147484051" r:id="rId10"/>
    <p:sldLayoutId id="2147484052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png"/><Relationship Id="rId9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14414" y="5300658"/>
            <a:ext cx="7498080" cy="642942"/>
          </a:xfrm>
        </p:spPr>
        <p:txBody>
          <a:bodyPr>
            <a:noAutofit/>
          </a:bodyPr>
          <a:lstStyle/>
          <a:p>
            <a:pPr algn="ctr"/>
            <a:r>
              <a:rPr lang="fr-FR" altLang="ja-JP" sz="3200" dirty="0" smtClean="0">
                <a:latin typeface="Calibri" pitchFamily="34" charset="0"/>
                <a:cs typeface="Arial" charset="0"/>
              </a:rPr>
              <a:t/>
            </a:r>
            <a:br>
              <a:rPr lang="fr-FR" altLang="ja-JP" sz="3200" dirty="0" smtClean="0">
                <a:latin typeface="Calibri" pitchFamily="34" charset="0"/>
                <a:cs typeface="Arial" charset="0"/>
              </a:rPr>
            </a:br>
            <a:r>
              <a:rPr lang="fr-FR" altLang="ja-JP" sz="3200" dirty="0" smtClean="0">
                <a:latin typeface="Calibri" pitchFamily="34" charset="0"/>
                <a:cs typeface="Arial" charset="0"/>
              </a:rPr>
              <a:t/>
            </a:r>
            <a:br>
              <a:rPr lang="fr-FR" altLang="ja-JP" sz="3200" dirty="0" smtClean="0">
                <a:latin typeface="Calibri" pitchFamily="34" charset="0"/>
                <a:cs typeface="Arial" charset="0"/>
              </a:rPr>
            </a:br>
            <a:r>
              <a:rPr lang="fr-FR" altLang="ja-JP" sz="1600" dirty="0" smtClean="0">
                <a:solidFill>
                  <a:schemeClr val="tx1"/>
                </a:solidFill>
                <a:latin typeface="Calibri" pitchFamily="34" charset="0"/>
                <a:cs typeface="Arial" charset="0"/>
              </a:rPr>
              <a:t/>
            </a:r>
            <a:br>
              <a:rPr lang="fr-FR" altLang="ja-JP" sz="1600" dirty="0" smtClean="0">
                <a:solidFill>
                  <a:schemeClr val="tx1"/>
                </a:solidFill>
                <a:latin typeface="Calibri" pitchFamily="34" charset="0"/>
                <a:cs typeface="Arial" charset="0"/>
              </a:rPr>
            </a:br>
            <a:endParaRPr lang="fr-FR" sz="4800" cap="small" noProof="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14414" y="3471858"/>
            <a:ext cx="7498080" cy="1176342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 fontScale="77500" lnSpcReduction="20000"/>
          </a:bodyPr>
          <a:lstStyle/>
          <a:p>
            <a:pPr algn="ctr">
              <a:lnSpc>
                <a:spcPct val="160000"/>
              </a:lnSpc>
              <a:buNone/>
            </a:pPr>
            <a:r>
              <a:rPr lang="fr-FR" altLang="ja-JP" sz="3100" dirty="0" smtClean="0">
                <a:latin typeface="Berlin Sans FB Demi" pitchFamily="34" charset="0"/>
                <a:cs typeface="Arial" charset="0"/>
              </a:rPr>
              <a:t>PRESENTATION DU PROGRAMME NATIONAL DE BOURSES DE SECURITE FAMILIALE</a:t>
            </a:r>
          </a:p>
          <a:p>
            <a:pPr>
              <a:buNone/>
            </a:pPr>
            <a:endParaRPr lang="fr-FR" sz="3100" noProof="0" dirty="0" smtClean="0">
              <a:latin typeface="Berlin Sans FB Demi" pitchFamily="34" charset="0"/>
              <a:cs typeface="Arial" charset="0"/>
            </a:endParaRPr>
          </a:p>
          <a:p>
            <a:pPr>
              <a:buNone/>
            </a:pPr>
            <a:endParaRPr lang="fr-FR" sz="1600" dirty="0" smtClean="0">
              <a:latin typeface="Calibri" pitchFamily="34" charset="0"/>
              <a:cs typeface="Arial" charset="0"/>
            </a:endParaRPr>
          </a:p>
          <a:p>
            <a:endParaRPr lang="fr-FR" sz="1600" b="1" dirty="0" smtClean="0"/>
          </a:p>
          <a:p>
            <a:endParaRPr lang="fr-FR" sz="1600" b="1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3F52D-9AA7-4E26-8D38-4F45687FF4CC}" type="slidenum">
              <a:rPr lang="en-US" smtClean="0"/>
              <a:pPr/>
              <a:t>1</a:t>
            </a:fld>
            <a:endParaRPr lang="en-US" dirty="0"/>
          </a:p>
        </p:txBody>
      </p:sp>
      <p:pic>
        <p:nvPicPr>
          <p:cNvPr id="5" name="Picture 2" descr="C:\Users\USER\Documents\LOGO DGPSN DEF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67200" y="785794"/>
            <a:ext cx="1447808" cy="1071570"/>
          </a:xfrm>
          <a:prstGeom prst="rect">
            <a:avLst/>
          </a:prstGeom>
          <a:noFill/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990600" y="214290"/>
            <a:ext cx="7772400" cy="571504"/>
          </a:xfrm>
          <a:prstGeom prst="rect">
            <a:avLst/>
          </a:prstGeom>
        </p:spPr>
        <p:txBody>
          <a:bodyPr anchor="ctr">
            <a:normAutofit fontScale="2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uhaus 93" pitchFamily="82" charset="0"/>
                <a:ea typeface="+mj-ea"/>
                <a:cs typeface="+mj-cs"/>
              </a:rPr>
              <a:t>République du Sénégal</a:t>
            </a:r>
            <a:r>
              <a:rPr kumimoji="0" lang="fr-CA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hlink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fr-CA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hlink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fr-FR" sz="8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Un Peuple – Un But – Une Foi</a:t>
            </a:r>
            <a:r>
              <a:rPr kumimoji="0" lang="fr-FR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fr-FR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fr-CA" sz="8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hlink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……………..</a:t>
            </a:r>
            <a:r>
              <a:rPr kumimoji="0" lang="fr-CA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hlink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fr-CA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hlink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endParaRPr kumimoji="0" lang="fr-FR" sz="7200" b="1" i="0" u="none" strike="noStrike" kern="1200" cap="none" spc="0" normalizeH="0" baseline="0" noProof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000100" y="1987659"/>
            <a:ext cx="81439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5760" lvl="0" indent="-283464" algn="ctr">
              <a:spcBef>
                <a:spcPts val="600"/>
              </a:spcBef>
              <a:buClr>
                <a:srgbClr val="FFB91D"/>
              </a:buClr>
              <a:buSzPct val="80000"/>
            </a:pPr>
            <a:endParaRPr lang="fr-FR" sz="1600" b="1" dirty="0" smtClean="0">
              <a:solidFill>
                <a:prstClr val="black"/>
              </a:solidFill>
            </a:endParaRPr>
          </a:p>
          <a:p>
            <a:pPr marL="365760" lvl="0" indent="-283464" algn="ctr">
              <a:spcBef>
                <a:spcPts val="600"/>
              </a:spcBef>
              <a:buClr>
                <a:srgbClr val="FFB91D"/>
              </a:buClr>
              <a:buSzPct val="80000"/>
            </a:pPr>
            <a:r>
              <a:rPr lang="fr-FR" sz="1200" b="1" dirty="0" smtClean="0">
                <a:solidFill>
                  <a:prstClr val="black"/>
                </a:solidFill>
              </a:rPr>
              <a:t>DELEGATION GENERALE A LA PROTECTION SOCIALE ET A LA SOLIDARITE NATIONALE </a:t>
            </a:r>
          </a:p>
          <a:p>
            <a:pPr marL="365760" lvl="0" indent="-283464" algn="ctr">
              <a:spcBef>
                <a:spcPts val="600"/>
              </a:spcBef>
              <a:buClr>
                <a:srgbClr val="FFB91D"/>
              </a:buClr>
              <a:buSzPct val="80000"/>
            </a:pPr>
            <a:r>
              <a:rPr lang="fr-FR" sz="1600" b="1" dirty="0" smtClean="0">
                <a:solidFill>
                  <a:prstClr val="black"/>
                </a:solidFill>
              </a:rPr>
              <a:t>(DGPSN)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1626128" y="6136886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66800" y="609600"/>
            <a:ext cx="8077200" cy="6248400"/>
          </a:xfrm>
        </p:spPr>
        <p:txBody>
          <a:bodyPr>
            <a:normAutofit/>
          </a:bodyPr>
          <a:lstStyle/>
          <a:p>
            <a:pPr lvl="1" algn="just">
              <a:lnSpc>
                <a:spcPct val="120000"/>
              </a:lnSpc>
              <a:buBlip>
                <a:blip r:embed="rId2"/>
              </a:buBlip>
            </a:pPr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Aperçu sur le contexte </a:t>
            </a:r>
          </a:p>
          <a:p>
            <a:pPr lvl="1" algn="just">
              <a:lnSpc>
                <a:spcPct val="120000"/>
              </a:lnSpc>
              <a:buBlip>
                <a:blip r:embed="rId2"/>
              </a:buBlip>
            </a:pPr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 Qu’est ce que le PNSBF</a:t>
            </a:r>
          </a:p>
          <a:p>
            <a:pPr lvl="1" algn="just">
              <a:lnSpc>
                <a:spcPct val="120000"/>
              </a:lnSpc>
              <a:buBlip>
                <a:blip r:embed="rId2"/>
              </a:buBlip>
            </a:pPr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 Pourquoi le PNBSF ?</a:t>
            </a:r>
          </a:p>
          <a:p>
            <a:pPr lvl="1" algn="just">
              <a:lnSpc>
                <a:spcPct val="120000"/>
              </a:lnSpc>
              <a:buBlip>
                <a:blip r:embed="rId2"/>
              </a:buBlip>
            </a:pPr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 Objectifs</a:t>
            </a:r>
          </a:p>
          <a:p>
            <a:pPr lvl="1" algn="just">
              <a:lnSpc>
                <a:spcPct val="120000"/>
              </a:lnSpc>
              <a:buBlip>
                <a:blip r:embed="rId2"/>
              </a:buBlip>
            </a:pPr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 Résultats attendus</a:t>
            </a:r>
          </a:p>
          <a:p>
            <a:pPr lvl="1" algn="just">
              <a:lnSpc>
                <a:spcPct val="120000"/>
              </a:lnSpc>
              <a:buBlip>
                <a:blip r:embed="rId2"/>
              </a:buBlip>
            </a:pPr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 Le PNBSF comme moteur de Résilience </a:t>
            </a:r>
          </a:p>
          <a:p>
            <a:pPr lvl="1" algn="just">
              <a:lnSpc>
                <a:spcPct val="120000"/>
              </a:lnSpc>
              <a:buBlip>
                <a:blip r:embed="rId2"/>
              </a:buBlip>
            </a:pPr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 Critères – Conditionnalités</a:t>
            </a:r>
          </a:p>
          <a:p>
            <a:pPr lvl="1">
              <a:lnSpc>
                <a:spcPct val="120000"/>
              </a:lnSpc>
              <a:buBlip>
                <a:blip r:embed="rId2"/>
              </a:buBlip>
            </a:pPr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Modalités de mise à disposition de la BSF</a:t>
            </a:r>
          </a:p>
          <a:p>
            <a:pPr lvl="1" algn="just">
              <a:lnSpc>
                <a:spcPct val="120000"/>
              </a:lnSpc>
              <a:buBlip>
                <a:blip r:embed="rId2"/>
              </a:buBlip>
            </a:pPr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Modalités de suivi-évaluation</a:t>
            </a:r>
          </a:p>
          <a:p>
            <a:pPr lvl="1" algn="just">
              <a:lnSpc>
                <a:spcPct val="120000"/>
              </a:lnSpc>
              <a:buBlip>
                <a:blip r:embed="rId2"/>
              </a:buBlip>
            </a:pPr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Conclusion </a:t>
            </a:r>
            <a:endParaRPr lang="fr-CA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33400"/>
          </a:xfrm>
          <a:solidFill>
            <a:schemeClr val="accent5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vert="horz" lIns="0" rIns="0" bIns="0" anchor="b">
            <a:noAutofit/>
          </a:bodyPr>
          <a:lstStyle/>
          <a:p>
            <a:pPr lvl="1" algn="ctr" rtl="0">
              <a:spcBef>
                <a:spcPct val="0"/>
              </a:spcBef>
            </a:pPr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fr-FR" sz="28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fr-FR" sz="3200" b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SOMMAIRE </a:t>
            </a:r>
            <a:endParaRPr lang="fr-FR" sz="3200" b="1" dirty="0" smtClean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" name="Rectangle à coins arrondis 4"/>
          <p:cNvSpPr/>
          <p:nvPr/>
        </p:nvSpPr>
        <p:spPr>
          <a:xfrm>
            <a:off x="0" y="6400800"/>
            <a:ext cx="990600" cy="4572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>
                <a:solidFill>
                  <a:schemeClr val="accent5">
                    <a:lumMod val="50000"/>
                  </a:schemeClr>
                </a:solidFill>
                <a:latin typeface="Segoe UI Semibold" pitchFamily="34" charset="0"/>
              </a:rPr>
              <a:t>DGPSN</a:t>
            </a:r>
            <a:endParaRPr lang="fr-FR" sz="1600" b="1" dirty="0">
              <a:solidFill>
                <a:schemeClr val="accent5">
                  <a:lumMod val="50000"/>
                </a:schemeClr>
              </a:solidFill>
              <a:latin typeface="Segoe UI Semibold" pitchFamily="34" charset="0"/>
            </a:endParaRPr>
          </a:p>
        </p:txBody>
      </p:sp>
      <p:pic>
        <p:nvPicPr>
          <p:cNvPr id="8" name="Picture 2" descr="C:\Users\USER\Documents\LOGO DGPSN DEF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743200"/>
            <a:ext cx="990600" cy="914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002962731"/>
              </p:ext>
            </p:extLst>
          </p:nvPr>
        </p:nvGraphicFramePr>
        <p:xfrm>
          <a:off x="1066800" y="685801"/>
          <a:ext cx="8077200" cy="4198378"/>
        </p:xfrm>
        <a:graphic>
          <a:graphicData uri="http://schemas.openxmlformats.org/drawingml/2006/table">
            <a:tbl>
              <a:tblPr/>
              <a:tblGrid>
                <a:gridCol w="3810000"/>
                <a:gridCol w="4267200"/>
              </a:tblGrid>
              <a:tr h="817006">
                <a:tc gridSpan="2"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dirty="0" smtClean="0"/>
                        <a:t>La population sénégalaise est  estimée à </a:t>
                      </a:r>
                      <a:r>
                        <a:rPr kumimoji="0" lang="fr-FR" sz="1800" b="1" kern="1200" dirty="0" smtClean="0">
                          <a:solidFill>
                            <a:schemeClr val="tx1"/>
                          </a:solidFill>
                          <a:latin typeface="Arial Black" pitchFamily="34" charset="0"/>
                          <a:ea typeface="+mn-ea"/>
                          <a:cs typeface="Arial" pitchFamily="34" charset="0"/>
                        </a:rPr>
                        <a:t>13 567 336 </a:t>
                      </a:r>
                      <a:r>
                        <a:rPr lang="fr-FR" sz="1800" b="1" dirty="0" smtClean="0"/>
                        <a:t>habitants (</a:t>
                      </a:r>
                      <a:r>
                        <a:rPr lang="fr-FR" sz="1800" b="1" dirty="0" smtClean="0">
                          <a:latin typeface="Cambria"/>
                          <a:ea typeface="Calibri"/>
                          <a:cs typeface="Times New Roman"/>
                        </a:rPr>
                        <a:t>dont 52%</a:t>
                      </a:r>
                      <a:r>
                        <a:rPr lang="fr-FR" sz="1800" b="1" baseline="0" dirty="0" smtClean="0">
                          <a:latin typeface="Cambria"/>
                          <a:ea typeface="Calibri"/>
                          <a:cs typeface="Times New Roman"/>
                        </a:rPr>
                        <a:t> de femmes ) </a:t>
                      </a:r>
                      <a:r>
                        <a:rPr lang="fr-FR" sz="1800" b="1" dirty="0" smtClean="0"/>
                        <a:t>en 2013 avec un taux de croissance annuel de 2,2%. </a:t>
                      </a:r>
                      <a:endParaRPr lang="fr-FR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02193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400" b="1" dirty="0">
                          <a:latin typeface="Cambria"/>
                          <a:ea typeface="Calibri"/>
                          <a:cs typeface="Times New Roman"/>
                        </a:rPr>
                        <a:t>Part de la population vivant en milieu </a:t>
                      </a:r>
                      <a:r>
                        <a:rPr lang="fr-FR" sz="2400" b="1" dirty="0" smtClean="0">
                          <a:latin typeface="Cambria"/>
                          <a:ea typeface="Calibri"/>
                          <a:cs typeface="Times New Roman"/>
                        </a:rPr>
                        <a:t>rural 55% </a:t>
                      </a:r>
                      <a:r>
                        <a:rPr lang="fr-FR" sz="2400" b="1" baseline="0" dirty="0" smtClean="0">
                          <a:latin typeface="Cambria"/>
                          <a:ea typeface="Calibri"/>
                          <a:cs typeface="Times New Roman"/>
                        </a:rPr>
                        <a:t> </a:t>
                      </a:r>
                      <a:endParaRPr lang="fr-FR" sz="2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6589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400" b="1" dirty="0" smtClean="0">
                          <a:solidFill>
                            <a:srgbClr val="FF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Les</a:t>
                      </a:r>
                      <a:r>
                        <a:rPr lang="fr-FR" sz="2400" b="1" baseline="0" dirty="0" smtClean="0">
                          <a:solidFill>
                            <a:srgbClr val="FF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 progrès dans la réduction de la pauvreté ont stagnés :</a:t>
                      </a:r>
                      <a:endParaRPr lang="fr-FR" sz="24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400" b="0" dirty="0" smtClean="0">
                          <a:solidFill>
                            <a:srgbClr val="FF0000"/>
                          </a:solidFill>
                          <a:latin typeface="Bernard MT Condensed" pitchFamily="18" charset="0"/>
                          <a:ea typeface="Calibri"/>
                          <a:cs typeface="Arial"/>
                        </a:rPr>
                        <a:t>46,7% en 2013 contre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400" b="0" dirty="0" smtClean="0">
                          <a:solidFill>
                            <a:srgbClr val="FF0000"/>
                          </a:solidFill>
                          <a:latin typeface="Bernard MT Condensed" pitchFamily="18" charset="0"/>
                          <a:ea typeface="Calibri"/>
                          <a:cs typeface="Arial"/>
                        </a:rPr>
                        <a:t>48,3% en 2005</a:t>
                      </a:r>
                      <a:endParaRPr lang="fr-FR" sz="2400" b="0" dirty="0">
                        <a:solidFill>
                          <a:srgbClr val="FF0000"/>
                        </a:solidFill>
                        <a:latin typeface="Bernard MT Condensed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1317876">
                <a:tc gridSpan="2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 b="1" dirty="0" smtClean="0">
                          <a:latin typeface="Arial Black" pitchFamily="34" charset="0"/>
                          <a:cs typeface="Arial" pitchFamily="34" charset="0"/>
                        </a:rPr>
                        <a:t>80% </a:t>
                      </a:r>
                      <a:r>
                        <a:rPr lang="fr-FR" sz="2800" dirty="0" smtClean="0">
                          <a:latin typeface="Arrus BT" pitchFamily="18" charset="0"/>
                          <a:cs typeface="Arial" pitchFamily="34" charset="0"/>
                        </a:rPr>
                        <a:t>de la population sans couverture sociale</a:t>
                      </a:r>
                      <a:r>
                        <a:rPr lang="fr-FR" sz="2800" baseline="0" dirty="0" smtClean="0">
                          <a:latin typeface="Arrus BT" pitchFamily="18" charset="0"/>
                          <a:cs typeface="Arial" pitchFamily="34" charset="0"/>
                        </a:rPr>
                        <a:t> </a:t>
                      </a:r>
                      <a:r>
                        <a:rPr lang="fr-FR" sz="2800" dirty="0" smtClean="0">
                          <a:latin typeface="Arrus BT" pitchFamily="18" charset="0"/>
                          <a:cs typeface="Arial" pitchFamily="34" charset="0"/>
                        </a:rPr>
                        <a:t>Soit près de </a:t>
                      </a:r>
                      <a:r>
                        <a:rPr lang="fr-FR" sz="2800" b="1" dirty="0" smtClean="0">
                          <a:latin typeface="Arial Black" pitchFamily="34" charset="0"/>
                          <a:cs typeface="Arial" pitchFamily="34" charset="0"/>
                        </a:rPr>
                        <a:t>10 853 869 </a:t>
                      </a:r>
                      <a:r>
                        <a:rPr lang="fr-FR" sz="2800" dirty="0" smtClean="0">
                          <a:latin typeface="Arrus BT" pitchFamily="18" charset="0"/>
                          <a:cs typeface="Arial" pitchFamily="34" charset="0"/>
                        </a:rPr>
                        <a:t>personnes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0" y="0"/>
            <a:ext cx="9144000" cy="59213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vert="horz" lIns="0" rIns="0" bIns="0" anchor="b">
            <a:no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APERCU SUR LE CONTEXTE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Flèche vers le bas 4"/>
          <p:cNvSpPr/>
          <p:nvPr/>
        </p:nvSpPr>
        <p:spPr>
          <a:xfrm>
            <a:off x="1447800" y="4953000"/>
            <a:ext cx="838200" cy="457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à coins arrondis 7"/>
          <p:cNvSpPr/>
          <p:nvPr/>
        </p:nvSpPr>
        <p:spPr>
          <a:xfrm>
            <a:off x="1066800" y="5410200"/>
            <a:ext cx="8077200" cy="12192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 smtClean="0">
                <a:solidFill>
                  <a:srgbClr val="FF0000"/>
                </a:solidFill>
                <a:latin typeface="Arial Black" pitchFamily="34" charset="0"/>
                <a:cs typeface="Arial" pitchFamily="34" charset="0"/>
              </a:rPr>
              <a:t>IMPÉRIEUSE NÉCESSITÉ DE PROCÉDER À L’EXTENSION DE LA PROTECTION SOCIALE AU PROFIT DES COUCHES LES PLUS VULNÉRABLES </a:t>
            </a:r>
            <a:endParaRPr lang="fr-FR" sz="2000" b="1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9" name="Flèche vers le bas 8"/>
          <p:cNvSpPr/>
          <p:nvPr/>
        </p:nvSpPr>
        <p:spPr>
          <a:xfrm>
            <a:off x="7772400" y="4953000"/>
            <a:ext cx="838200" cy="457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Picture 2" descr="C:\Users\USER\Documents\LOGO DGPSN DEF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743200"/>
            <a:ext cx="990600" cy="914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28728" y="0"/>
            <a:ext cx="7498080" cy="1000108"/>
          </a:xfrm>
        </p:spPr>
        <p:txBody>
          <a:bodyPr>
            <a:normAutofit fontScale="90000"/>
          </a:bodyPr>
          <a:lstStyle/>
          <a:p>
            <a:pPr algn="r"/>
            <a:r>
              <a:rPr lang="fr-FR" sz="2400" b="1" cap="small" dirty="0" smtClean="0">
                <a:solidFill>
                  <a:srgbClr val="D65500"/>
                </a:solidFill>
              </a:rPr>
              <a:t/>
            </a:r>
            <a:br>
              <a:rPr lang="fr-FR" sz="2400" b="1" cap="small" dirty="0" smtClean="0">
                <a:solidFill>
                  <a:srgbClr val="D65500"/>
                </a:solidFill>
              </a:rPr>
            </a:br>
            <a:r>
              <a:rPr lang="fr-FR" sz="2400" b="1" cap="small" dirty="0" smtClean="0">
                <a:solidFill>
                  <a:srgbClr val="D65500"/>
                </a:solidFill>
              </a:rPr>
              <a:t>VISION DE LA PS au Sénégal:</a:t>
            </a:r>
            <a:br>
              <a:rPr lang="fr-FR" sz="2400" b="1" cap="small" dirty="0" smtClean="0">
                <a:solidFill>
                  <a:srgbClr val="D65500"/>
                </a:solidFill>
              </a:rPr>
            </a:br>
            <a:r>
              <a:rPr lang="fr-FR" sz="2400" b="1" cap="small" dirty="0" smtClean="0">
                <a:solidFill>
                  <a:srgbClr val="D65500"/>
                </a:solidFill>
              </a:rPr>
              <a:t>Cadre de référence</a:t>
            </a:r>
            <a:br>
              <a:rPr lang="fr-FR" sz="2400" b="1" cap="small" dirty="0" smtClean="0">
                <a:solidFill>
                  <a:srgbClr val="D65500"/>
                </a:solidFill>
              </a:rPr>
            </a:br>
            <a:endParaRPr lang="fr-FR" sz="2400" dirty="0"/>
          </a:p>
        </p:txBody>
      </p:sp>
      <p:graphicFrame>
        <p:nvGraphicFramePr>
          <p:cNvPr id="5" name="Espace réservé du conten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83380112"/>
              </p:ext>
            </p:extLst>
          </p:nvPr>
        </p:nvGraphicFramePr>
        <p:xfrm>
          <a:off x="1000100" y="4500570"/>
          <a:ext cx="8143900" cy="23574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3F52D-9AA7-4E26-8D38-4F45687FF4CC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 rot="10800000" flipV="1">
            <a:off x="1000100" y="1330826"/>
            <a:ext cx="8143900" cy="738664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r>
              <a:rPr lang="fr-FR" sz="2400" dirty="0" smtClean="0">
                <a:cs typeface="Times New Roman" pitchFamily="18" charset="0"/>
              </a:rPr>
              <a:t>Vision de la SNPS : </a:t>
            </a:r>
            <a:r>
              <a:rPr lang="fr-FR" b="1" dirty="0" smtClean="0"/>
              <a:t>la vision insiste particulièrement sur  la lutte contre les inégalités sociales</a:t>
            </a:r>
            <a:endParaRPr lang="fr-FR" sz="2400" dirty="0" smtClean="0">
              <a:cs typeface="Times New Roman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00100" y="3214686"/>
            <a:ext cx="8143900" cy="1261884"/>
          </a:xfrm>
          <a:prstGeom prst="rect">
            <a:avLst/>
          </a:prstGeom>
          <a:solidFill>
            <a:schemeClr val="bg1"/>
          </a:solidFill>
          <a:ln cmpd="sng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fr-FR" sz="2000" b="1" dirty="0" smtClean="0"/>
              <a:t>La SNPS au Sénégal participe à l’atteinte des OMD </a:t>
            </a:r>
          </a:p>
          <a:p>
            <a:pPr algn="ctr">
              <a:buNone/>
            </a:pPr>
            <a:r>
              <a:rPr lang="fr-FR" sz="2000" b="1" dirty="0" smtClean="0"/>
              <a:t>notamment au niveau des objectifs  : </a:t>
            </a:r>
          </a:p>
          <a:p>
            <a:r>
              <a:rPr lang="fr-FR" b="1" dirty="0" smtClean="0"/>
              <a:t>OMD 1- Eliminer l’extrême pauvreté et la faim</a:t>
            </a:r>
            <a:endParaRPr lang="fr-FR" dirty="0" smtClean="0"/>
          </a:p>
          <a:p>
            <a:r>
              <a:rPr lang="fr-FR" b="1" dirty="0" smtClean="0"/>
              <a:t>OMD 2- Assurer l’éducation primaire pour tous</a:t>
            </a:r>
            <a:endParaRPr lang="fr-FR" dirty="0" smtClean="0"/>
          </a:p>
        </p:txBody>
      </p:sp>
      <p:sp>
        <p:nvSpPr>
          <p:cNvPr id="10" name="Flèche vers le bas 9"/>
          <p:cNvSpPr/>
          <p:nvPr/>
        </p:nvSpPr>
        <p:spPr>
          <a:xfrm>
            <a:off x="4214810" y="2286000"/>
            <a:ext cx="1143008" cy="914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Picture 2" descr="C:\Users\USER\Documents\LOGO DGPSN DEF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2743200"/>
            <a:ext cx="990600" cy="914400"/>
          </a:xfrm>
          <a:prstGeom prst="rect">
            <a:avLst/>
          </a:prstGeom>
          <a:noFill/>
        </p:spPr>
      </p:pic>
      <p:sp>
        <p:nvSpPr>
          <p:cNvPr id="9" name="Flèche vers le bas 8"/>
          <p:cNvSpPr/>
          <p:nvPr/>
        </p:nvSpPr>
        <p:spPr>
          <a:xfrm>
            <a:off x="4267200" y="4572000"/>
            <a:ext cx="1143008" cy="35719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78269-331D-4DC0-88A4-5BFDD644FA1A}" type="slidenum">
              <a:rPr lang="fr-FR" smtClean="0"/>
              <a:pPr/>
              <a:t>5</a:t>
            </a:fld>
            <a:endParaRPr lang="fr-FR"/>
          </a:p>
        </p:txBody>
      </p:sp>
      <p:sp>
        <p:nvSpPr>
          <p:cNvPr id="11" name="Titre 1"/>
          <p:cNvSpPr txBox="1">
            <a:spLocks/>
          </p:cNvSpPr>
          <p:nvPr/>
        </p:nvSpPr>
        <p:spPr>
          <a:xfrm>
            <a:off x="0" y="0"/>
            <a:ext cx="9144000" cy="4572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vert="horz" lIns="0" rIns="0" bIns="0" anchor="b">
            <a:normAutofit fontScale="900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Q</a:t>
            </a:r>
            <a:r>
              <a:rPr kumimoji="0" lang="fr-FR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U’EST</a:t>
            </a:r>
            <a:r>
              <a:rPr kumimoji="0" lang="fr-FR" sz="3200" b="1" i="0" u="none" strike="noStrike" kern="1200" cap="none" spc="0" normalizeH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CE</a:t>
            </a:r>
            <a:r>
              <a:rPr kumimoji="0" lang="fr-FR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QUE LA</a:t>
            </a:r>
            <a:r>
              <a:rPr kumimoji="0" lang="fr-FR" sz="3200" b="1" i="0" u="none" strike="noStrike" kern="1200" cap="none" spc="0" normalizeH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fr-FR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BSF ?</a:t>
            </a:r>
          </a:p>
        </p:txBody>
      </p:sp>
      <p:pic>
        <p:nvPicPr>
          <p:cNvPr id="18" name="Picture 2" descr="C:\Users\USER\Documents\LOGO DGPSN DEF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743200"/>
            <a:ext cx="990600" cy="914400"/>
          </a:xfrm>
          <a:prstGeom prst="rect">
            <a:avLst/>
          </a:prstGeom>
          <a:noFill/>
        </p:spPr>
      </p:pic>
      <p:sp>
        <p:nvSpPr>
          <p:cNvPr id="16" name="Rectangle 15"/>
          <p:cNvSpPr/>
          <p:nvPr/>
        </p:nvSpPr>
        <p:spPr>
          <a:xfrm>
            <a:off x="990600" y="381000"/>
            <a:ext cx="8153400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i="1" dirty="0" smtClean="0"/>
              <a:t>BOURSE DE SECURITE FAMILIALE : </a:t>
            </a:r>
            <a:r>
              <a:rPr lang="fr-FR" sz="2800" b="1" i="1" dirty="0" smtClean="0"/>
              <a:t>Filet de protection sociale </a:t>
            </a:r>
            <a:r>
              <a:rPr lang="fr-FR" sz="2800" i="1" dirty="0" smtClean="0"/>
              <a:t>bâti sur un système de transfert monétaire conditionnel </a:t>
            </a:r>
            <a:endParaRPr lang="fr-FR" sz="2800" dirty="0" smtClean="0"/>
          </a:p>
          <a:p>
            <a:r>
              <a:rPr lang="fr-FR" sz="2400" i="1" dirty="0" smtClean="0"/>
              <a:t> </a:t>
            </a:r>
          </a:p>
          <a:p>
            <a:r>
              <a:rPr lang="fr-FR" sz="2400" i="1" dirty="0" smtClean="0"/>
              <a:t>C'est donc un filet de protection sociale qui favorise :</a:t>
            </a:r>
            <a:endParaRPr lang="fr-FR" sz="2400" dirty="0" smtClean="0"/>
          </a:p>
          <a:p>
            <a:pPr lvl="0">
              <a:buFont typeface="Wingdings" pitchFamily="2" charset="2"/>
              <a:buChar char="ü"/>
            </a:pPr>
            <a:r>
              <a:rPr lang="fr-FR" sz="2400" b="1" i="1" dirty="0" smtClean="0"/>
              <a:t>l’INTERRUPTION</a:t>
            </a:r>
            <a:r>
              <a:rPr lang="fr-FR" sz="2400" i="1" dirty="0" smtClean="0"/>
              <a:t> de la transmission intergénérationnelle  de la pauvreté, </a:t>
            </a:r>
            <a:endParaRPr lang="fr-FR" sz="2400" dirty="0" smtClean="0"/>
          </a:p>
          <a:p>
            <a:pPr lvl="0">
              <a:buFont typeface="Wingdings" pitchFamily="2" charset="2"/>
              <a:buChar char="ü"/>
            </a:pPr>
            <a:r>
              <a:rPr lang="fr-FR" sz="2400" i="1" dirty="0" smtClean="0"/>
              <a:t>la </a:t>
            </a:r>
            <a:r>
              <a:rPr lang="fr-FR" sz="2400" b="1" i="1" dirty="0" smtClean="0"/>
              <a:t>PRÉVENTION</a:t>
            </a:r>
            <a:r>
              <a:rPr lang="fr-FR" sz="2400" i="1" dirty="0" smtClean="0"/>
              <a:t> à court terme de la vulnérabilité aux chocs, la contribution au développement du capital humain,</a:t>
            </a:r>
            <a:endParaRPr lang="fr-FR" sz="2400" dirty="0" smtClean="0"/>
          </a:p>
          <a:p>
            <a:pPr lvl="0">
              <a:buFont typeface="Wingdings" pitchFamily="2" charset="2"/>
              <a:buChar char="ü"/>
            </a:pPr>
            <a:r>
              <a:rPr lang="fr-FR" sz="2400" i="1" dirty="0" smtClean="0"/>
              <a:t> </a:t>
            </a:r>
            <a:r>
              <a:rPr lang="fr-FR" sz="2400" b="1" i="1" dirty="0" smtClean="0"/>
              <a:t>L’AMÉLIORATION</a:t>
            </a:r>
            <a:r>
              <a:rPr lang="fr-FR" sz="2400" i="1" dirty="0" smtClean="0"/>
              <a:t> de la productivité des ménages (qui a son tour génère un certain nombre de retombées) et</a:t>
            </a:r>
            <a:endParaRPr lang="fr-FR" sz="2400" dirty="0" smtClean="0"/>
          </a:p>
          <a:p>
            <a:pPr lvl="0">
              <a:buFont typeface="Wingdings" pitchFamily="2" charset="2"/>
              <a:buChar char="ü"/>
            </a:pPr>
            <a:r>
              <a:rPr lang="fr-FR" sz="2400" i="1" dirty="0" smtClean="0"/>
              <a:t> la </a:t>
            </a:r>
            <a:r>
              <a:rPr lang="fr-FR" sz="2400" b="1" i="1" dirty="0" smtClean="0"/>
              <a:t>RÉDUCTION</a:t>
            </a:r>
            <a:r>
              <a:rPr lang="fr-FR" sz="2400" i="1" dirty="0" smtClean="0"/>
              <a:t> des inégalités</a:t>
            </a:r>
            <a:r>
              <a:rPr lang="fr-FR" sz="2400" dirty="0" smtClean="0"/>
              <a:t>. </a:t>
            </a:r>
            <a:endParaRPr lang="fr-FR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90600" y="457200"/>
            <a:ext cx="8153400" cy="152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/>
            <a:endParaRPr lang="fr-FR" sz="900" b="1" dirty="0" smtClean="0">
              <a:solidFill>
                <a:schemeClr val="tx1"/>
              </a:solidFill>
              <a:latin typeface="Cambria Math" pitchFamily="18" charset="0"/>
              <a:ea typeface="Cambria Math" pitchFamily="18" charset="0"/>
            </a:endParaRPr>
          </a:p>
          <a:p>
            <a:pPr algn="ctr"/>
            <a:r>
              <a:rPr lang="fr-FR" sz="2400" b="1" dirty="0" smtClean="0">
                <a:solidFill>
                  <a:srgbClr val="0033CC"/>
                </a:solidFill>
                <a:latin typeface="Cambria Math" pitchFamily="18" charset="0"/>
                <a:ea typeface="Cambria Math" pitchFamily="18" charset="0"/>
              </a:rPr>
              <a:t>Objectif  global du Programme</a:t>
            </a:r>
          </a:p>
          <a:p>
            <a:pPr algn="just"/>
            <a:r>
              <a:rPr lang="fr-FR" sz="2000" b="1" dirty="0" smtClean="0">
                <a:solidFill>
                  <a:schemeClr val="tx1"/>
                </a:solidFill>
              </a:rPr>
              <a:t>Contribuer à la lutte contre la vulnérabilité et l’exclusion sociale des familles à travers une protection sociale intégrée visant à renforcer leurs capacités productives et éducatives.</a:t>
            </a:r>
          </a:p>
          <a:p>
            <a:pPr algn="just"/>
            <a:endParaRPr lang="fr-FR" dirty="0" smtClean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90600" y="1981200"/>
            <a:ext cx="8153400" cy="4876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fr-FR" sz="1000" b="1" dirty="0" smtClean="0">
              <a:solidFill>
                <a:schemeClr val="tx1"/>
              </a:solidFill>
              <a:latin typeface="Cambria Math" pitchFamily="18" charset="0"/>
              <a:ea typeface="Cambria Math" pitchFamily="18" charset="0"/>
            </a:endParaRPr>
          </a:p>
          <a:p>
            <a:pPr lvl="0" algn="just"/>
            <a:r>
              <a:rPr lang="fr-FR" sz="2000" i="1" dirty="0" smtClean="0">
                <a:solidFill>
                  <a:schemeClr val="tx1"/>
                </a:solidFill>
              </a:rPr>
              <a:t> </a:t>
            </a:r>
          </a:p>
          <a:p>
            <a:pPr lvl="0" algn="just">
              <a:buFont typeface="Wingdings" pitchFamily="2" charset="2"/>
              <a:buChar char="Ø"/>
            </a:pPr>
            <a:endParaRPr lang="fr-FR" sz="2000" i="1" dirty="0" smtClean="0">
              <a:solidFill>
                <a:schemeClr val="tx1"/>
              </a:solidFill>
            </a:endParaRPr>
          </a:p>
          <a:p>
            <a:pPr lvl="0" algn="just"/>
            <a:endParaRPr lang="fr-FR" sz="2000" dirty="0" smtClean="0">
              <a:solidFill>
                <a:schemeClr val="tx1"/>
              </a:solidFill>
            </a:endParaRPr>
          </a:p>
          <a:p>
            <a:pPr lvl="0" algn="just">
              <a:buFont typeface="Wingdings" pitchFamily="2" charset="2"/>
              <a:buChar char="Ø"/>
            </a:pPr>
            <a:endParaRPr lang="fr-FR" sz="2000" i="1" dirty="0" smtClean="0">
              <a:solidFill>
                <a:schemeClr val="tx1"/>
              </a:solidFill>
            </a:endParaRPr>
          </a:p>
          <a:p>
            <a:pPr lvl="0" algn="just"/>
            <a:endParaRPr lang="fr-FR" sz="2000" dirty="0" smtClean="0">
              <a:solidFill>
                <a:schemeClr val="tx1"/>
              </a:solidFill>
            </a:endParaRPr>
          </a:p>
          <a:p>
            <a:pPr algn="ctr"/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78269-331D-4DC0-88A4-5BFDD644FA1A}" type="slidenum">
              <a:rPr lang="fr-FR" smtClean="0"/>
              <a:pPr/>
              <a:t>6</a:t>
            </a:fld>
            <a:endParaRPr lang="fr-FR"/>
          </a:p>
        </p:txBody>
      </p:sp>
      <p:sp>
        <p:nvSpPr>
          <p:cNvPr id="11" name="Titre 1"/>
          <p:cNvSpPr txBox="1">
            <a:spLocks/>
          </p:cNvSpPr>
          <p:nvPr/>
        </p:nvSpPr>
        <p:spPr>
          <a:xfrm>
            <a:off x="0" y="0"/>
            <a:ext cx="9144000" cy="4572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vert="horz" lIns="0" rIns="0" bIns="0" anchor="b">
            <a:normAutofit fontScale="900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OBJECTIFS</a:t>
            </a:r>
          </a:p>
        </p:txBody>
      </p:sp>
      <p:sp>
        <p:nvSpPr>
          <p:cNvPr id="8" name="Rectangle 7"/>
          <p:cNvSpPr/>
          <p:nvPr/>
        </p:nvSpPr>
        <p:spPr>
          <a:xfrm>
            <a:off x="3276600" y="1981200"/>
            <a:ext cx="28257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fr-FR" sz="2400" b="1" dirty="0" smtClean="0">
                <a:solidFill>
                  <a:srgbClr val="0033CC"/>
                </a:solidFill>
                <a:latin typeface="Cambria Math" pitchFamily="18" charset="0"/>
                <a:ea typeface="Cambria Math" pitchFamily="18" charset="0"/>
              </a:rPr>
              <a:t>Objectifs spécifiques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990600" y="2362200"/>
            <a:ext cx="8153400" cy="70788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 algn="just">
              <a:buFont typeface="Wingdings" pitchFamily="2" charset="2"/>
              <a:buChar char="Ø"/>
            </a:pPr>
            <a:r>
              <a:rPr lang="fr-FR" sz="2000" b="1" i="1" dirty="0" smtClean="0"/>
              <a:t>Fournir à 300 000 ménages vulnérables une Bourse de Sécurité Familiale de 25 000 F CFA/trimestre pendant 5 ans d’ici 2017 ;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90600" y="3200400"/>
            <a:ext cx="8153400" cy="70788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fr-FR" sz="2000" b="1" i="1" dirty="0" smtClean="0"/>
              <a:t>Favoriser l’inscription et le maintien des enfants à l’école et l’enregistrement à l’état civil ;</a:t>
            </a:r>
          </a:p>
        </p:txBody>
      </p:sp>
      <p:sp>
        <p:nvSpPr>
          <p:cNvPr id="15" name="Rectangle 14"/>
          <p:cNvSpPr/>
          <p:nvPr/>
        </p:nvSpPr>
        <p:spPr>
          <a:xfrm>
            <a:off x="990600" y="5181600"/>
            <a:ext cx="8153400" cy="70788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 algn="just">
              <a:buFont typeface="Wingdings" pitchFamily="2" charset="2"/>
              <a:buChar char="Ø"/>
            </a:pPr>
            <a:r>
              <a:rPr lang="fr-FR" sz="2000" b="1" i="1" dirty="0" smtClean="0"/>
              <a:t>Développer des mécanismes d’accompagnement des familles bénéficiaires de Bourses de Sécurité Familiale. </a:t>
            </a:r>
            <a:r>
              <a:rPr lang="fr-FR" dirty="0" smtClean="0"/>
              <a:t> </a:t>
            </a:r>
            <a:endParaRPr lang="fr-FR" dirty="0" smtClean="0"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990600" y="4114800"/>
            <a:ext cx="8153400" cy="70788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 algn="just">
              <a:buFont typeface="Wingdings" pitchFamily="2" charset="2"/>
              <a:buChar char="Ø"/>
            </a:pPr>
            <a:r>
              <a:rPr lang="fr-FR" sz="2000" b="1" i="1" dirty="0" smtClean="0"/>
              <a:t>Inciter les ménages bénéficiaires à la tenue régulière du carnet de vaccination des enfants âgés de 0-5 ans ;</a:t>
            </a:r>
          </a:p>
        </p:txBody>
      </p:sp>
      <p:pic>
        <p:nvPicPr>
          <p:cNvPr id="18" name="Picture 2" descr="C:\Users\USER\Documents\LOGO DGPSN DEF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743200"/>
            <a:ext cx="990600" cy="9144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2" grpId="0" animBg="1"/>
      <p:bldP spid="14" grpId="0" animBg="1"/>
      <p:bldP spid="15" grpId="0" animBg="1"/>
      <p:bldP spid="1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990600" y="1905000"/>
            <a:ext cx="8153400" cy="212365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fr-FR" sz="1700" b="1" dirty="0" smtClean="0"/>
              <a:t> </a:t>
            </a:r>
            <a:r>
              <a:rPr lang="fr-FR" sz="2200" b="1" dirty="0" smtClean="0"/>
              <a:t>A COURT TERME : 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fr-FR" sz="2200" i="1" dirty="0" smtClean="0"/>
              <a:t>Une </a:t>
            </a:r>
            <a:r>
              <a:rPr lang="fr-FR" sz="2200" b="1" i="1" dirty="0" smtClean="0"/>
              <a:t>amélioration</a:t>
            </a:r>
            <a:r>
              <a:rPr lang="fr-FR" sz="2200" i="1" dirty="0" smtClean="0"/>
              <a:t> des conditions de vie des ménages enrôlés</a:t>
            </a:r>
            <a:endParaRPr lang="fr-FR" sz="2200" dirty="0" smtClean="0"/>
          </a:p>
          <a:p>
            <a:pPr marL="342900" lvl="0" indent="-342900" algn="just">
              <a:buFont typeface="+mj-lt"/>
              <a:buAutoNum type="arabicPeriod"/>
            </a:pPr>
            <a:r>
              <a:rPr lang="fr-FR" sz="2200" i="1" dirty="0" smtClean="0"/>
              <a:t>Un </a:t>
            </a:r>
            <a:r>
              <a:rPr lang="fr-FR" sz="2200" b="1" i="1" dirty="0" smtClean="0"/>
              <a:t>renforcement</a:t>
            </a:r>
            <a:r>
              <a:rPr lang="fr-FR" sz="2200" i="1" dirty="0" smtClean="0"/>
              <a:t> des capacités des ménages pauvres et indirectement  des organisations et collectivités locales impliquées</a:t>
            </a:r>
            <a:endParaRPr lang="fr-FR" sz="2200" dirty="0" smtClean="0"/>
          </a:p>
          <a:p>
            <a:pPr marL="342900" lvl="0" indent="-342900" algn="just">
              <a:buFont typeface="+mj-lt"/>
              <a:buAutoNum type="arabicPeriod"/>
            </a:pPr>
            <a:r>
              <a:rPr lang="fr-FR" sz="2200" i="1" dirty="0" smtClean="0"/>
              <a:t>Une </a:t>
            </a:r>
            <a:r>
              <a:rPr lang="fr-FR" sz="2200" b="1" i="1" dirty="0" smtClean="0"/>
              <a:t>hausse</a:t>
            </a:r>
            <a:r>
              <a:rPr lang="fr-FR" sz="2200" i="1" dirty="0" smtClean="0"/>
              <a:t> du niveau de scolarisation des enfants des ménages enrôlés</a:t>
            </a:r>
            <a:endParaRPr lang="fr-FR" sz="2200" dirty="0" smtClean="0"/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91312"/>
          </a:xfr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vert="horz" lIns="0" rIns="0" bIns="0" anchor="b">
            <a:normAutofit/>
          </a:bodyPr>
          <a:lstStyle/>
          <a:p>
            <a:pPr algn="ctr"/>
            <a:r>
              <a:rPr lang="fr-FR" sz="3200" dirty="0" smtClean="0">
                <a:latin typeface="Aharoni" pitchFamily="2" charset="-79"/>
                <a:cs typeface="Aharoni" pitchFamily="2" charset="-79"/>
              </a:rPr>
              <a:t>RESULTATS ATTENDUS</a:t>
            </a:r>
          </a:p>
        </p:txBody>
      </p:sp>
      <p:sp>
        <p:nvSpPr>
          <p:cNvPr id="7" name="Rectangle 6"/>
          <p:cNvSpPr/>
          <p:nvPr/>
        </p:nvSpPr>
        <p:spPr>
          <a:xfrm>
            <a:off x="990600" y="4343400"/>
            <a:ext cx="8153400" cy="246221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sz="2200" b="1" dirty="0" smtClean="0"/>
              <a:t>A LONG TERME :</a:t>
            </a:r>
          </a:p>
          <a:p>
            <a:pPr marL="342900" lvl="0" indent="-342900">
              <a:buFont typeface="+mj-lt"/>
              <a:buAutoNum type="arabicPeriod"/>
            </a:pPr>
            <a:r>
              <a:rPr lang="fr-FR" sz="2200" dirty="0" smtClean="0"/>
              <a:t>Les familles bénéficiaires sont moins vulnérables aux chocs et à l’exclusion. </a:t>
            </a:r>
          </a:p>
          <a:p>
            <a:pPr marL="342900" lvl="0" indent="-342900">
              <a:buFont typeface="+mj-lt"/>
              <a:buAutoNum type="arabicPeriod"/>
            </a:pPr>
            <a:r>
              <a:rPr lang="fr-FR" sz="2200" i="1" dirty="0" smtClean="0"/>
              <a:t>Un CHANGEMENT dans les comportements, attitudes et pratiques. (engagement et motivation des parents)</a:t>
            </a:r>
            <a:r>
              <a:rPr lang="fr-FR" sz="2200" dirty="0" smtClean="0"/>
              <a:t> </a:t>
            </a:r>
          </a:p>
          <a:p>
            <a:pPr marL="342900" lvl="0" indent="-342900">
              <a:buFont typeface="+mj-lt"/>
              <a:buAutoNum type="arabicPeriod"/>
            </a:pPr>
            <a:r>
              <a:rPr lang="fr-FR" sz="2200" dirty="0" smtClean="0"/>
              <a:t>Les ménages bénéficiaires de la BSF vivront de façon plus autonome. </a:t>
            </a:r>
          </a:p>
        </p:txBody>
      </p:sp>
      <p:sp>
        <p:nvSpPr>
          <p:cNvPr id="9" name="Rectangle 8"/>
          <p:cNvSpPr/>
          <p:nvPr/>
        </p:nvSpPr>
        <p:spPr>
          <a:xfrm>
            <a:off x="8459788" y="-97274"/>
            <a:ext cx="228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fr-FR" dirty="0" smtClean="0">
                <a:solidFill>
                  <a:prstClr val="black"/>
                </a:solidFill>
              </a:rPr>
              <a:t>.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90600" y="609601"/>
            <a:ext cx="8153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400" dirty="0" smtClean="0"/>
              <a:t>Le PNBSF vise un </a:t>
            </a:r>
            <a:r>
              <a:rPr lang="fr-FR" sz="2400" b="1" dirty="0" smtClean="0">
                <a:solidFill>
                  <a:srgbClr val="C00000"/>
                </a:solidFill>
              </a:rPr>
              <a:t>CHANGEMENT</a:t>
            </a:r>
            <a:r>
              <a:rPr lang="fr-FR" sz="2400" dirty="0" smtClean="0"/>
              <a:t> des conditions de vie des ménages bénéficiaires :</a:t>
            </a:r>
          </a:p>
        </p:txBody>
      </p:sp>
      <p:pic>
        <p:nvPicPr>
          <p:cNvPr id="8" name="Picture 2" descr="C:\Users\USER\Documents\LOGO DGPSN DEF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743200"/>
            <a:ext cx="990600" cy="914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1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4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09600"/>
          </a:xfrm>
          <a:solidFill>
            <a:schemeClr val="accent5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vert="horz" lIns="0" rIns="0" bIns="0" anchor="b">
            <a:noAutofit/>
          </a:bodyPr>
          <a:lstStyle/>
          <a:p>
            <a:pPr algn="ctr"/>
            <a:r>
              <a:rPr lang="fr-FR" sz="2800" b="1" dirty="0" smtClean="0"/>
              <a:t>LE PNBSF COMME MOTEUR DE RESILIENCE</a:t>
            </a:r>
          </a:p>
        </p:txBody>
      </p:sp>
      <p:sp>
        <p:nvSpPr>
          <p:cNvPr id="7" name="Rectangle 6"/>
          <p:cNvSpPr/>
          <p:nvPr/>
        </p:nvSpPr>
        <p:spPr>
          <a:xfrm>
            <a:off x="1295400" y="6076890"/>
            <a:ext cx="4648200" cy="70788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342900" indent="-342900"/>
            <a:r>
              <a:rPr lang="fr-FR" sz="2000" b="1" dirty="0" smtClean="0">
                <a:solidFill>
                  <a:prstClr val="black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Cambria" pitchFamily="18" charset="0"/>
              </a:rPr>
              <a:t>Renforcement des capacités-formation</a:t>
            </a:r>
            <a:endParaRPr lang="fr-FR" sz="2000" dirty="0" smtClean="0"/>
          </a:p>
        </p:txBody>
      </p:sp>
      <p:sp>
        <p:nvSpPr>
          <p:cNvPr id="8" name="Rectangle 7"/>
          <p:cNvSpPr/>
          <p:nvPr/>
        </p:nvSpPr>
        <p:spPr>
          <a:xfrm>
            <a:off x="1219200" y="2971800"/>
            <a:ext cx="3505200" cy="1015663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just"/>
            <a:r>
              <a:rPr lang="fr-FR" sz="2000" b="1" dirty="0" smtClean="0">
                <a:solidFill>
                  <a:prstClr val="black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Cambria" pitchFamily="18" charset="0"/>
              </a:rPr>
              <a:t>Réduction de la vulnérabilité face aux chocs et à la perte de revenus</a:t>
            </a:r>
          </a:p>
        </p:txBody>
      </p:sp>
      <p:sp>
        <p:nvSpPr>
          <p:cNvPr id="9" name="Rectangle 8"/>
          <p:cNvSpPr/>
          <p:nvPr/>
        </p:nvSpPr>
        <p:spPr>
          <a:xfrm>
            <a:off x="1295400" y="4495800"/>
            <a:ext cx="3429000" cy="132343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fr-FR" sz="2000" b="1" dirty="0" smtClean="0">
                <a:solidFill>
                  <a:prstClr val="black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Cambria" pitchFamily="18" charset="0"/>
              </a:rPr>
              <a:t>Rétablissement des capacités productives et création d’opportunités économiques </a:t>
            </a:r>
            <a:endParaRPr lang="fr-FR" sz="2000" dirty="0"/>
          </a:p>
        </p:txBody>
      </p:sp>
      <p:sp>
        <p:nvSpPr>
          <p:cNvPr id="10" name="Rectangle 9"/>
          <p:cNvSpPr/>
          <p:nvPr/>
        </p:nvSpPr>
        <p:spPr>
          <a:xfrm>
            <a:off x="6019800" y="4038600"/>
            <a:ext cx="2819400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/>
            <a:r>
              <a:rPr lang="fr-FR" sz="2400" b="1" dirty="0" smtClean="0">
                <a:solidFill>
                  <a:prstClr val="black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Cambria" pitchFamily="18" charset="0"/>
              </a:rPr>
              <a:t>AUTOPROMOTION</a:t>
            </a:r>
          </a:p>
        </p:txBody>
      </p:sp>
      <p:cxnSp>
        <p:nvCxnSpPr>
          <p:cNvPr id="19" name="Connecteur droit avec flèche 18"/>
          <p:cNvCxnSpPr/>
          <p:nvPr/>
        </p:nvCxnSpPr>
        <p:spPr>
          <a:xfrm flipH="1">
            <a:off x="5715000" y="4495800"/>
            <a:ext cx="1066800" cy="1524000"/>
          </a:xfrm>
          <a:prstGeom prst="straightConnector1">
            <a:avLst/>
          </a:prstGeom>
          <a:ln w="381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/>
          <p:cNvCxnSpPr>
            <a:stCxn id="9" idx="3"/>
          </p:cNvCxnSpPr>
          <p:nvPr/>
        </p:nvCxnSpPr>
        <p:spPr>
          <a:xfrm flipV="1">
            <a:off x="4724400" y="4394778"/>
            <a:ext cx="1295400" cy="762742"/>
          </a:xfrm>
          <a:prstGeom prst="straightConnector1">
            <a:avLst/>
          </a:prstGeom>
          <a:ln w="381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/>
          <p:cNvCxnSpPr/>
          <p:nvPr/>
        </p:nvCxnSpPr>
        <p:spPr>
          <a:xfrm>
            <a:off x="4724400" y="3657600"/>
            <a:ext cx="1295400" cy="381000"/>
          </a:xfrm>
          <a:prstGeom prst="straightConnector1">
            <a:avLst/>
          </a:prstGeom>
          <a:ln w="381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à coins arrondis 24"/>
          <p:cNvSpPr/>
          <p:nvPr/>
        </p:nvSpPr>
        <p:spPr>
          <a:xfrm>
            <a:off x="1295400" y="990600"/>
            <a:ext cx="7543800" cy="1524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latin typeface="Bernard MT Condensed" pitchFamily="18" charset="0"/>
              </a:rPr>
              <a:t>Le PNBSF est un moteur de résilience</a:t>
            </a:r>
            <a:endParaRPr lang="fr-FR" sz="2400" dirty="0">
              <a:latin typeface="Bernard MT Condensed" pitchFamily="18" charset="0"/>
            </a:endParaRPr>
          </a:p>
        </p:txBody>
      </p:sp>
      <p:sp>
        <p:nvSpPr>
          <p:cNvPr id="27" name="Double flèche verticale 26"/>
          <p:cNvSpPr/>
          <p:nvPr/>
        </p:nvSpPr>
        <p:spPr>
          <a:xfrm>
            <a:off x="2743200" y="4038600"/>
            <a:ext cx="228600" cy="457200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Double flèche verticale 27"/>
          <p:cNvSpPr/>
          <p:nvPr/>
        </p:nvSpPr>
        <p:spPr>
          <a:xfrm>
            <a:off x="3505200" y="5638800"/>
            <a:ext cx="228600" cy="457200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4" name="Picture 2" descr="C:\Users\USER\Documents\LOGO DGPSN DEF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743200"/>
            <a:ext cx="990600" cy="914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0" y="5789613"/>
            <a:ext cx="6627813" cy="1065212"/>
          </a:xfrm>
          <a:noFill/>
          <a:ln>
            <a:round/>
          </a:ln>
        </p:spPr>
        <p:txBody>
          <a:bodyPr lIns="90000" tIns="46800" rIns="90000" bIns="46800" anchor="b" anchorCtr="1"/>
          <a:lstStyle/>
          <a:p>
            <a:pPr>
              <a:buClr>
                <a:srgbClr val="003399"/>
              </a:buClr>
              <a:buSzPct val="100000"/>
              <a:buFont typeface="Arial" pitchFamily="34" charset="0"/>
              <a:buNone/>
            </a:pPr>
            <a:endParaRPr lang="fr-CH" sz="1600" b="1" dirty="0" smtClean="0">
              <a:solidFill>
                <a:srgbClr val="000000"/>
              </a:solidFill>
              <a:cs typeface="Lucida Sans Unicode" pitchFamily="34" charset="0"/>
            </a:endParaRPr>
          </a:p>
          <a:p>
            <a:pPr>
              <a:buClr>
                <a:srgbClr val="003399"/>
              </a:buClr>
              <a:buSzPct val="100000"/>
              <a:buFont typeface="Arial" pitchFamily="34" charset="0"/>
              <a:buNone/>
            </a:pPr>
            <a:endParaRPr lang="fr-CH" sz="1600" b="1" dirty="0" smtClean="0">
              <a:solidFill>
                <a:srgbClr val="000000"/>
              </a:solidFill>
              <a:cs typeface="Lucida Sans Unicode" pitchFamily="34" charset="0"/>
            </a:endParaRPr>
          </a:p>
          <a:p>
            <a:pPr>
              <a:buClr>
                <a:srgbClr val="003399"/>
              </a:buClr>
              <a:buSzPct val="100000"/>
              <a:buFont typeface="Arial" pitchFamily="34" charset="0"/>
              <a:buNone/>
            </a:pPr>
            <a:endParaRPr lang="fr-CH" sz="1600" b="1" dirty="0" smtClean="0">
              <a:solidFill>
                <a:srgbClr val="000000"/>
              </a:solidFill>
              <a:cs typeface="Lucida Sans Unicode" pitchFamily="34" charset="0"/>
            </a:endParaRPr>
          </a:p>
        </p:txBody>
      </p:sp>
      <p:sp>
        <p:nvSpPr>
          <p:cNvPr id="6147" name="AutoShap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"/>
            <a:ext cx="9144000" cy="609600"/>
          </a:xfrm>
          <a:solidFill>
            <a:schemeClr val="accent5">
              <a:lumMod val="40000"/>
              <a:lumOff val="60000"/>
            </a:schemeClr>
          </a:solidFill>
        </p:spPr>
        <p:txBody>
          <a:bodyPr lIns="90000" tIns="46800" rIns="90000" bIns="46800" anchor="t">
            <a:normAutofit fontScale="90000"/>
          </a:bodyPr>
          <a:lstStyle/>
          <a:p>
            <a:pPr algn="ctr" eaLnBrk="1" hangingPunct="1"/>
            <a:r>
              <a:rPr lang="fr-FR" sz="3000" b="1" dirty="0" smtClean="0">
                <a:solidFill>
                  <a:schemeClr val="accent5">
                    <a:lumMod val="50000"/>
                  </a:schemeClr>
                </a:solidFill>
              </a:rPr>
              <a:t>CRITERES ET CONDITIONNALITES </a:t>
            </a:r>
            <a:br>
              <a:rPr lang="fr-FR" sz="3000" b="1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fr-FR" sz="3000" b="1" dirty="0" smtClean="0">
                <a:solidFill>
                  <a:schemeClr val="tx1"/>
                </a:solidFill>
              </a:rPr>
              <a:t/>
            </a:r>
            <a:br>
              <a:rPr lang="fr-FR" sz="3000" b="1" dirty="0" smtClean="0">
                <a:solidFill>
                  <a:schemeClr val="tx1"/>
                </a:solidFill>
              </a:rPr>
            </a:br>
            <a:endParaRPr lang="en-GB" sz="3800" b="1" dirty="0" smtClean="0">
              <a:solidFill>
                <a:schemeClr val="tx1"/>
              </a:solidFill>
            </a:endParaRPr>
          </a:p>
        </p:txBody>
      </p:sp>
      <p:sp>
        <p:nvSpPr>
          <p:cNvPr id="614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90600" y="685800"/>
            <a:ext cx="8153400" cy="6172200"/>
          </a:xfrm>
        </p:spPr>
        <p:txBody>
          <a:bodyPr lIns="90000" tIns="46800" rIns="90000" bIns="46800">
            <a:normAutofit/>
          </a:bodyPr>
          <a:lstStyle/>
          <a:p>
            <a:pPr marL="365760" lvl="1" indent="-283464" algn="ctr">
              <a:lnSpc>
                <a:spcPct val="80000"/>
              </a:lnSpc>
              <a:spcBef>
                <a:spcPts val="600"/>
              </a:spcBef>
              <a:buSzPct val="80000"/>
              <a:buNone/>
            </a:pPr>
            <a:r>
              <a:rPr lang="fr-FR" b="1" u="sng" dirty="0" smtClean="0">
                <a:solidFill>
                  <a:schemeClr val="accent5">
                    <a:lumMod val="50000"/>
                  </a:schemeClr>
                </a:solidFill>
              </a:rPr>
              <a:t>Pour </a:t>
            </a:r>
            <a:r>
              <a:rPr lang="fr-FR" b="1" u="sng" dirty="0">
                <a:solidFill>
                  <a:schemeClr val="accent5">
                    <a:lumMod val="50000"/>
                  </a:schemeClr>
                </a:solidFill>
              </a:rPr>
              <a:t>être éligible </a:t>
            </a:r>
            <a:r>
              <a:rPr lang="fr-FR" b="1" dirty="0">
                <a:solidFill>
                  <a:schemeClr val="accent5">
                    <a:lumMod val="50000"/>
                  </a:schemeClr>
                </a:solidFill>
              </a:rPr>
              <a:t> :</a:t>
            </a:r>
          </a:p>
          <a:p>
            <a:pPr marL="365760" lvl="1" indent="-283464" algn="ctr">
              <a:lnSpc>
                <a:spcPct val="80000"/>
              </a:lnSpc>
              <a:spcBef>
                <a:spcPts val="600"/>
              </a:spcBef>
              <a:buSzPct val="80000"/>
              <a:buNone/>
            </a:pPr>
            <a:endParaRPr lang="fr-FR" b="1" u="sng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365760" lvl="1" indent="-283464" algn="ctr">
              <a:lnSpc>
                <a:spcPct val="80000"/>
              </a:lnSpc>
              <a:spcBef>
                <a:spcPts val="600"/>
              </a:spcBef>
              <a:buSzPct val="80000"/>
              <a:buNone/>
            </a:pPr>
            <a:endParaRPr lang="fr-FR" sz="1800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365760" lvl="1" indent="-283464" algn="ctr">
              <a:lnSpc>
                <a:spcPct val="80000"/>
              </a:lnSpc>
              <a:spcBef>
                <a:spcPts val="600"/>
              </a:spcBef>
              <a:buSzPct val="80000"/>
              <a:buNone/>
            </a:pPr>
            <a:endParaRPr lang="fr-FR" sz="1800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365760" lvl="1" indent="-283464" algn="ctr">
              <a:lnSpc>
                <a:spcPct val="80000"/>
              </a:lnSpc>
              <a:spcBef>
                <a:spcPts val="600"/>
              </a:spcBef>
              <a:buSzPct val="80000"/>
              <a:buNone/>
            </a:pPr>
            <a:endParaRPr lang="fr-FR" sz="1800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365760" lvl="1" indent="-283464" algn="ctr">
              <a:lnSpc>
                <a:spcPct val="80000"/>
              </a:lnSpc>
              <a:spcBef>
                <a:spcPts val="600"/>
              </a:spcBef>
              <a:buSzPct val="80000"/>
              <a:buNone/>
            </a:pPr>
            <a:endParaRPr lang="fr-FR" sz="1800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365760" lvl="1" indent="-283464" algn="ctr">
              <a:lnSpc>
                <a:spcPct val="80000"/>
              </a:lnSpc>
              <a:spcBef>
                <a:spcPts val="600"/>
              </a:spcBef>
              <a:buSzPct val="80000"/>
              <a:buNone/>
            </a:pPr>
            <a:endParaRPr lang="fr-FR" sz="1800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365760" lvl="1" indent="-283464" algn="ctr">
              <a:lnSpc>
                <a:spcPct val="80000"/>
              </a:lnSpc>
              <a:spcBef>
                <a:spcPts val="600"/>
              </a:spcBef>
              <a:buSzPct val="80000"/>
              <a:buNone/>
            </a:pPr>
            <a:r>
              <a:rPr lang="fr-FR" sz="1800" b="1" u="sng" dirty="0" smtClean="0">
                <a:solidFill>
                  <a:schemeClr val="accent5">
                    <a:lumMod val="50000"/>
                  </a:schemeClr>
                </a:solidFill>
              </a:rPr>
              <a:t>Les </a:t>
            </a:r>
            <a:r>
              <a:rPr lang="fr-FR" sz="1800" b="1" u="sng" dirty="0">
                <a:solidFill>
                  <a:schemeClr val="accent5">
                    <a:lumMod val="50000"/>
                  </a:schemeClr>
                </a:solidFill>
              </a:rPr>
              <a:t>ménages bénéficiaires doivent assurer 3 contreparties</a:t>
            </a:r>
            <a:r>
              <a:rPr lang="fr-FR" sz="1800" b="1" dirty="0">
                <a:solidFill>
                  <a:schemeClr val="accent5">
                    <a:lumMod val="50000"/>
                  </a:schemeClr>
                </a:solidFill>
              </a:rPr>
              <a:t> :</a:t>
            </a:r>
          </a:p>
          <a:p>
            <a:pPr marL="365760" lvl="1" indent="-283464" algn="ctr">
              <a:lnSpc>
                <a:spcPct val="80000"/>
              </a:lnSpc>
              <a:spcBef>
                <a:spcPts val="600"/>
              </a:spcBef>
              <a:buSzPct val="80000"/>
              <a:buNone/>
            </a:pPr>
            <a:endParaRPr lang="fr-FR" sz="1800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365760" lvl="1" indent="-283464" algn="ctr">
              <a:lnSpc>
                <a:spcPct val="80000"/>
              </a:lnSpc>
              <a:spcBef>
                <a:spcPts val="600"/>
              </a:spcBef>
              <a:buSzPct val="80000"/>
              <a:buNone/>
            </a:pPr>
            <a:endParaRPr lang="fr-FR" sz="1800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365760" lvl="1" indent="-283464" algn="ctr">
              <a:lnSpc>
                <a:spcPct val="80000"/>
              </a:lnSpc>
              <a:spcBef>
                <a:spcPts val="600"/>
              </a:spcBef>
              <a:buSzPct val="80000"/>
              <a:buNone/>
            </a:pPr>
            <a:endParaRPr lang="fr-FR" sz="3000" dirty="0" smtClean="0"/>
          </a:p>
          <a:p>
            <a:pPr marL="365760" lvl="1" indent="-283464" algn="ctr">
              <a:lnSpc>
                <a:spcPct val="80000"/>
              </a:lnSpc>
              <a:spcBef>
                <a:spcPts val="600"/>
              </a:spcBef>
              <a:buSzPct val="80000"/>
              <a:buNone/>
            </a:pPr>
            <a:endParaRPr lang="fr-FR" sz="30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fr-FR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de-CH" sz="1500" dirty="0" smtClean="0"/>
          </a:p>
        </p:txBody>
      </p:sp>
      <p:sp>
        <p:nvSpPr>
          <p:cNvPr id="6" name="Rectangle à coins arrondis 5"/>
          <p:cNvSpPr/>
          <p:nvPr/>
        </p:nvSpPr>
        <p:spPr>
          <a:xfrm>
            <a:off x="0" y="6400800"/>
            <a:ext cx="990600" cy="4572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>
                <a:solidFill>
                  <a:schemeClr val="accent5">
                    <a:lumMod val="50000"/>
                  </a:schemeClr>
                </a:solidFill>
                <a:latin typeface="Segoe UI Semibold" pitchFamily="34" charset="0"/>
              </a:rPr>
              <a:t>DGPSN</a:t>
            </a:r>
            <a:endParaRPr lang="fr-FR" sz="1600" b="1" dirty="0">
              <a:solidFill>
                <a:schemeClr val="accent5">
                  <a:lumMod val="50000"/>
                </a:schemeClr>
              </a:solidFill>
              <a:latin typeface="Segoe UI Semibold" pitchFamily="34" charset="0"/>
            </a:endParaRPr>
          </a:p>
        </p:txBody>
      </p:sp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990600" y="3810000"/>
            <a:ext cx="8153400" cy="10156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1" indent="-342900" algn="just" defTabSz="914400" fontAlgn="base">
              <a:spcBef>
                <a:spcPts val="550"/>
              </a:spcBef>
              <a:spcAft>
                <a:spcPct val="0"/>
              </a:spcAft>
              <a:buClr>
                <a:schemeClr val="accent1"/>
              </a:buClr>
              <a:buBlip>
                <a:blip r:embed="rId3"/>
              </a:buBlip>
              <a:tabLst/>
              <a:defRPr/>
            </a:pPr>
            <a:r>
              <a:rPr lang="fr-FR" sz="3000" dirty="0" smtClean="0"/>
              <a:t>Inscription et maintien des enfants du ménage à l’école  (éducation formelle)</a:t>
            </a:r>
            <a:endParaRPr kumimoji="0" lang="fr-FR" sz="3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990600" y="4800600"/>
            <a:ext cx="8153400" cy="10156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1" indent="-342900" algn="just" defTabSz="914400" fontAlgn="base">
              <a:spcBef>
                <a:spcPts val="550"/>
              </a:spcBef>
              <a:spcAft>
                <a:spcPct val="0"/>
              </a:spcAft>
              <a:buClr>
                <a:schemeClr val="accent1"/>
              </a:buClr>
              <a:buBlip>
                <a:blip r:embed="rId3"/>
              </a:buBlip>
              <a:tabLst/>
              <a:defRPr/>
            </a:pPr>
            <a:r>
              <a:rPr lang="fr-FR" sz="3000" dirty="0" smtClean="0"/>
              <a:t>Tenir à jour les carnets de vaccination des enfants de 0-5 ans</a:t>
            </a:r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990600" y="5943600"/>
            <a:ext cx="8153400" cy="55399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1" indent="-342900" algn="just" defTabSz="914400" fontAlgn="base">
              <a:spcBef>
                <a:spcPts val="550"/>
              </a:spcBef>
              <a:spcAft>
                <a:spcPct val="0"/>
              </a:spcAft>
              <a:buClr>
                <a:schemeClr val="accent1"/>
              </a:buClr>
              <a:buBlip>
                <a:blip r:embed="rId3"/>
              </a:buBlip>
              <a:tabLst/>
              <a:defRPr/>
            </a:pPr>
            <a:r>
              <a:rPr lang="fr-FR" sz="3000" dirty="0" smtClean="0"/>
              <a:t>Enregistrement à l’état civil</a:t>
            </a:r>
            <a:endParaRPr kumimoji="0" lang="fr-FR" sz="3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Picture 2" descr="C:\Users\USER\Documents\LOGO DGPSN DEF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743200"/>
            <a:ext cx="990600" cy="914400"/>
          </a:xfrm>
          <a:prstGeom prst="rect">
            <a:avLst/>
          </a:prstGeom>
          <a:noFill/>
        </p:spPr>
      </p:pic>
      <p:sp>
        <p:nvSpPr>
          <p:cNvPr id="12" name="Rectangle 3"/>
          <p:cNvSpPr txBox="1">
            <a:spLocks noChangeArrowheads="1"/>
          </p:cNvSpPr>
          <p:nvPr/>
        </p:nvSpPr>
        <p:spPr>
          <a:xfrm>
            <a:off x="1219200" y="1219200"/>
            <a:ext cx="7772400" cy="1219200"/>
          </a:xfrm>
          <a:prstGeom prst="rect">
            <a:avLst/>
          </a:prstGeom>
          <a:solidFill>
            <a:schemeClr val="bg1"/>
          </a:solidFill>
        </p:spPr>
        <p:txBody>
          <a:bodyPr>
            <a:normAutofit/>
          </a:bodyPr>
          <a:lstStyle/>
          <a:p>
            <a:pPr marL="357188" marR="0" lvl="1" indent="-357188" algn="just" defTabSz="914400" rtl="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itchFamily="2" charset="2"/>
              <a:buChar char="Ø"/>
              <a:tabLst/>
              <a:defRPr/>
            </a:pP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Etre un ménage dans </a:t>
            </a:r>
            <a:r>
              <a:rPr kumimoji="0" lang="fr-FR" sz="3200" b="1" i="0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une situation d’extrême pauvreté</a:t>
            </a:r>
          </a:p>
          <a:p>
            <a:pPr marL="365760" marR="0" lvl="0" indent="-283464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rus BT" pitchFamily="18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chemeClr val="accent5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vert="horz" lIns="0" rIns="0" bIns="0" anchor="b">
            <a:normAutofit fontScale="90000"/>
          </a:bodyPr>
          <a:lstStyle/>
          <a:p>
            <a:pPr algn="ctr"/>
            <a:r>
              <a:rPr lang="fr-FR" sz="3200" b="1" dirty="0" smtClean="0"/>
              <a:t>MODALITES DE MISE A DISPOSITION </a:t>
            </a:r>
            <a:br>
              <a:rPr lang="fr-FR" sz="3200" b="1" dirty="0" smtClean="0"/>
            </a:br>
            <a:r>
              <a:rPr lang="fr-FR" sz="3200" b="1" dirty="0" smtClean="0"/>
              <a:t>DE LA BOURSE DE SECURITE FAMILIALE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90600" y="3657600"/>
            <a:ext cx="8153400" cy="609600"/>
          </a:xfrm>
          <a:solidFill>
            <a:schemeClr val="bg1"/>
          </a:solidFill>
        </p:spPr>
        <p:txBody>
          <a:bodyPr>
            <a:normAutofit fontScale="32500" lnSpcReduction="20000"/>
          </a:bodyPr>
          <a:lstStyle/>
          <a:p>
            <a:endParaRPr lang="fr-FR" dirty="0" smtClean="0"/>
          </a:p>
          <a:p>
            <a:r>
              <a:rPr lang="fr-FR" sz="7600" dirty="0" smtClean="0"/>
              <a:t>Périodicité du paiement</a:t>
            </a:r>
            <a:r>
              <a:rPr lang="fr-FR" sz="7000" b="1" dirty="0" smtClean="0"/>
              <a:t> : Trimestrielle</a:t>
            </a:r>
            <a:endParaRPr lang="fr-FR" sz="7000" dirty="0"/>
          </a:p>
        </p:txBody>
      </p:sp>
      <p:sp>
        <p:nvSpPr>
          <p:cNvPr id="6" name="Rectangle à coins arrondis 5"/>
          <p:cNvSpPr/>
          <p:nvPr/>
        </p:nvSpPr>
        <p:spPr>
          <a:xfrm>
            <a:off x="0" y="6400800"/>
            <a:ext cx="990600" cy="4572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>
                <a:solidFill>
                  <a:schemeClr val="accent5">
                    <a:lumMod val="50000"/>
                  </a:schemeClr>
                </a:solidFill>
                <a:latin typeface="Segoe UI Semibold" pitchFamily="34" charset="0"/>
              </a:rPr>
              <a:t>DGPSN</a:t>
            </a:r>
            <a:endParaRPr lang="fr-FR" sz="1600" b="1" dirty="0">
              <a:solidFill>
                <a:schemeClr val="accent5">
                  <a:lumMod val="50000"/>
                </a:schemeClr>
              </a:solidFill>
              <a:latin typeface="Segoe UI Semibold" pitchFamily="34" charset="0"/>
            </a:endParaRPr>
          </a:p>
        </p:txBody>
      </p:sp>
      <p:sp>
        <p:nvSpPr>
          <p:cNvPr id="8" name="Espace réservé du contenu 2"/>
          <p:cNvSpPr txBox="1">
            <a:spLocks/>
          </p:cNvSpPr>
          <p:nvPr/>
        </p:nvSpPr>
        <p:spPr>
          <a:xfrm>
            <a:off x="990600" y="2895600"/>
            <a:ext cx="8153400" cy="609600"/>
          </a:xfrm>
          <a:prstGeom prst="rect">
            <a:avLst/>
          </a:prstGeom>
          <a:solidFill>
            <a:schemeClr val="bg1"/>
          </a:solidFill>
        </p:spPr>
        <p:txBody>
          <a:bodyPr>
            <a:normAutofit fontScale="25000" lnSpcReduction="20000"/>
          </a:bodyPr>
          <a:lstStyle/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fr-FR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lang="fr-FR" sz="14400" dirty="0" smtClean="0"/>
              <a:t>Montant  de la bourse </a:t>
            </a:r>
            <a:r>
              <a:rPr lang="fr-FR" sz="14400" b="1" dirty="0" smtClean="0"/>
              <a:t>: </a:t>
            </a:r>
            <a:r>
              <a:rPr lang="fr-FR" sz="8000" b="1" dirty="0" smtClean="0"/>
              <a:t>25 000 f </a:t>
            </a:r>
            <a:r>
              <a:rPr lang="fr-FR" sz="8000" b="1" dirty="0" err="1" smtClean="0"/>
              <a:t>cfa</a:t>
            </a:r>
            <a:r>
              <a:rPr lang="fr-FR" sz="8000" b="1" dirty="0" smtClean="0"/>
              <a:t>/</a:t>
            </a:r>
            <a:r>
              <a:rPr lang="fr-FR" sz="8000" b="1" dirty="0" err="1" smtClean="0"/>
              <a:t>trim</a:t>
            </a:r>
            <a:r>
              <a:rPr lang="fr-FR" sz="8000" b="1" dirty="0" smtClean="0"/>
              <a:t>/</a:t>
            </a:r>
            <a:r>
              <a:rPr lang="fr-FR" sz="8000" b="1" dirty="0" err="1" smtClean="0"/>
              <a:t>pdt</a:t>
            </a:r>
            <a:r>
              <a:rPr lang="fr-FR" sz="8000" b="1" dirty="0" smtClean="0"/>
              <a:t> 5ans</a:t>
            </a:r>
            <a:endParaRPr kumimoji="0" lang="fr-FR" sz="80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Espace réservé du contenu 2"/>
          <p:cNvSpPr txBox="1">
            <a:spLocks/>
          </p:cNvSpPr>
          <p:nvPr/>
        </p:nvSpPr>
        <p:spPr>
          <a:xfrm>
            <a:off x="990600" y="4572000"/>
            <a:ext cx="8153400" cy="609600"/>
          </a:xfrm>
          <a:prstGeom prst="rect">
            <a:avLst/>
          </a:prstGeom>
          <a:solidFill>
            <a:schemeClr val="bg1"/>
          </a:solidFill>
        </p:spPr>
        <p:txBody>
          <a:bodyPr>
            <a:normAutofit lnSpcReduction="10000"/>
          </a:bodyPr>
          <a:lstStyle/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lang="fr-FR" sz="3600" dirty="0" smtClean="0"/>
              <a:t>Opérateur de transfert</a:t>
            </a:r>
            <a:r>
              <a:rPr lang="fr-FR" sz="3000" b="1" dirty="0" smtClean="0"/>
              <a:t> : Poste</a:t>
            </a:r>
            <a:endParaRPr lang="fr-FR" sz="3000" dirty="0" smtClean="0"/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fr-FR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Espace réservé du contenu 2"/>
          <p:cNvSpPr txBox="1">
            <a:spLocks/>
          </p:cNvSpPr>
          <p:nvPr/>
        </p:nvSpPr>
        <p:spPr>
          <a:xfrm>
            <a:off x="990600" y="1981200"/>
            <a:ext cx="8153400" cy="685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>
            <a:normAutofit fontScale="70000" lnSpcReduction="20000"/>
          </a:bodyPr>
          <a:lstStyle/>
          <a:p>
            <a:pPr marL="365760" lvl="0" indent="-283464"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endParaRPr lang="fr-FR" sz="6400" dirty="0"/>
          </a:p>
        </p:txBody>
      </p:sp>
      <p:sp>
        <p:nvSpPr>
          <p:cNvPr id="11" name="Rectangle 10"/>
          <p:cNvSpPr/>
          <p:nvPr/>
        </p:nvSpPr>
        <p:spPr>
          <a:xfrm>
            <a:off x="990600" y="990600"/>
            <a:ext cx="8153400" cy="5847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342900" lvl="1" indent="-342900" algn="just" fontAlgn="base">
              <a:spcBef>
                <a:spcPts val="55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Arial" pitchFamily="34" charset="0"/>
              <a:buChar char="•"/>
              <a:defRPr/>
            </a:pPr>
            <a:r>
              <a:rPr lang="fr-FR" sz="3200" dirty="0" smtClean="0"/>
              <a:t>Gestionnaire de l’allocation</a:t>
            </a:r>
            <a:r>
              <a:rPr lang="fr-FR" sz="2800" b="1" dirty="0" smtClean="0"/>
              <a:t> : Mère de famille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66800" y="1981200"/>
            <a:ext cx="200952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</a:pPr>
            <a:r>
              <a:rPr lang="fr-FR" sz="3600" dirty="0" smtClean="0"/>
              <a:t>Durée</a:t>
            </a:r>
            <a:r>
              <a:rPr lang="fr-FR" sz="3600" b="1" dirty="0" smtClean="0"/>
              <a:t> :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048000" y="2057400"/>
            <a:ext cx="130997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65760" lvl="0" indent="-283464">
              <a:spcBef>
                <a:spcPts val="600"/>
              </a:spcBef>
              <a:buClr>
                <a:schemeClr val="accent1"/>
              </a:buClr>
              <a:buSzPct val="80000"/>
            </a:pPr>
            <a:r>
              <a:rPr lang="fr-FR" sz="3200" b="1" i="1" dirty="0" smtClean="0"/>
              <a:t>05ans</a:t>
            </a:r>
          </a:p>
        </p:txBody>
      </p:sp>
      <p:pic>
        <p:nvPicPr>
          <p:cNvPr id="19" name="Picture 2" descr="C:\Users\USER\Documents\LOGO DGPSN DEF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743200"/>
            <a:ext cx="990600" cy="914400"/>
          </a:xfrm>
          <a:prstGeom prst="rect">
            <a:avLst/>
          </a:prstGeom>
          <a:noFill/>
        </p:spPr>
      </p:pic>
      <p:sp>
        <p:nvSpPr>
          <p:cNvPr id="18" name="Rectangle 17"/>
          <p:cNvSpPr/>
          <p:nvPr/>
        </p:nvSpPr>
        <p:spPr>
          <a:xfrm>
            <a:off x="990600" y="1752600"/>
            <a:ext cx="8153400" cy="95410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342900" lvl="1" indent="-342900" algn="just" fontAlgn="base">
              <a:spcBef>
                <a:spcPts val="55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Arial" pitchFamily="34" charset="0"/>
              <a:buChar char="•"/>
              <a:defRPr/>
            </a:pPr>
            <a:r>
              <a:rPr lang="fr-FR" sz="2800" dirty="0" smtClean="0"/>
              <a:t>L’allocation reste fixe quelle que soit la taille du ménage</a:t>
            </a:r>
            <a:r>
              <a:rPr lang="fr-FR" sz="2800" b="1" dirty="0" smtClean="0"/>
              <a:t> </a:t>
            </a:r>
          </a:p>
        </p:txBody>
      </p:sp>
      <p:sp>
        <p:nvSpPr>
          <p:cNvPr id="20" name="Espace réservé du contenu 2"/>
          <p:cNvSpPr txBox="1">
            <a:spLocks/>
          </p:cNvSpPr>
          <p:nvPr/>
        </p:nvSpPr>
        <p:spPr>
          <a:xfrm>
            <a:off x="990600" y="5334000"/>
            <a:ext cx="8153400" cy="838200"/>
          </a:xfrm>
          <a:prstGeom prst="rect">
            <a:avLst/>
          </a:prstGeom>
          <a:solidFill>
            <a:schemeClr val="bg1"/>
          </a:solidFill>
        </p:spPr>
        <p:txBody>
          <a:bodyPr>
            <a:normAutofit/>
          </a:bodyPr>
          <a:lstStyle/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lang="fr-FR" sz="3600" dirty="0" smtClean="0"/>
              <a:t>Délai retrait montant transféré</a:t>
            </a:r>
            <a:r>
              <a:rPr lang="fr-FR" sz="3000" b="1" dirty="0" smtClean="0"/>
              <a:t> : 2 mois</a:t>
            </a:r>
            <a:endParaRPr lang="fr-FR" sz="3000" dirty="0" smtClean="0"/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endParaRPr kumimoji="0" lang="fr-FR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1" name="Espace réservé du contenu 2"/>
          <p:cNvSpPr txBox="1">
            <a:spLocks/>
          </p:cNvSpPr>
          <p:nvPr/>
        </p:nvSpPr>
        <p:spPr>
          <a:xfrm>
            <a:off x="990600" y="6400800"/>
            <a:ext cx="8153400" cy="457200"/>
          </a:xfrm>
          <a:prstGeom prst="rect">
            <a:avLst/>
          </a:prstGeom>
          <a:solidFill>
            <a:schemeClr val="bg1"/>
          </a:solidFill>
        </p:spPr>
        <p:txBody>
          <a:bodyPr>
            <a:normAutofit fontScale="77500" lnSpcReduction="20000"/>
          </a:bodyPr>
          <a:lstStyle/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lang="fr-FR" sz="3600" dirty="0" smtClean="0"/>
              <a:t>Durée dans le programme </a:t>
            </a:r>
            <a:r>
              <a:rPr lang="fr-FR" sz="3000" b="1" dirty="0" smtClean="0"/>
              <a:t>: 5 ans</a:t>
            </a:r>
            <a:endParaRPr lang="fr-FR" sz="3000" dirty="0" smtClean="0"/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endParaRPr kumimoji="0" lang="fr-FR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33400"/>
          </a:xfrm>
          <a:solidFill>
            <a:schemeClr val="accent5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vert="horz" lIns="0" rIns="0" bIns="0" anchor="b">
            <a:normAutofit/>
          </a:bodyPr>
          <a:lstStyle/>
          <a:p>
            <a:pPr algn="ctr"/>
            <a:r>
              <a:rPr lang="fr-FR" sz="3200" b="1" dirty="0" smtClean="0"/>
              <a:t>MODALITES DE SUIVI - EVALUATION</a:t>
            </a:r>
          </a:p>
        </p:txBody>
      </p:sp>
      <p:sp>
        <p:nvSpPr>
          <p:cNvPr id="6" name="Rectangle à coins arrondis 5"/>
          <p:cNvSpPr/>
          <p:nvPr/>
        </p:nvSpPr>
        <p:spPr>
          <a:xfrm>
            <a:off x="0" y="6400800"/>
            <a:ext cx="990600" cy="4572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>
                <a:solidFill>
                  <a:schemeClr val="accent5">
                    <a:lumMod val="50000"/>
                  </a:schemeClr>
                </a:solidFill>
                <a:latin typeface="Segoe UI Semibold" pitchFamily="34" charset="0"/>
              </a:rPr>
              <a:t>DGPSN</a:t>
            </a:r>
            <a:endParaRPr lang="fr-FR" sz="1600" b="1" dirty="0">
              <a:solidFill>
                <a:schemeClr val="accent5">
                  <a:lumMod val="50000"/>
                </a:schemeClr>
              </a:solidFill>
              <a:latin typeface="Segoe UI Semibold" pitchFamily="34" charset="0"/>
            </a:endParaRPr>
          </a:p>
        </p:txBody>
      </p:sp>
      <p:pic>
        <p:nvPicPr>
          <p:cNvPr id="10" name="Picture 2" descr="C:\Users\USER\Documents\LOGO DGPSN DEF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743200"/>
            <a:ext cx="990600" cy="914400"/>
          </a:xfrm>
          <a:prstGeom prst="rect">
            <a:avLst/>
          </a:prstGeom>
          <a:noFill/>
        </p:spPr>
      </p:pic>
      <p:sp>
        <p:nvSpPr>
          <p:cNvPr id="9" name="Espace réservé du contenu 2"/>
          <p:cNvSpPr>
            <a:spLocks noGrp="1"/>
          </p:cNvSpPr>
          <p:nvPr>
            <p:ph idx="1"/>
          </p:nvPr>
        </p:nvSpPr>
        <p:spPr>
          <a:xfrm>
            <a:off x="990600" y="762000"/>
            <a:ext cx="8153400" cy="12192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93663" lvl="1" indent="-93663" algn="just" fontAlgn="base">
              <a:spcAft>
                <a:spcPct val="0"/>
              </a:spcAft>
              <a:buNone/>
              <a:defRPr/>
            </a:pPr>
            <a:r>
              <a:rPr lang="fr-FR" sz="2600" b="1" dirty="0" smtClean="0"/>
              <a:t>SUIVI effectué quant au respect ou non des Conditionnalités</a:t>
            </a:r>
          </a:p>
          <a:p>
            <a:pPr marL="342900" lvl="1" indent="-342900" algn="just" fontAlgn="base">
              <a:spcAft>
                <a:spcPct val="0"/>
              </a:spcAft>
              <a:buNone/>
              <a:defRPr/>
            </a:pPr>
            <a:endParaRPr lang="fr-FR" sz="5000" dirty="0" smtClean="0"/>
          </a:p>
          <a:p>
            <a:pPr marL="342900" lvl="1" indent="-342900" algn="just" fontAlgn="base">
              <a:spcAft>
                <a:spcPct val="0"/>
              </a:spcAft>
              <a:buNone/>
              <a:defRPr/>
            </a:pPr>
            <a:endParaRPr lang="fr-FR" sz="5000" dirty="0" smtClean="0"/>
          </a:p>
          <a:p>
            <a:pPr>
              <a:buNone/>
            </a:pPr>
            <a:endParaRPr lang="fr-FR" dirty="0"/>
          </a:p>
        </p:txBody>
      </p:sp>
      <p:sp>
        <p:nvSpPr>
          <p:cNvPr id="12" name="Espace réservé du contenu 2"/>
          <p:cNvSpPr txBox="1">
            <a:spLocks/>
          </p:cNvSpPr>
          <p:nvPr/>
        </p:nvSpPr>
        <p:spPr>
          <a:xfrm>
            <a:off x="1143000" y="2895600"/>
            <a:ext cx="8001000" cy="762000"/>
          </a:xfrm>
          <a:prstGeom prst="rect">
            <a:avLst/>
          </a:prstGeom>
          <a:solidFill>
            <a:schemeClr val="bg1"/>
          </a:solidFill>
        </p:spPr>
        <p:txBody>
          <a:bodyPr>
            <a:normAutofit/>
          </a:bodyPr>
          <a:lstStyle/>
          <a:p>
            <a:pPr marL="342900" lvl="1" indent="-342900" algn="ctr" fontAlgn="base">
              <a:spcBef>
                <a:spcPts val="550"/>
              </a:spcBef>
              <a:spcAft>
                <a:spcPct val="0"/>
              </a:spcAft>
              <a:buClr>
                <a:schemeClr val="accent1"/>
              </a:buClr>
              <a:buBlip>
                <a:blip r:embed="rId3"/>
              </a:buBlip>
              <a:defRPr/>
            </a:pPr>
            <a:r>
              <a:rPr lang="fr-FR" sz="3300" b="1" dirty="0" smtClean="0">
                <a:solidFill>
                  <a:srgbClr val="FF0000"/>
                </a:solidFill>
              </a:rPr>
              <a:t>Partenariat</a:t>
            </a:r>
            <a:endParaRPr lang="fr-FR" sz="3100" dirty="0" smtClean="0"/>
          </a:p>
        </p:txBody>
      </p:sp>
      <p:sp>
        <p:nvSpPr>
          <p:cNvPr id="13" name="Espace réservé du contenu 2"/>
          <p:cNvSpPr txBox="1">
            <a:spLocks/>
          </p:cNvSpPr>
          <p:nvPr/>
        </p:nvSpPr>
        <p:spPr>
          <a:xfrm>
            <a:off x="990600" y="5791200"/>
            <a:ext cx="8153400" cy="762000"/>
          </a:xfrm>
          <a:prstGeom prst="rect">
            <a:avLst/>
          </a:prstGeom>
          <a:solidFill>
            <a:schemeClr val="bg1"/>
          </a:solidFill>
        </p:spPr>
        <p:txBody>
          <a:bodyPr>
            <a:normAutofit/>
          </a:bodyPr>
          <a:lstStyle/>
          <a:p>
            <a:pPr marL="342900" lvl="1" indent="-342900" algn="just" fontAlgn="base">
              <a:spcBef>
                <a:spcPts val="550"/>
              </a:spcBef>
              <a:spcAft>
                <a:spcPct val="0"/>
              </a:spcAft>
              <a:buClr>
                <a:schemeClr val="accent1"/>
              </a:buClr>
              <a:buBlip>
                <a:blip r:embed="rId3"/>
              </a:buBlip>
              <a:defRPr/>
            </a:pPr>
            <a:r>
              <a:rPr kumimoji="0" lang="fr-FR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Evaluations de </a:t>
            </a:r>
            <a:r>
              <a:rPr kumimoji="0" lang="fr-FR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process</a:t>
            </a:r>
            <a:r>
              <a:rPr kumimoji="0" lang="fr-FR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et  d’impact  </a:t>
            </a:r>
            <a:endParaRPr kumimoji="0" lang="fr-FR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Espace réservé du contenu 2"/>
          <p:cNvSpPr txBox="1">
            <a:spLocks/>
          </p:cNvSpPr>
          <p:nvPr/>
        </p:nvSpPr>
        <p:spPr>
          <a:xfrm>
            <a:off x="1676400" y="4343400"/>
            <a:ext cx="6324600" cy="533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342900" lvl="1" indent="-342900" algn="ctr" fontAlgn="base">
              <a:spcBef>
                <a:spcPts val="550"/>
              </a:spcBef>
              <a:spcAft>
                <a:spcPct val="0"/>
              </a:spcAft>
              <a:buClr>
                <a:schemeClr val="accent1"/>
              </a:buClr>
              <a:defRPr/>
            </a:pPr>
            <a:r>
              <a:rPr kumimoji="0" lang="fr-FR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INTERMEDIATION-COMMUNICATION</a:t>
            </a:r>
          </a:p>
        </p:txBody>
      </p:sp>
      <p:sp>
        <p:nvSpPr>
          <p:cNvPr id="15" name="Flèche vers le haut 14"/>
          <p:cNvSpPr/>
          <p:nvPr/>
        </p:nvSpPr>
        <p:spPr>
          <a:xfrm>
            <a:off x="4191000" y="4876800"/>
            <a:ext cx="1295400" cy="7620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Flèche vers le bas 15"/>
          <p:cNvSpPr/>
          <p:nvPr/>
        </p:nvSpPr>
        <p:spPr>
          <a:xfrm>
            <a:off x="4114800" y="3429000"/>
            <a:ext cx="1295400" cy="914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Flèche vers le bas 10"/>
          <p:cNvSpPr/>
          <p:nvPr/>
        </p:nvSpPr>
        <p:spPr>
          <a:xfrm>
            <a:off x="4114800" y="1981200"/>
            <a:ext cx="1295400" cy="838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altLang="fr-FR" smtClean="0">
                <a:solidFill>
                  <a:srgbClr val="71A1DC"/>
                </a:solidFill>
                <a:ea typeface="ＭＳ Ｐゴシック" panose="020B0600070205080204" pitchFamily="34" charset="-128"/>
              </a:rPr>
              <a:t>Quelques leçons apprises</a:t>
            </a:r>
          </a:p>
        </p:txBody>
      </p:sp>
      <p:sp>
        <p:nvSpPr>
          <p:cNvPr id="7171" name="Espace réservé du contenu 2"/>
          <p:cNvSpPr>
            <a:spLocks noGrp="1"/>
          </p:cNvSpPr>
          <p:nvPr>
            <p:ph idx="1"/>
          </p:nvPr>
        </p:nvSpPr>
        <p:spPr>
          <a:xfrm>
            <a:off x="395288" y="1268413"/>
            <a:ext cx="8353425" cy="5113337"/>
          </a:xfrm>
        </p:spPr>
        <p:txBody>
          <a:bodyPr/>
          <a:lstStyle/>
          <a:p>
            <a:pPr algn="just"/>
            <a:r>
              <a:rPr lang="fr-FR" altLang="fr-FR" sz="2400" smtClean="0">
                <a:ea typeface="ＭＳ Ｐゴシック" panose="020B0600070205080204" pitchFamily="34" charset="-128"/>
                <a:cs typeface="Arial" panose="020B0604020202020204" pitchFamily="34" charset="0"/>
              </a:rPr>
              <a:t>soutien des  autorités administratives et locales et  des acteurs locaux </a:t>
            </a:r>
          </a:p>
          <a:p>
            <a:pPr algn="just"/>
            <a:r>
              <a:rPr lang="fr-FR" altLang="fr-FR" sz="2400" smtClean="0">
                <a:ea typeface="ＭＳ Ｐゴシック" panose="020B0600070205080204" pitchFamily="34" charset="-128"/>
                <a:cs typeface="Arial" panose="020B0604020202020204" pitchFamily="34" charset="0"/>
              </a:rPr>
              <a:t>Partenariat avec les projets/programmes ONG….</a:t>
            </a:r>
          </a:p>
          <a:p>
            <a:pPr algn="just">
              <a:buSzPct val="80000"/>
              <a:buFont typeface="Wingdings" panose="05000000000000000000" pitchFamily="2" charset="2"/>
              <a:buChar char="§"/>
            </a:pPr>
            <a:r>
              <a:rPr lang="fr-FR" altLang="fr-FR" sz="2400" smtClean="0">
                <a:ea typeface="ＭＳ Ｐゴシック" panose="020B0600070205080204" pitchFamily="34" charset="-128"/>
                <a:cs typeface="Arial" panose="020B0604020202020204" pitchFamily="34" charset="0"/>
              </a:rPr>
              <a:t>Collaboration </a:t>
            </a:r>
            <a:r>
              <a:rPr lang="fr-FR" altLang="fr-FR" sz="2400" smtClean="0">
                <a:ea typeface="ＭＳ Ｐゴシック" panose="020B0600070205080204" pitchFamily="34" charset="-128"/>
              </a:rPr>
              <a:t>des PTF et des institutions locales</a:t>
            </a:r>
          </a:p>
          <a:p>
            <a:pPr algn="just">
              <a:buSzPct val="80000"/>
              <a:buFont typeface="Arial" panose="020B0604020202020204" pitchFamily="34" charset="0"/>
              <a:buNone/>
            </a:pPr>
            <a:endParaRPr lang="fr-FR" altLang="fr-FR" sz="2400" smtClean="0">
              <a:ea typeface="ＭＳ Ｐゴシック" panose="020B0600070205080204" pitchFamily="34" charset="-128"/>
            </a:endParaRPr>
          </a:p>
          <a:p>
            <a:pPr algn="ctr">
              <a:spcBef>
                <a:spcPct val="0"/>
              </a:spcBef>
              <a:buSzPct val="80000"/>
              <a:buFont typeface="Arial" panose="020B0604020202020204" pitchFamily="34" charset="0"/>
              <a:buNone/>
            </a:pPr>
            <a:r>
              <a:rPr lang="fr-FR" altLang="fr-FR" sz="4400" smtClean="0">
                <a:solidFill>
                  <a:srgbClr val="71A1DC"/>
                </a:solidFill>
                <a:ea typeface="ＭＳ Ｐゴシック" panose="020B0600070205080204" pitchFamily="34" charset="-128"/>
              </a:rPr>
              <a:t>Perspectives </a:t>
            </a:r>
            <a:endParaRPr lang="fr-FR" altLang="fr-FR" sz="2400" smtClean="0">
              <a:ea typeface="ＭＳ Ｐゴシック" panose="020B0600070205080204" pitchFamily="34" charset="-128"/>
            </a:endParaRPr>
          </a:p>
          <a:p>
            <a:pPr algn="just">
              <a:buSzPct val="80000"/>
              <a:buFont typeface="Wingdings" panose="05000000000000000000" pitchFamily="2" charset="2"/>
              <a:buChar char="§"/>
            </a:pPr>
            <a:r>
              <a:rPr lang="fr-FR" altLang="fr-FR" sz="2400" smtClean="0">
                <a:ea typeface="ＭＳ Ｐゴシック" panose="020B0600070205080204" pitchFamily="34" charset="-128"/>
              </a:rPr>
              <a:t>ouverture à la recherche (évaluations, accompagnement) secteur privé (financement dans le cadre RSE), société civile (plaidoyer)</a:t>
            </a:r>
          </a:p>
          <a:p>
            <a:pPr algn="just">
              <a:buSzPct val="80000"/>
              <a:buFont typeface="Wingdings" panose="05000000000000000000" pitchFamily="2" charset="2"/>
              <a:buChar char="§"/>
            </a:pPr>
            <a:r>
              <a:rPr lang="fr-FR" altLang="fr-FR" sz="2400" smtClean="0">
                <a:ea typeface="ＭＳ Ｐゴシック" panose="020B0600070205080204" pitchFamily="34" charset="-128"/>
              </a:rPr>
              <a:t>mise en place de la Caisse Autonome de Protection Sociale (CAPSU)</a:t>
            </a:r>
          </a:p>
        </p:txBody>
      </p:sp>
    </p:spTree>
    <p:extLst>
      <p:ext uri="{BB962C8B-B14F-4D97-AF65-F5344CB8AC3E}">
        <p14:creationId xmlns:p14="http://schemas.microsoft.com/office/powerpoint/2010/main" xmlns="" val="3596012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66800" y="533400"/>
            <a:ext cx="8077200" cy="6324600"/>
          </a:xfrm>
        </p:spPr>
        <p:txBody>
          <a:bodyPr>
            <a:noAutofit/>
          </a:bodyPr>
          <a:lstStyle/>
          <a:p>
            <a:pPr marL="82296" lvl="0" indent="0" algn="just">
              <a:buNone/>
            </a:pPr>
            <a:endParaRPr lang="fr-FR" dirty="0"/>
          </a:p>
          <a:p>
            <a:pPr marL="82296" indent="0">
              <a:buNone/>
            </a:pPr>
            <a:r>
              <a:rPr lang="fr-FR" sz="1400" b="1" dirty="0"/>
              <a:t> </a:t>
            </a:r>
            <a:endParaRPr lang="fr-FR" sz="1400" dirty="0"/>
          </a:p>
          <a:p>
            <a:pPr>
              <a:buFont typeface="Wingdings" charset="2"/>
              <a:buChar char="Ø"/>
            </a:pPr>
            <a:r>
              <a:rPr lang="fr-FR" dirty="0" smtClean="0"/>
              <a:t>La DGPSN à travers le PNBSF a pour ambition d’asseoir un </a:t>
            </a:r>
            <a:r>
              <a:rPr lang="fr-FR" dirty="0"/>
              <a:t>système </a:t>
            </a:r>
            <a:r>
              <a:rPr lang="fr-FR" dirty="0" smtClean="0"/>
              <a:t>de protection sociale capable de redistribuer les </a:t>
            </a:r>
            <a:r>
              <a:rPr lang="fr-FR" dirty="0"/>
              <a:t>richesses </a:t>
            </a:r>
            <a:r>
              <a:rPr lang="fr-FR" dirty="0" smtClean="0"/>
              <a:t>nationales de promouvoir l’égalité, l’équité, l’autonomisation des familles vulnérables et/ou pauvres. </a:t>
            </a:r>
          </a:p>
          <a:p>
            <a:pPr lvl="0">
              <a:buFont typeface="Wingdings" pitchFamily="2" charset="2"/>
              <a:buChar char="Ø"/>
            </a:pPr>
            <a:endParaRPr lang="fr-FR" dirty="0"/>
          </a:p>
          <a:p>
            <a:pPr lvl="0">
              <a:buFont typeface="Wingdings" pitchFamily="2" charset="2"/>
              <a:buChar char="Ø"/>
            </a:pPr>
            <a:endParaRPr lang="fr-FR" dirty="0" smtClean="0"/>
          </a:p>
          <a:p>
            <a:endParaRPr lang="fr-FR" sz="2800" dirty="0">
              <a:solidFill>
                <a:schemeClr val="tx1"/>
              </a:solidFill>
            </a:endParaRPr>
          </a:p>
        </p:txBody>
      </p:sp>
      <p:sp>
        <p:nvSpPr>
          <p:cNvPr id="4" name="Titre 1"/>
          <p:cNvSpPr txBox="1">
            <a:spLocks/>
          </p:cNvSpPr>
          <p:nvPr/>
        </p:nvSpPr>
        <p:spPr>
          <a:xfrm>
            <a:off x="0" y="0"/>
            <a:ext cx="9144000" cy="5334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vert="horz" lIns="0" rIns="0" bIns="0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CONCLUSION</a:t>
            </a:r>
          </a:p>
        </p:txBody>
      </p:sp>
      <p:pic>
        <p:nvPicPr>
          <p:cNvPr id="6" name="Picture 2" descr="C:\Users\USER\Documents\LOGO DGPSN DEF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743200"/>
            <a:ext cx="990600" cy="914400"/>
          </a:xfrm>
          <a:prstGeom prst="rect">
            <a:avLst/>
          </a:prstGeom>
          <a:noFill/>
        </p:spPr>
      </p:pic>
      <p:sp>
        <p:nvSpPr>
          <p:cNvPr id="5" name="Rectangle à coins arrondis 4"/>
          <p:cNvSpPr/>
          <p:nvPr/>
        </p:nvSpPr>
        <p:spPr>
          <a:xfrm>
            <a:off x="0" y="6400800"/>
            <a:ext cx="990600" cy="4572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>
                <a:solidFill>
                  <a:schemeClr val="accent5">
                    <a:lumMod val="50000"/>
                  </a:schemeClr>
                </a:solidFill>
                <a:latin typeface="Segoe UI Semibold" pitchFamily="34" charset="0"/>
              </a:rPr>
              <a:t>DGPSN</a:t>
            </a:r>
            <a:endParaRPr lang="fr-FR" sz="1600" b="1" dirty="0">
              <a:solidFill>
                <a:schemeClr val="accent5">
                  <a:lumMod val="50000"/>
                </a:schemeClr>
              </a:solidFill>
              <a:latin typeface="Segoe UI Semi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5" name="Image 5" descr="sensibilisation amel 029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5200" y="5029200"/>
            <a:ext cx="1643062" cy="155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9" name="Image 10" descr="Atelier de communication Diourbel 13-12-2010 129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05000" y="4929188"/>
            <a:ext cx="1743075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30" name="Image 11" descr="Atelier loi nationale 017.bmp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76800" y="4994275"/>
            <a:ext cx="1571625" cy="155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31" name="Image 13" descr="Atelier loi nationale 175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617663" y="4953000"/>
            <a:ext cx="1678737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32" name="Image 15" descr="formation MAS Gestion 25-11-2010 079.bmp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48400" y="4953000"/>
            <a:ext cx="1570037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33" name="Image 18" descr="SEN-ASSRMKF-Sok-09.jpg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85800" y="4953000"/>
            <a:ext cx="1574800" cy="168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39" name="ZoneTexte 27"/>
          <p:cNvSpPr txBox="1">
            <a:spLocks noChangeArrowheads="1"/>
          </p:cNvSpPr>
          <p:nvPr/>
        </p:nvSpPr>
        <p:spPr bwMode="auto">
          <a:xfrm>
            <a:off x="827584" y="2682786"/>
            <a:ext cx="71628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fr-BE" sz="5400" b="1" dirty="0">
                <a:solidFill>
                  <a:schemeClr val="bg2">
                    <a:lumMod val="25000"/>
                  </a:schemeClr>
                </a:solidFill>
              </a:rPr>
              <a:t>Merci de votre </a:t>
            </a:r>
            <a:r>
              <a:rPr lang="fr-BE" sz="5400" b="1" dirty="0" smtClean="0">
                <a:solidFill>
                  <a:schemeClr val="bg2">
                    <a:lumMod val="25000"/>
                  </a:schemeClr>
                </a:solidFill>
              </a:rPr>
              <a:t>aimable attention</a:t>
            </a:r>
            <a:endParaRPr lang="fr-FR" sz="40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9" name="Rectangle à coins arrondis 18"/>
          <p:cNvSpPr/>
          <p:nvPr/>
        </p:nvSpPr>
        <p:spPr>
          <a:xfrm>
            <a:off x="0" y="6400800"/>
            <a:ext cx="914400" cy="4572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>
                <a:solidFill>
                  <a:schemeClr val="accent5">
                    <a:lumMod val="50000"/>
                  </a:schemeClr>
                </a:solidFill>
                <a:latin typeface="Segoe UI Semibold" pitchFamily="34" charset="0"/>
              </a:rPr>
              <a:t>DGPSN</a:t>
            </a:r>
            <a:endParaRPr lang="fr-FR" sz="1600" b="1" dirty="0">
              <a:solidFill>
                <a:schemeClr val="accent5">
                  <a:lumMod val="50000"/>
                </a:schemeClr>
              </a:solidFill>
              <a:latin typeface="Segoe UI Semibold" pitchFamily="34" charset="0"/>
            </a:endParaRPr>
          </a:p>
        </p:txBody>
      </p:sp>
      <p:pic>
        <p:nvPicPr>
          <p:cNvPr id="11" name="Picture 2" descr="C:\Users\USER\Documents\LOGO DGPSN DEF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096344" y="67249"/>
            <a:ext cx="2627784" cy="2425647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14380</TotalTime>
  <Words>818</Words>
  <Application>Microsoft Office PowerPoint</Application>
  <PresentationFormat>Affichage à l'écran (4:3)</PresentationFormat>
  <Paragraphs>147</Paragraphs>
  <Slides>14</Slides>
  <Notes>6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15" baseType="lpstr">
      <vt:lpstr>Solstice</vt:lpstr>
      <vt:lpstr>   </vt:lpstr>
      <vt:lpstr> SOMMAIRE </vt:lpstr>
      <vt:lpstr>Diapositive 3</vt:lpstr>
      <vt:lpstr> VISION DE LA PS au Sénégal: Cadre de référence </vt:lpstr>
      <vt:lpstr>Diapositive 5</vt:lpstr>
      <vt:lpstr>Diapositive 6</vt:lpstr>
      <vt:lpstr>RESULTATS ATTENDUS</vt:lpstr>
      <vt:lpstr>LE PNBSF COMME MOTEUR DE RESILIENCE</vt:lpstr>
      <vt:lpstr>CRITERES ET CONDITIONNALITES   </vt:lpstr>
      <vt:lpstr>MODALITES DE MISE A DISPOSITION  DE LA BOURSE DE SECURITE FAMILIALE</vt:lpstr>
      <vt:lpstr>MODALITES DE SUIVI - EVALUATION</vt:lpstr>
      <vt:lpstr>Quelques leçons apprises</vt:lpstr>
      <vt:lpstr>Diapositive 13</vt:lpstr>
      <vt:lpstr>Diapositive 14</vt:lpstr>
    </vt:vector>
  </TitlesOfParts>
  <Company>The World Bank Group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Quelles priorités pour un nouveau gouvernement?</dc:title>
  <dc:creator>wb98408</dc:creator>
  <cp:lastModifiedBy>ADMIN</cp:lastModifiedBy>
  <cp:revision>827</cp:revision>
  <dcterms:created xsi:type="dcterms:W3CDTF">2012-04-12T13:05:44Z</dcterms:created>
  <dcterms:modified xsi:type="dcterms:W3CDTF">2016-03-09T10:43:03Z</dcterms:modified>
</cp:coreProperties>
</file>