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handoutMasterIdLst>
    <p:handoutMasterId r:id="rId24"/>
  </p:handoutMasterIdLst>
  <p:sldIdLst>
    <p:sldId id="775" r:id="rId2"/>
    <p:sldId id="787" r:id="rId3"/>
    <p:sldId id="789" r:id="rId4"/>
    <p:sldId id="776" r:id="rId5"/>
    <p:sldId id="777" r:id="rId6"/>
    <p:sldId id="778" r:id="rId7"/>
    <p:sldId id="779" r:id="rId8"/>
    <p:sldId id="780" r:id="rId9"/>
    <p:sldId id="781" r:id="rId10"/>
    <p:sldId id="782" r:id="rId11"/>
    <p:sldId id="783" r:id="rId12"/>
    <p:sldId id="784" r:id="rId13"/>
    <p:sldId id="790" r:id="rId14"/>
    <p:sldId id="785" r:id="rId15"/>
    <p:sldId id="786" r:id="rId16"/>
    <p:sldId id="788" r:id="rId17"/>
    <p:sldId id="260" r:id="rId18"/>
    <p:sldId id="650" r:id="rId19"/>
    <p:sldId id="653" r:id="rId20"/>
    <p:sldId id="774" r:id="rId21"/>
    <p:sldId id="772" r:id="rId22"/>
  </p:sldIdLst>
  <p:sldSz cx="9144000" cy="6858000" type="screen4x3"/>
  <p:notesSz cx="6724650" cy="9874250"/>
  <p:custShowLst>
    <p:custShow name="Diaporama personnalisé 1" id="0">
      <p:sldLst/>
    </p:custShow>
  </p:custShowLst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CC66"/>
        </a:solidFill>
        <a:latin typeface="Trebuchet MS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CC66"/>
        </a:solidFill>
        <a:latin typeface="Trebuchet MS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CC66"/>
        </a:solidFill>
        <a:latin typeface="Trebuchet MS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CC66"/>
        </a:solidFill>
        <a:latin typeface="Trebuchet MS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CC66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CC66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CC66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CC66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CC66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1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5053F"/>
    <a:srgbClr val="339966"/>
    <a:srgbClr val="FFCC99"/>
    <a:srgbClr val="CCFF66"/>
    <a:srgbClr val="00CC66"/>
    <a:srgbClr val="8C043F"/>
    <a:srgbClr val="850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0" autoAdjust="0"/>
    <p:restoredTop sz="93498" autoAdjust="0"/>
  </p:normalViewPr>
  <p:slideViewPr>
    <p:cSldViewPr>
      <p:cViewPr varScale="1">
        <p:scale>
          <a:sx n="69" d="100"/>
          <a:sy n="69" d="100"/>
        </p:scale>
        <p:origin x="12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52" y="-90"/>
      </p:cViewPr>
      <p:guideLst>
        <p:guide orient="horz" pos="3110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14216" cy="49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3" tIns="45385" rIns="90773" bIns="45385" numCol="1" anchor="t" anchorCtr="0" compatLnSpc="1">
            <a:prstTxWarp prst="textNoShape">
              <a:avLst/>
            </a:prstTxWarp>
          </a:bodyPr>
          <a:lstStyle>
            <a:lvl1pPr algn="l" defTabSz="905961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438" y="5"/>
            <a:ext cx="2914216" cy="49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3" tIns="45385" rIns="90773" bIns="45385" numCol="1" anchor="t" anchorCtr="0" compatLnSpc="1">
            <a:prstTxWarp prst="textNoShape">
              <a:avLst/>
            </a:prstTxWarp>
          </a:bodyPr>
          <a:lstStyle>
            <a:lvl1pPr algn="r" defTabSz="905961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1076"/>
            <a:ext cx="2914216" cy="49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3" tIns="45385" rIns="90773" bIns="45385" numCol="1" anchor="b" anchorCtr="0" compatLnSpc="1">
            <a:prstTxWarp prst="textNoShape">
              <a:avLst/>
            </a:prstTxWarp>
          </a:bodyPr>
          <a:lstStyle>
            <a:lvl1pPr algn="l" defTabSz="905961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438" y="9381076"/>
            <a:ext cx="2914216" cy="49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3" tIns="45385" rIns="90773" bIns="45385" numCol="1" anchor="b" anchorCtr="0" compatLnSpc="1">
            <a:prstTxWarp prst="textNoShape">
              <a:avLst/>
            </a:prstTxWarp>
          </a:bodyPr>
          <a:lstStyle>
            <a:lvl1pPr algn="r" defTabSz="905961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DC047E-280F-4B06-A750-9893C082F8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70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14216" cy="49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3" tIns="45385" rIns="90773" bIns="45385" numCol="1" anchor="t" anchorCtr="0" compatLnSpc="1">
            <a:prstTxWarp prst="textNoShape">
              <a:avLst/>
            </a:prstTxWarp>
          </a:bodyPr>
          <a:lstStyle>
            <a:lvl1pPr algn="l" defTabSz="905961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438" y="5"/>
            <a:ext cx="2914216" cy="49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3" tIns="45385" rIns="90773" bIns="45385" numCol="1" anchor="t" anchorCtr="0" compatLnSpc="1">
            <a:prstTxWarp prst="textNoShape">
              <a:avLst/>
            </a:prstTxWarp>
          </a:bodyPr>
          <a:lstStyle>
            <a:lvl1pPr algn="r" defTabSz="905961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219" y="4691304"/>
            <a:ext cx="4932212" cy="444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3" tIns="45385" rIns="90773" bIns="45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1076"/>
            <a:ext cx="2914216" cy="49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3" tIns="45385" rIns="90773" bIns="45385" numCol="1" anchor="b" anchorCtr="0" compatLnSpc="1">
            <a:prstTxWarp prst="textNoShape">
              <a:avLst/>
            </a:prstTxWarp>
          </a:bodyPr>
          <a:lstStyle>
            <a:lvl1pPr algn="l" defTabSz="905961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438" y="9381076"/>
            <a:ext cx="2914216" cy="49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73" tIns="45385" rIns="90773" bIns="45385" numCol="1" anchor="b" anchorCtr="0" compatLnSpc="1">
            <a:prstTxWarp prst="textNoShape">
              <a:avLst/>
            </a:prstTxWarp>
          </a:bodyPr>
          <a:lstStyle>
            <a:lvl1pPr algn="r" defTabSz="905961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9545EC2-E334-483E-8050-31F2CC73CE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757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1pPr>
            <a:lvl2pPr marL="711392" indent="-273612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2pPr>
            <a:lvl3pPr marL="1094449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3pPr>
            <a:lvl4pPr marL="1532228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4pPr>
            <a:lvl5pPr marL="1970007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5pPr>
            <a:lvl6pPr marL="2407787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6pPr>
            <a:lvl7pPr marL="2845567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7pPr>
            <a:lvl8pPr marL="3283346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8pPr>
            <a:lvl9pPr marL="3721126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C1B09BE8-18B1-450F-A1B5-4EDBF49EC02A}" type="slidenum">
              <a:rPr lang="fr-FR" sz="10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fr-FR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7125" cy="37036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717" y="4687533"/>
            <a:ext cx="4934338" cy="4438081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Masque : avoir des couleurs plus contrastées</a:t>
            </a:r>
          </a:p>
        </p:txBody>
      </p:sp>
    </p:spTree>
    <p:extLst>
      <p:ext uri="{BB962C8B-B14F-4D97-AF65-F5344CB8AC3E}">
        <p14:creationId xmlns:p14="http://schemas.microsoft.com/office/powerpoint/2010/main" val="36069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1pPr>
            <a:lvl2pPr marL="711392" indent="-273612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2pPr>
            <a:lvl3pPr marL="1094449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3pPr>
            <a:lvl4pPr marL="1532228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4pPr>
            <a:lvl5pPr marL="1970007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5pPr>
            <a:lvl6pPr marL="2407787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6pPr>
            <a:lvl7pPr marL="2845567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7pPr>
            <a:lvl8pPr marL="3283346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8pPr>
            <a:lvl9pPr marL="3721126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C1B09BE8-18B1-450F-A1B5-4EDBF49EC02A}" type="slidenum">
              <a:rPr lang="fr-FR" sz="10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fr-FR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39775"/>
            <a:ext cx="4937125" cy="3703638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717" y="4687533"/>
            <a:ext cx="4934338" cy="4438081"/>
          </a:xfrm>
          <a:noFill/>
        </p:spPr>
        <p:txBody>
          <a:bodyPr/>
          <a:lstStyle/>
          <a:p>
            <a:pPr eaLnBrk="1" hangingPunct="1"/>
            <a:r>
              <a:rPr lang="en-GB" smtClean="0"/>
              <a:t>Masque : avoir des couleurs plus contrastées</a:t>
            </a:r>
          </a:p>
        </p:txBody>
      </p:sp>
    </p:spTree>
    <p:extLst>
      <p:ext uri="{BB962C8B-B14F-4D97-AF65-F5344CB8AC3E}">
        <p14:creationId xmlns:p14="http://schemas.microsoft.com/office/powerpoint/2010/main" val="85520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BE" smtClean="0"/>
          </a:p>
        </p:txBody>
      </p:sp>
      <p:sp>
        <p:nvSpPr>
          <p:cNvPr id="142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1pPr>
            <a:lvl2pPr marL="711392" indent="-273612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2pPr>
            <a:lvl3pPr marL="1094449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3pPr>
            <a:lvl4pPr marL="1532228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4pPr>
            <a:lvl5pPr marL="1970007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5pPr>
            <a:lvl6pPr marL="2407787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6pPr>
            <a:lvl7pPr marL="2845567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7pPr>
            <a:lvl8pPr marL="3283346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8pPr>
            <a:lvl9pPr marL="3721126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80AAD4EE-4293-40DB-AD3B-014A36B4B079}" type="slidenum">
              <a:rPr lang="fr-FR" sz="10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fr-FR" sz="10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0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1pPr>
            <a:lvl2pPr marL="711392" indent="-273612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2pPr>
            <a:lvl3pPr marL="1094449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3pPr>
            <a:lvl4pPr marL="1532228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4pPr>
            <a:lvl5pPr marL="1970007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5pPr>
            <a:lvl6pPr marL="2407787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6pPr>
            <a:lvl7pPr marL="2845567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7pPr>
            <a:lvl8pPr marL="3283346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8pPr>
            <a:lvl9pPr marL="3721126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BAFD9247-2841-4FBB-83F0-CF4FF5220FC6}" type="slidenum">
              <a:rPr lang="fr-FR" sz="10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fr-FR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9775"/>
            <a:ext cx="4941888" cy="3706813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30" y="4691304"/>
            <a:ext cx="4926197" cy="4441651"/>
          </a:xfrm>
          <a:noFill/>
        </p:spPr>
        <p:txBody>
          <a:bodyPr/>
          <a:lstStyle/>
          <a:p>
            <a:pPr eaLnBrk="1" hangingPunct="1"/>
            <a:r>
              <a:rPr lang="fr-FR" i="1" smtClean="0"/>
              <a:t>sans cependant avoir l’obligation de l’atteindre de manière autonome.</a:t>
            </a:r>
          </a:p>
          <a:p>
            <a:pPr eaLnBrk="1" hangingPunct="1"/>
            <a:r>
              <a:rPr lang="fr-FR" smtClean="0"/>
              <a:t>A project should also have: </a:t>
            </a:r>
          </a:p>
          <a:p>
            <a:pPr lvl="1" eaLnBrk="1" hangingPunct="1"/>
            <a:r>
              <a:rPr lang="fr-FR" smtClean="0"/>
              <a:t>􀂾 Clearly identified stakeholders, including the primary target group and the final beneficiaries; </a:t>
            </a:r>
          </a:p>
          <a:p>
            <a:pPr lvl="1" eaLnBrk="1" hangingPunct="1"/>
            <a:r>
              <a:rPr lang="fr-FR" smtClean="0"/>
              <a:t>􀂾 Clearly defined coordination, management and financing arrangements; </a:t>
            </a:r>
          </a:p>
          <a:p>
            <a:pPr lvl="1" eaLnBrk="1" hangingPunct="1"/>
            <a:r>
              <a:rPr lang="fr-FR" smtClean="0"/>
              <a:t>􀂾 A monitoring and evaluation system (to support performance management); and </a:t>
            </a:r>
          </a:p>
          <a:p>
            <a:pPr lvl="1" eaLnBrk="1" hangingPunct="1"/>
            <a:r>
              <a:rPr lang="fr-FR" smtClean="0"/>
              <a:t>􀂾 An appropriate level of financial and economic analysis, which indicates that the project’s benefits will exceed its costs. </a:t>
            </a:r>
          </a:p>
          <a:p>
            <a:pPr eaLnBrk="1" hangingPunct="1"/>
            <a:endParaRPr lang="fr-FR" smtClean="0"/>
          </a:p>
          <a:p>
            <a:pPr eaLnBrk="1" hangingPunct="1"/>
            <a:endParaRPr lang="fr-FR" i="1" smtClean="0"/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13514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1pPr>
            <a:lvl2pPr marL="711392" indent="-273612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2pPr>
            <a:lvl3pPr marL="1094449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3pPr>
            <a:lvl4pPr marL="1532228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4pPr>
            <a:lvl5pPr marL="1970007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5pPr>
            <a:lvl6pPr marL="2407787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6pPr>
            <a:lvl7pPr marL="2845567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7pPr>
            <a:lvl8pPr marL="3283346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8pPr>
            <a:lvl9pPr marL="3721126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15F99B7E-6963-49BD-99D1-546E309EEC29}" type="slidenum">
              <a:rPr lang="fr-FR" sz="10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fr-FR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9775"/>
            <a:ext cx="4941888" cy="3706813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30" y="4691304"/>
            <a:ext cx="4926197" cy="4441651"/>
          </a:xfrm>
          <a:noFill/>
        </p:spPr>
        <p:txBody>
          <a:bodyPr/>
          <a:lstStyle/>
          <a:p>
            <a:pPr eaLnBrk="1" hangingPunct="1"/>
            <a:r>
              <a:rPr lang="fr-FR" i="1" smtClean="0"/>
              <a:t>sans cependant avoir l’obligation de l’atteindre de manière autonome.</a:t>
            </a:r>
          </a:p>
          <a:p>
            <a:pPr eaLnBrk="1" hangingPunct="1"/>
            <a:r>
              <a:rPr lang="fr-FR" smtClean="0"/>
              <a:t>A project should also have: </a:t>
            </a:r>
          </a:p>
          <a:p>
            <a:pPr lvl="1" eaLnBrk="1" hangingPunct="1"/>
            <a:r>
              <a:rPr lang="fr-FR" smtClean="0"/>
              <a:t>􀂾 Clearly identified stakeholders, including the primary target group and the final beneficiaries; </a:t>
            </a:r>
          </a:p>
          <a:p>
            <a:pPr lvl="1" eaLnBrk="1" hangingPunct="1"/>
            <a:r>
              <a:rPr lang="fr-FR" smtClean="0"/>
              <a:t>􀂾 Clearly defined coordination, management and financing arrangements; </a:t>
            </a:r>
          </a:p>
          <a:p>
            <a:pPr lvl="1" eaLnBrk="1" hangingPunct="1"/>
            <a:r>
              <a:rPr lang="fr-FR" smtClean="0"/>
              <a:t>􀂾 A monitoring and evaluation system (to support performance management); and </a:t>
            </a:r>
          </a:p>
          <a:p>
            <a:pPr lvl="1" eaLnBrk="1" hangingPunct="1"/>
            <a:r>
              <a:rPr lang="fr-FR" smtClean="0"/>
              <a:t>􀂾 An appropriate level of financial and economic analysis, which indicates that the project’s benefits will exceed its costs. </a:t>
            </a:r>
          </a:p>
          <a:p>
            <a:pPr eaLnBrk="1" hangingPunct="1"/>
            <a:endParaRPr lang="fr-FR" smtClean="0"/>
          </a:p>
          <a:p>
            <a:pPr eaLnBrk="1" hangingPunct="1"/>
            <a:endParaRPr lang="fr-FR" i="1" smtClean="0"/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3573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939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1pPr>
            <a:lvl2pPr marL="711375" indent="-273606" defTabSz="905939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2pPr>
            <a:lvl3pPr marL="1094423" indent="-218885" defTabSz="905939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3pPr>
            <a:lvl4pPr marL="1532192" indent="-218885" defTabSz="905939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4pPr>
            <a:lvl5pPr marL="1969961" indent="-218885" defTabSz="905939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5pPr>
            <a:lvl6pPr marL="2407730" indent="-218885" algn="ctr" defTabSz="90593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6pPr>
            <a:lvl7pPr marL="2845499" indent="-218885" algn="ctr" defTabSz="90593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7pPr>
            <a:lvl8pPr marL="3283268" indent="-218885" algn="ctr" defTabSz="90593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8pPr>
            <a:lvl9pPr marL="3721037" indent="-218885" algn="ctr" defTabSz="905939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65F5914D-0E7D-49D9-A21B-CDD7BE0D9146}" type="slidenum">
              <a:rPr lang="fr-FR" sz="12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</a:t>
            </a:fld>
            <a:endParaRPr lang="fr-FR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0775" cy="3698875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276" y="4686002"/>
            <a:ext cx="5387706" cy="4439612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54735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1pPr>
            <a:lvl2pPr marL="711392" indent="-273612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2pPr>
            <a:lvl3pPr marL="1094449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3pPr>
            <a:lvl4pPr marL="1532228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4pPr>
            <a:lvl5pPr marL="1970007" indent="-218890" defTabSz="905961" eaLnBrk="0" hangingPunct="0">
              <a:defRPr sz="2700">
                <a:solidFill>
                  <a:srgbClr val="00CC66"/>
                </a:solidFill>
                <a:latin typeface="Trebuchet MS" pitchFamily="34" charset="0"/>
              </a:defRPr>
            </a:lvl5pPr>
            <a:lvl6pPr marL="2407787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6pPr>
            <a:lvl7pPr marL="2845567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7pPr>
            <a:lvl8pPr marL="3283346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8pPr>
            <a:lvl9pPr marL="3721126" indent="-218890" algn="ctr" defTabSz="905961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CC66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85DFCCC3-307B-4D51-9287-2F5CD81F306C}" type="slidenum">
              <a:rPr lang="fr-FR" sz="10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17</a:t>
            </a:fld>
            <a:endParaRPr lang="fr-FR" sz="10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2175" y="739775"/>
            <a:ext cx="4941888" cy="3706813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30" y="4691304"/>
            <a:ext cx="4926197" cy="4441651"/>
          </a:xfrm>
          <a:noFill/>
        </p:spPr>
        <p:txBody>
          <a:bodyPr/>
          <a:lstStyle/>
          <a:p>
            <a:pPr eaLnBrk="1" hangingPunct="1"/>
            <a:r>
              <a:rPr lang="fr-FR" i="1" smtClean="0"/>
              <a:t>sans cependant avoir l’obligation de l’atteindre de manière autonome.</a:t>
            </a:r>
          </a:p>
          <a:p>
            <a:pPr eaLnBrk="1" hangingPunct="1"/>
            <a:r>
              <a:rPr lang="fr-FR" smtClean="0"/>
              <a:t>A project should also have: </a:t>
            </a:r>
          </a:p>
          <a:p>
            <a:pPr lvl="1" eaLnBrk="1" hangingPunct="1"/>
            <a:r>
              <a:rPr lang="fr-FR" smtClean="0"/>
              <a:t>􀂾 Clearly identified stakeholders, including the primary target group and the final beneficiaries; </a:t>
            </a:r>
          </a:p>
          <a:p>
            <a:pPr lvl="1" eaLnBrk="1" hangingPunct="1"/>
            <a:r>
              <a:rPr lang="fr-FR" smtClean="0"/>
              <a:t>􀂾 Clearly defined coordination, management and financing arrangements; </a:t>
            </a:r>
          </a:p>
          <a:p>
            <a:pPr lvl="1" eaLnBrk="1" hangingPunct="1"/>
            <a:r>
              <a:rPr lang="fr-FR" smtClean="0"/>
              <a:t>􀂾 A monitoring and evaluation system (to support performance management); and </a:t>
            </a:r>
          </a:p>
          <a:p>
            <a:pPr lvl="1" eaLnBrk="1" hangingPunct="1"/>
            <a:r>
              <a:rPr lang="fr-FR" smtClean="0"/>
              <a:t>􀂾 An appropriate level of financial and economic analysis, which indicates that the project’s benefits will exceed its costs. </a:t>
            </a:r>
          </a:p>
          <a:p>
            <a:pPr eaLnBrk="1" hangingPunct="1"/>
            <a:endParaRPr lang="fr-FR" smtClean="0"/>
          </a:p>
          <a:p>
            <a:pPr eaLnBrk="1" hangingPunct="1"/>
            <a:endParaRPr lang="fr-FR" i="1" smtClean="0"/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4931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5EC2-E334-483E-8050-31F2CC73CE68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80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545EC2-E334-483E-8050-31F2CC73CE68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79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7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921433" y="1413803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2800"/>
          </a:p>
        </p:txBody>
      </p:sp>
    </p:spTree>
    <p:extLst>
      <p:ext uri="{BB962C8B-B14F-4D97-AF65-F5344CB8AC3E}">
        <p14:creationId xmlns:p14="http://schemas.microsoft.com/office/powerpoint/2010/main" val="306092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656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42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02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33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fr-BE" noProof="0" smtClean="0"/>
          </a:p>
        </p:txBody>
      </p:sp>
    </p:spTree>
    <p:extLst>
      <p:ext uri="{BB962C8B-B14F-4D97-AF65-F5344CB8AC3E}">
        <p14:creationId xmlns:p14="http://schemas.microsoft.com/office/powerpoint/2010/main" val="3151274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673162" y="225210"/>
            <a:ext cx="6881290" cy="506413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chemeClr val="accent1"/>
                </a:solidFill>
                <a:latin typeface="+mn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175621" y="1771277"/>
            <a:ext cx="7399867" cy="34925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+mn-lt"/>
                <a:cs typeface="Arial"/>
              </a:defRPr>
            </a:lvl1pPr>
            <a:lvl2pPr>
              <a:defRPr sz="2400">
                <a:latin typeface="+mn-lt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588"/>
            <a:ext cx="594360" cy="6856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7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525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3"/>
            <a:ext cx="68580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1"/>
            <a:ext cx="76200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9" name="Ellipse 8"/>
          <p:cNvSpPr/>
          <p:nvPr/>
        </p:nvSpPr>
        <p:spPr>
          <a:xfrm>
            <a:off x="2408064" y="274587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2800"/>
          </a:p>
        </p:txBody>
      </p:sp>
    </p:spTree>
    <p:extLst>
      <p:ext uri="{BB962C8B-B14F-4D97-AF65-F5344CB8AC3E}">
        <p14:creationId xmlns:p14="http://schemas.microsoft.com/office/powerpoint/2010/main" val="192772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348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9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423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Formation des bénéficiaires des subventions de l'Union europénne 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9CBB-65C5-4FEA-9190-F315D7B1067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84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3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800"/>
          </a:p>
        </p:txBody>
      </p:sp>
    </p:spTree>
    <p:extLst>
      <p:ext uri="{BB962C8B-B14F-4D97-AF65-F5344CB8AC3E}">
        <p14:creationId xmlns:p14="http://schemas.microsoft.com/office/powerpoint/2010/main" val="75035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7"/>
            <a:ext cx="3810000" cy="1162051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6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977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3"/>
            <a:ext cx="685800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7"/>
            <a:ext cx="649224" cy="20431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5390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0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8" name="Ellipse 7"/>
          <p:cNvSpPr/>
          <p:nvPr/>
        </p:nvSpPr>
        <p:spPr>
          <a:xfrm>
            <a:off x="168820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11" name="Bouée 10"/>
          <p:cNvSpPr/>
          <p:nvPr/>
        </p:nvSpPr>
        <p:spPr>
          <a:xfrm rot="2315675">
            <a:off x="182885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12" name="Rectangle 11"/>
          <p:cNvSpPr/>
          <p:nvPr/>
        </p:nvSpPr>
        <p:spPr>
          <a:xfrm>
            <a:off x="1012877" y="-53"/>
            <a:ext cx="8131127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9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49"/>
            <a:ext cx="2133600" cy="476251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49"/>
            <a:ext cx="2895600" cy="476251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49"/>
            <a:ext cx="457200" cy="476251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3"/>
            <a:ext cx="73152" cy="685805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13" name="Line 16"/>
          <p:cNvSpPr>
            <a:spLocks noChangeShapeType="1"/>
          </p:cNvSpPr>
          <p:nvPr userDrawn="1"/>
        </p:nvSpPr>
        <p:spPr bwMode="auto">
          <a:xfrm>
            <a:off x="755650" y="6237288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14" name="Picture 17" descr="Logo adg 20 K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5949950"/>
            <a:ext cx="3698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8"/>
          <p:cNvSpPr txBox="1">
            <a:spLocks noChangeArrowheads="1"/>
          </p:cNvSpPr>
          <p:nvPr userDrawn="1"/>
        </p:nvSpPr>
        <p:spPr bwMode="auto">
          <a:xfrm>
            <a:off x="8675688" y="6524625"/>
            <a:ext cx="468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66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1pPr>
            <a:lvl2pPr marL="742950" indent="-28575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38C2662-D859-40E3-A88D-924BC1798AA4}" type="slidenum">
              <a:rPr lang="fr-FR" sz="1000" i="1" smtClean="0">
                <a:solidFill>
                  <a:schemeClr val="tx2"/>
                </a:solidFill>
                <a:latin typeface="Times New Roman" pitchFamily="18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1000" i="1" smtClean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5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23004" y="2348880"/>
            <a:ext cx="7548936" cy="1584176"/>
          </a:xfrm>
          <a:solidFill>
            <a:srgbClr val="FFFFFF"/>
          </a:solidFill>
          <a:ln w="66675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sz="3600" b="1" dirty="0" smtClean="0">
                <a:solidFill>
                  <a:schemeClr val="tx1"/>
                </a:solidFill>
              </a:rPr>
              <a:t>Formation en suivi-évaluation, mesure d’impact et gestion base de données</a:t>
            </a:r>
            <a:endParaRPr lang="fr-FR" sz="3600" b="1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705874" y="6309320"/>
            <a:ext cx="5674438" cy="238326"/>
          </a:xfrm>
        </p:spPr>
        <p:txBody>
          <a:bodyPr/>
          <a:lstStyle/>
          <a:p>
            <a:pPr algn="ctr"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2" y="116632"/>
            <a:ext cx="932690" cy="9357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04" y="260929"/>
            <a:ext cx="853072" cy="6471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6304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417646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/>
              <a:t>Rayonnement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04864"/>
            <a:ext cx="8352928" cy="3600400"/>
          </a:xfrm>
        </p:spPr>
        <p:txBody>
          <a:bodyPr/>
          <a:lstStyle/>
          <a:p>
            <a:r>
              <a:rPr lang="fr-BE" dirty="0" smtClean="0"/>
              <a:t>Qui </a:t>
            </a:r>
            <a:r>
              <a:rPr lang="fr-BE" dirty="0"/>
              <a:t>est </a:t>
            </a:r>
            <a:r>
              <a:rPr lang="fr-BE" dirty="0">
                <a:solidFill>
                  <a:srgbClr val="FF0000"/>
                </a:solidFill>
              </a:rPr>
              <a:t>concerné par les changements</a:t>
            </a:r>
            <a:r>
              <a:rPr lang="fr-BE" dirty="0"/>
              <a:t> </a:t>
            </a:r>
            <a:r>
              <a:rPr lang="fr-BE" dirty="0" smtClean="0"/>
              <a:t>à chaque niveau : Résultat, OS, OG)? </a:t>
            </a:r>
            <a:r>
              <a:rPr lang="fr-BE" dirty="0"/>
              <a:t>(= </a:t>
            </a:r>
            <a:r>
              <a:rPr lang="fr-BE" dirty="0" smtClean="0"/>
              <a:t>qui doit changer ou absorber un changement)</a:t>
            </a:r>
            <a:endParaRPr lang="en-US" dirty="0"/>
          </a:p>
          <a:p>
            <a:r>
              <a:rPr lang="fr-BE" dirty="0"/>
              <a:t>Qui </a:t>
            </a:r>
            <a:r>
              <a:rPr lang="fr-BE" dirty="0" smtClean="0"/>
              <a:t>d’autre devrait </a:t>
            </a:r>
            <a:r>
              <a:rPr lang="fr-BE" dirty="0">
                <a:solidFill>
                  <a:srgbClr val="FF0000"/>
                </a:solidFill>
              </a:rPr>
              <a:t>être </a:t>
            </a:r>
            <a:r>
              <a:rPr lang="fr-BE" dirty="0" smtClean="0">
                <a:solidFill>
                  <a:srgbClr val="FF0000"/>
                </a:solidFill>
              </a:rPr>
              <a:t>impliqué </a:t>
            </a:r>
            <a:r>
              <a:rPr lang="fr-BE" dirty="0"/>
              <a:t>pour aider la réalisation du </a:t>
            </a:r>
            <a:r>
              <a:rPr lang="fr-BE" dirty="0" smtClean="0"/>
              <a:t>changement (rayonnement au niveau des activités)?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835696" y="6361392"/>
            <a:ext cx="5400600" cy="21979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Formation des bénéficiaires des subventions de l'Union européenne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2" y="116632"/>
            <a:ext cx="932690" cy="9357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04" y="260929"/>
            <a:ext cx="853072" cy="6471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4" y="6149910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1936" y="650231"/>
            <a:ext cx="4748336" cy="61108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Risques/hypothèses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484784"/>
            <a:ext cx="8136904" cy="4392488"/>
          </a:xfrm>
        </p:spPr>
        <p:txBody>
          <a:bodyPr>
            <a:normAutofit fontScale="85000" lnSpcReduction="20000"/>
          </a:bodyPr>
          <a:lstStyle/>
          <a:p>
            <a:r>
              <a:rPr lang="fr-BE" dirty="0" smtClean="0"/>
              <a:t>Qu’est ce qui pourrait influencer négativement/rendre plus difficile le passage d’un niveau de résultat à un autre ? (éléments de contexte externe, éléments internes,…) ? 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Hypothèse</a:t>
            </a:r>
            <a:r>
              <a:rPr lang="fr-BE" dirty="0" smtClean="0"/>
              <a:t> = le risque ne se passe pas, et les résultats du projets sont atteints 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Risque </a:t>
            </a:r>
            <a:r>
              <a:rPr lang="fr-BE" dirty="0" smtClean="0"/>
              <a:t>= l’hypothèse ne se produit pas et met en danger l’atteinte des résultats du projet</a:t>
            </a:r>
          </a:p>
          <a:p>
            <a:r>
              <a:rPr lang="fr-BE" dirty="0" smtClean="0"/>
              <a:t>Des éléments d’opportunités qui faciliteraient ou amplifieraient </a:t>
            </a:r>
            <a:r>
              <a:rPr lang="fr-BE" dirty="0"/>
              <a:t>le passage d’un niveau de résultat à un </a:t>
            </a:r>
            <a:r>
              <a:rPr lang="fr-BE" dirty="0" smtClean="0"/>
              <a:t>autre peuvent aussi être mis en évidence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619672" y="6335573"/>
            <a:ext cx="5688631" cy="3386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Formation des bénéficiaires des subventions de l'Union européenne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2" y="116632"/>
            <a:ext cx="932690" cy="9357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04" y="260929"/>
            <a:ext cx="853072" cy="6471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4" y="6149910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0"/>
          </p:nvPr>
        </p:nvSpPr>
        <p:spPr>
          <a:xfrm>
            <a:off x="1196922" y="6356350"/>
            <a:ext cx="582335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 rotWithShape="1">
          <a:blip r:embed="rId2"/>
          <a:srcRect l="20953" t="48143" r="14704" b="14952"/>
          <a:stretch/>
        </p:blipFill>
        <p:spPr bwMode="auto">
          <a:xfrm>
            <a:off x="683568" y="2402554"/>
            <a:ext cx="7845425" cy="281144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5" t="52419" r="11381" b="35812"/>
          <a:stretch/>
        </p:blipFill>
        <p:spPr bwMode="auto">
          <a:xfrm>
            <a:off x="0" y="5015148"/>
            <a:ext cx="8930450" cy="124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194065" y="1432012"/>
            <a:ext cx="1205105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smtClean="0"/>
              <a:t>Court Terme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5622871" y="1432012"/>
            <a:ext cx="126164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smtClean="0"/>
              <a:t>Moyen Terme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7110198" y="1438289"/>
            <a:ext cx="1152128" cy="9560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dirty="0" smtClean="0"/>
              <a:t>Long Terme</a:t>
            </a:r>
            <a:endParaRPr lang="fr-B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25869" y="727455"/>
            <a:ext cx="6210514" cy="631820"/>
          </a:xfrm>
          <a:ln w="66675" cap="flat" algn="ctr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fr-FR" sz="2400" b="1" dirty="0" smtClean="0"/>
              <a:t>Terminologie : La chaine de résultats GAR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02179" y="3610584"/>
            <a:ext cx="11148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rgbClr val="002060"/>
                </a:solidFill>
              </a:rPr>
              <a:t>Résultat immédiat</a:t>
            </a:r>
            <a:endParaRPr lang="fr-BE" sz="16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1484784"/>
            <a:ext cx="1440160" cy="1080120"/>
          </a:xfrm>
          <a:prstGeom prst="wedgeRectCallout">
            <a:avLst>
              <a:gd name="adj1" fmla="val 81140"/>
              <a:gd name="adj2" fmla="val 1548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smtClean="0">
                <a:solidFill>
                  <a:schemeClr val="tx1"/>
                </a:solidFill>
              </a:rPr>
              <a:t>(extrants)</a:t>
            </a:r>
            <a:endParaRPr lang="fr-BE" sz="2000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53490" y="3600299"/>
            <a:ext cx="11148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002060"/>
                </a:solidFill>
              </a:rPr>
              <a:t>Résultat</a:t>
            </a:r>
            <a:r>
              <a:rPr lang="fr-BE" dirty="0" smtClean="0"/>
              <a:t> </a:t>
            </a:r>
            <a:r>
              <a:rPr lang="fr-BE" sz="1600" dirty="0">
                <a:solidFill>
                  <a:srgbClr val="002060"/>
                </a:solidFill>
              </a:rPr>
              <a:t>MT - </a:t>
            </a:r>
            <a:r>
              <a:rPr lang="fr-BE" sz="1600" dirty="0" smtClean="0">
                <a:solidFill>
                  <a:srgbClr val="002060"/>
                </a:solidFill>
              </a:rPr>
              <a:t>OS</a:t>
            </a:r>
            <a:endParaRPr lang="fr-BE" sz="1600" dirty="0">
              <a:solidFill>
                <a:srgbClr val="00206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2" y="116632"/>
            <a:ext cx="932690" cy="93573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04" y="260929"/>
            <a:ext cx="853072" cy="6471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356349"/>
            <a:ext cx="1409236" cy="4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0467" y="225210"/>
            <a:ext cx="7761973" cy="89953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Exercice </a:t>
            </a:r>
            <a:r>
              <a:rPr lang="fr-FR" dirty="0"/>
              <a:t>1</a:t>
            </a:r>
            <a:r>
              <a:rPr lang="fr-FR" dirty="0" smtClean="0"/>
              <a:t>: </a:t>
            </a:r>
            <a:r>
              <a:rPr lang="fr-FR" dirty="0"/>
              <a:t>Travaux de groupes (</a:t>
            </a:r>
            <a:r>
              <a:rPr lang="fr-FR" dirty="0" smtClean="0"/>
              <a:t>15 </a:t>
            </a:r>
            <a:r>
              <a:rPr lang="fr-FR" dirty="0"/>
              <a:t>min):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539553" y="1988840"/>
            <a:ext cx="7822840" cy="3492500"/>
          </a:xfrm>
        </p:spPr>
        <p:txBody>
          <a:bodyPr>
            <a:normAutofit/>
          </a:bodyPr>
          <a:lstStyle/>
          <a:p>
            <a:r>
              <a:rPr lang="fr-FR" sz="4000" dirty="0"/>
              <a:t>Avons nous des choses à compléter, enlever, repositionner dans ce schéma </a:t>
            </a:r>
            <a:r>
              <a:rPr lang="fr-FR" sz="4000" dirty="0" smtClean="0"/>
              <a:t>de gestion de projet suivant l’approche GAR?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9616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itre 1"/>
          <p:cNvSpPr>
            <a:spLocks noGrp="1"/>
          </p:cNvSpPr>
          <p:nvPr>
            <p:ph type="title" idx="4294967295"/>
          </p:nvPr>
        </p:nvSpPr>
        <p:spPr>
          <a:xfrm>
            <a:off x="1547664" y="828676"/>
            <a:ext cx="6407150" cy="647700"/>
          </a:xfrm>
        </p:spPr>
        <p:txBody>
          <a:bodyPr lIns="90000" tIns="46800" rIns="90000" bIns="46800" anchor="b">
            <a:normAutofit fontScale="90000"/>
          </a:bodyPr>
          <a:lstStyle/>
          <a:p>
            <a:pPr eaLnBrk="1" hangingPunct="1"/>
            <a:r>
              <a:rPr lang="fr-BE" dirty="0" smtClean="0"/>
              <a:t>La GAR dans le cycle de projet</a:t>
            </a:r>
          </a:p>
        </p:txBody>
      </p:sp>
      <p:sp>
        <p:nvSpPr>
          <p:cNvPr id="70660" name="Espace réservé du contenu 2"/>
          <p:cNvSpPr>
            <a:spLocks noGrp="1"/>
          </p:cNvSpPr>
          <p:nvPr>
            <p:ph idx="4294967295"/>
          </p:nvPr>
        </p:nvSpPr>
        <p:spPr>
          <a:xfrm>
            <a:off x="1115330" y="1800640"/>
            <a:ext cx="8052357" cy="4436648"/>
          </a:xfrm>
        </p:spPr>
        <p:txBody>
          <a:bodyPr lIns="90000" tIns="46800" rIns="90000" bIns="46800">
            <a:normAutofit lnSpcReduction="10000"/>
          </a:bodyPr>
          <a:lstStyle/>
          <a:p>
            <a:pPr marL="363538" indent="-363538" algn="just" defTabSz="449263" eaLnBrk="1" hangingPunct="1">
              <a:buFont typeface="Wingdings" pitchFamily="2" charset="2"/>
              <a:buNone/>
            </a:pPr>
            <a:r>
              <a:rPr lang="fr-FR" sz="1800" b="1" dirty="0" smtClean="0">
                <a:solidFill>
                  <a:srgbClr val="339933"/>
                </a:solidFill>
              </a:rPr>
              <a:t>Programmation : </a:t>
            </a:r>
            <a:r>
              <a:rPr lang="fr-FR" sz="1800" dirty="0" smtClean="0">
                <a:solidFill>
                  <a:schemeClr val="tx2"/>
                </a:solidFill>
              </a:rPr>
              <a:t>cohérence globale, accent sur l’impact. Partenariat et participation </a:t>
            </a:r>
            <a:r>
              <a:rPr lang="fr-FR" sz="1800" dirty="0" smtClean="0">
                <a:solidFill>
                  <a:srgbClr val="008000"/>
                </a:solidFill>
              </a:rPr>
              <a:t>(changements à long terme désirés)</a:t>
            </a:r>
          </a:p>
          <a:p>
            <a:pPr marL="363538" indent="-363538" algn="just" defTabSz="449263" eaLnBrk="1" hangingPunct="1">
              <a:buFont typeface="Wingdings" pitchFamily="2" charset="2"/>
              <a:buNone/>
            </a:pPr>
            <a:r>
              <a:rPr lang="fr-FR" sz="1800" b="1" dirty="0" smtClean="0">
                <a:solidFill>
                  <a:srgbClr val="339933"/>
                </a:solidFill>
              </a:rPr>
              <a:t>Identification : </a:t>
            </a:r>
            <a:r>
              <a:rPr lang="fr-FR" sz="1800" dirty="0" smtClean="0">
                <a:solidFill>
                  <a:schemeClr val="tx2"/>
                </a:solidFill>
              </a:rPr>
              <a:t>Diagnostic, résultats réalistes répondant aux besoins, relation de causalité dans la chaine des résultats (extrants – effets – impacts); Prise en compte de la temporalité et du rayonnement; participation, partenariat (responsabilisation et appropriation), base de la gestion des risque et du suivi. </a:t>
            </a:r>
          </a:p>
          <a:p>
            <a:pPr marL="363538" indent="-363538" algn="just" defTabSz="449263" eaLnBrk="1" hangingPunct="1">
              <a:buFont typeface="Wingdings" pitchFamily="2" charset="2"/>
              <a:buNone/>
            </a:pPr>
            <a:r>
              <a:rPr lang="fr-FR" sz="1800" b="1" dirty="0" smtClean="0">
                <a:solidFill>
                  <a:srgbClr val="339933"/>
                </a:solidFill>
              </a:rPr>
              <a:t>Instruction : </a:t>
            </a:r>
            <a:r>
              <a:rPr lang="fr-FR" sz="1800" dirty="0" smtClean="0">
                <a:solidFill>
                  <a:schemeClr val="tx2"/>
                </a:solidFill>
              </a:rPr>
              <a:t>définition d’activités et résultats liés par une relation de causalité, réalisme, gestion des risques et élaboration du système de suivi. participation, partenariat (responsabilisation et appropriation), </a:t>
            </a:r>
          </a:p>
          <a:p>
            <a:pPr marL="363538" indent="-363538" algn="just" defTabSz="449263" eaLnBrk="1" hangingPunct="1">
              <a:buFont typeface="Wingdings" pitchFamily="2" charset="2"/>
              <a:buNone/>
            </a:pPr>
            <a:r>
              <a:rPr lang="fr-FR" sz="1800" b="1" dirty="0" smtClean="0">
                <a:solidFill>
                  <a:srgbClr val="339933"/>
                </a:solidFill>
              </a:rPr>
              <a:t>Mise en œuvre: </a:t>
            </a:r>
            <a:r>
              <a:rPr lang="fr-FR" sz="1800" dirty="0" smtClean="0">
                <a:solidFill>
                  <a:schemeClr val="tx2"/>
                </a:solidFill>
              </a:rPr>
              <a:t>suivi , redevabilité, responsabilisation, apprentissage, gestion des risques internes et externes, mécanismes de flexibilité et de pilotage adéquats</a:t>
            </a:r>
          </a:p>
          <a:p>
            <a:pPr marL="363538" indent="-363538" algn="just" defTabSz="449263" eaLnBrk="1" hangingPunct="1">
              <a:buFont typeface="Wingdings" pitchFamily="2" charset="2"/>
              <a:buNone/>
            </a:pPr>
            <a:r>
              <a:rPr lang="fr-FR" sz="1800" b="1" dirty="0" smtClean="0">
                <a:solidFill>
                  <a:srgbClr val="339933"/>
                </a:solidFill>
              </a:rPr>
              <a:t>Evaluation</a:t>
            </a:r>
            <a:r>
              <a:rPr lang="fr-FR" sz="1800" dirty="0" smtClean="0">
                <a:solidFill>
                  <a:schemeClr val="tx2"/>
                </a:solidFill>
              </a:rPr>
              <a:t> : apprentissage, transparence, capitalisation,.. </a:t>
            </a:r>
          </a:p>
          <a:p>
            <a:pPr marL="363538" indent="-363538" algn="just" defTabSz="449263" eaLnBrk="1" hangingPunct="1">
              <a:buFont typeface="Wingdings" pitchFamily="2" charset="2"/>
              <a:buNone/>
            </a:pPr>
            <a:endParaRPr lang="fr-FR" sz="2200" b="1" dirty="0" smtClean="0">
              <a:solidFill>
                <a:srgbClr val="339933"/>
              </a:solidFill>
            </a:endParaRPr>
          </a:p>
          <a:p>
            <a:pPr marL="363538" indent="-363538" algn="just" defTabSz="449263" eaLnBrk="1" hangingPunct="1">
              <a:buFont typeface="Wingdings" pitchFamily="2" charset="2"/>
              <a:buNone/>
            </a:pPr>
            <a:r>
              <a:rPr lang="fr-FR" sz="2200" b="1" dirty="0" smtClean="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70661" name="Espace réservé de la date 3"/>
          <p:cNvSpPr txBox="1">
            <a:spLocks noGrp="1"/>
          </p:cNvSpPr>
          <p:nvPr/>
        </p:nvSpPr>
        <p:spPr bwMode="auto">
          <a:xfrm>
            <a:off x="684213" y="6237288"/>
            <a:ext cx="13652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buClr>
                <a:srgbClr val="D6A10E"/>
              </a:buClr>
              <a:buSzPct val="100000"/>
              <a:buFont typeface="Arial" pitchFamily="34" charset="0"/>
              <a:buNone/>
            </a:pPr>
            <a:endParaRPr lang="fr-FR" sz="1400" b="1" i="1" dirty="0">
              <a:solidFill>
                <a:srgbClr val="D6A1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662" name="Espace réservé du numéro de diapositive 4"/>
          <p:cNvSpPr txBox="1">
            <a:spLocks noGrp="1"/>
          </p:cNvSpPr>
          <p:nvPr/>
        </p:nvSpPr>
        <p:spPr bwMode="auto">
          <a:xfrm>
            <a:off x="0" y="6242050"/>
            <a:ext cx="5857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 anchorCtr="1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CC66"/>
                </a:solidFill>
                <a:latin typeface="Trebuchet MS" pitchFamily="34" charset="0"/>
              </a:defRPr>
            </a:lvl9pPr>
          </a:lstStyle>
          <a:p>
            <a:pPr algn="l" eaLnBrk="1" hangingPunct="1">
              <a:buClr>
                <a:srgbClr val="D6A10E"/>
              </a:buClr>
              <a:buSzPct val="100000"/>
              <a:buFont typeface="Arial" pitchFamily="34" charset="0"/>
              <a:buNone/>
            </a:pPr>
            <a:fld id="{2923233D-4222-4998-80AC-771231F3C1CC}" type="slidenum">
              <a:rPr lang="fr-FR" sz="1500" b="1" i="1">
                <a:solidFill>
                  <a:srgbClr val="D6A10E"/>
                </a:solidFill>
                <a:latin typeface="Arial" pitchFamily="34" charset="0"/>
                <a:cs typeface="Arial" pitchFamily="34" charset="0"/>
              </a:rPr>
              <a:pPr algn="l" eaLnBrk="1" hangingPunct="1">
                <a:buClr>
                  <a:srgbClr val="D6A10E"/>
                </a:buClr>
                <a:buSzPct val="100000"/>
                <a:buFont typeface="Arial" pitchFamily="34" charset="0"/>
                <a:buNone/>
              </a:pPr>
              <a:t>14</a:t>
            </a:fld>
            <a:endParaRPr lang="fr-FR" sz="1500" b="1" i="1">
              <a:solidFill>
                <a:srgbClr val="D6A1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359596" y="6351022"/>
            <a:ext cx="6048672" cy="26941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Formation des bénéficiaires des subventions de l'Union européenne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2" y="116632"/>
            <a:ext cx="932690" cy="9357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04" y="260929"/>
            <a:ext cx="853072" cy="6471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4" y="6149910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9184" y="853132"/>
            <a:ext cx="7198568" cy="731168"/>
          </a:xfrm>
        </p:spPr>
        <p:txBody>
          <a:bodyPr>
            <a:normAutofit fontScale="90000"/>
          </a:bodyPr>
          <a:lstStyle/>
          <a:p>
            <a:pPr algn="ctr"/>
            <a:r>
              <a:rPr lang="fr-BE" sz="2400" dirty="0" smtClean="0"/>
              <a:t>Différentes traductions, adaptations, points d’attention possibles… « spécifiques à la GAR »</a:t>
            </a:r>
            <a:endParaRPr lang="en-US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3661" y="1689111"/>
            <a:ext cx="7772400" cy="42511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 </a:t>
            </a:r>
            <a:r>
              <a:rPr lang="en-US" dirty="0" err="1"/>
              <a:t>partenariat</a:t>
            </a:r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responsabilisation</a:t>
            </a:r>
            <a:endParaRPr lang="en-US" dirty="0" smtClean="0"/>
          </a:p>
          <a:p>
            <a:r>
              <a:rPr lang="fr-BE" dirty="0" smtClean="0"/>
              <a:t>La redevabilité</a:t>
            </a:r>
            <a:endParaRPr lang="en-US" dirty="0"/>
          </a:p>
          <a:p>
            <a:r>
              <a:rPr lang="en-US" dirty="0" smtClean="0"/>
              <a:t>La </a:t>
            </a:r>
            <a:r>
              <a:rPr lang="en-US" dirty="0"/>
              <a:t>transparence</a:t>
            </a:r>
          </a:p>
          <a:p>
            <a:r>
              <a:rPr lang="en-US" dirty="0" smtClean="0"/>
              <a:t>La </a:t>
            </a:r>
            <a:r>
              <a:rPr lang="en-US" dirty="0" err="1"/>
              <a:t>simplicité</a:t>
            </a:r>
            <a:endParaRPr lang="en-US" dirty="0"/>
          </a:p>
          <a:p>
            <a:r>
              <a:rPr lang="en-US" dirty="0" err="1" smtClean="0"/>
              <a:t>L’apprentissage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 </a:t>
            </a:r>
            <a:r>
              <a:rPr lang="en-US" dirty="0" err="1"/>
              <a:t>flexibilité</a:t>
            </a:r>
            <a:endParaRPr lang="en-US" dirty="0"/>
          </a:p>
          <a:p>
            <a:r>
              <a:rPr lang="en-US" dirty="0" err="1" smtClean="0"/>
              <a:t>L’efficacité</a:t>
            </a:r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cohérence</a:t>
            </a:r>
            <a:endParaRPr lang="en-US" dirty="0" smtClean="0"/>
          </a:p>
          <a:p>
            <a:r>
              <a:rPr lang="fr-BE" dirty="0"/>
              <a:t>recherche permanente </a:t>
            </a:r>
            <a:r>
              <a:rPr lang="fr-BE" dirty="0" smtClean="0"/>
              <a:t>d’amélioration de la qualité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835696" y="6305550"/>
            <a:ext cx="5256584" cy="365906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Formation des bénéficiaires des subventions de l'Union européenne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2" y="116632"/>
            <a:ext cx="932690" cy="9357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04" y="260929"/>
            <a:ext cx="853072" cy="6471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4" y="6149910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259632" y="6305549"/>
            <a:ext cx="5256584" cy="47625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Formation des bénéficiaires des subventions de l'Union européenne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410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002827" y="6325388"/>
            <a:ext cx="5184576" cy="291803"/>
          </a:xfrm>
          <a:noFill/>
        </p:spPr>
        <p:txBody>
          <a:bodyPr/>
          <a:lstStyle>
            <a:lvl1pPr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1pPr>
            <a:lvl2pPr marL="742950" indent="-28575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fr-FR" sz="1200" smtClean="0">
                <a:solidFill>
                  <a:schemeClr val="tx2"/>
                </a:solidFill>
                <a:latin typeface="Times New Roman" pitchFamily="18" charset="0"/>
              </a:rPr>
              <a:t>Formation des bénéficiaires des subventions de l'Union europénne </a:t>
            </a:r>
            <a:endParaRPr lang="fr-FR" sz="12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15561" y="1251714"/>
            <a:ext cx="6046787" cy="831850"/>
          </a:xfrm>
          <a:ln w="66675" cap="flat" algn="ctr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Qu’est-ce qu’un projet 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01807" y="2382484"/>
            <a:ext cx="7586617" cy="34004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fr-FR" sz="2800" dirty="0" smtClean="0"/>
              <a:t>Un ensemble cohérent d’activités,</a:t>
            </a:r>
            <a:r>
              <a:rPr lang="fr-BE" sz="2800" dirty="0" smtClean="0"/>
              <a:t> organisées </a:t>
            </a:r>
            <a:r>
              <a:rPr lang="fr-BE" sz="2800" dirty="0" smtClean="0">
                <a:solidFill>
                  <a:srgbClr val="FF0000"/>
                </a:solidFill>
              </a:rPr>
              <a:t>collective</a:t>
            </a:r>
            <a:r>
              <a:rPr lang="fr-BE" sz="2800" dirty="0" smtClean="0"/>
              <a:t>ment,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limitées</a:t>
            </a:r>
            <a:r>
              <a:rPr lang="fr-FR" sz="2800" dirty="0" smtClean="0"/>
              <a:t> dans l’espace et le temps, et utilisant des ressources finies, visant un </a:t>
            </a:r>
            <a:r>
              <a:rPr lang="fr-FR" sz="2800" dirty="0" smtClean="0">
                <a:solidFill>
                  <a:srgbClr val="FF0000"/>
                </a:solidFill>
              </a:rPr>
              <a:t>objectif précis</a:t>
            </a:r>
            <a:r>
              <a:rPr lang="fr-FR" sz="2800" dirty="0" smtClean="0"/>
              <a:t>, qui consiste à améliorer (durablement) une situation d’un </a:t>
            </a:r>
            <a:r>
              <a:rPr lang="fr-FR" sz="2800" dirty="0" smtClean="0">
                <a:solidFill>
                  <a:srgbClr val="FF0000"/>
                </a:solidFill>
              </a:rPr>
              <a:t>groupe cible</a:t>
            </a:r>
            <a:r>
              <a:rPr lang="fr-FR" sz="2800" dirty="0" smtClean="0"/>
              <a:t>, </a:t>
            </a:r>
            <a:r>
              <a:rPr lang="fr-BE" sz="2800" dirty="0" smtClean="0"/>
              <a:t>contribuant à un </a:t>
            </a:r>
            <a:r>
              <a:rPr lang="fr-BE" sz="2800" dirty="0" smtClean="0">
                <a:solidFill>
                  <a:srgbClr val="FF0000"/>
                </a:solidFill>
              </a:rPr>
              <a:t>mieux-être général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fr-BE" sz="2800" i="1" dirty="0" smtClean="0">
                <a:solidFill>
                  <a:srgbClr val="FF0000"/>
                </a:solidFill>
              </a:rPr>
              <a:t>Limité par un budget et un partenariat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fr-FR" sz="2800" dirty="0" smtClean="0">
              <a:solidFill>
                <a:srgbClr val="339966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fr-FR" dirty="0" smtClean="0">
              <a:solidFill>
                <a:srgbClr val="FF33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4" y="6149910"/>
            <a:ext cx="1425046" cy="6427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51720" y="787513"/>
            <a:ext cx="5328592" cy="965086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Qu’est ce un programme ? 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16906" y="1391117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Un ensemble de projets visant un objectif commun et ayant une cohérence entre eux. </a:t>
            </a:r>
          </a:p>
          <a:p>
            <a:r>
              <a:rPr lang="fr-BE" dirty="0" smtClean="0"/>
              <a:t>Le programme est limité dans le temps et l’espace,</a:t>
            </a:r>
          </a:p>
          <a:p>
            <a:r>
              <a:rPr lang="fr-BE" dirty="0" smtClean="0"/>
              <a:t>Il embrasse </a:t>
            </a:r>
            <a:r>
              <a:rPr lang="fr-FR" dirty="0" smtClean="0"/>
              <a:t>divers secteurs</a:t>
            </a:r>
            <a:r>
              <a:rPr lang="fr-FR" dirty="0"/>
              <a:t>, thèmes, ou zones </a:t>
            </a:r>
            <a:r>
              <a:rPr lang="fr-FR" dirty="0" smtClean="0"/>
              <a:t>géographiques, utilise </a:t>
            </a:r>
            <a:r>
              <a:rPr lang="fr-FR" dirty="0"/>
              <a:t>une approche </a:t>
            </a:r>
            <a:r>
              <a:rPr lang="fr-FR" dirty="0" smtClean="0"/>
              <a:t>multidisciplinaire et fait </a:t>
            </a:r>
            <a:r>
              <a:rPr lang="fr-FR" dirty="0"/>
              <a:t>intervenir de </a:t>
            </a:r>
            <a:r>
              <a:rPr lang="fr-FR" dirty="0" smtClean="0"/>
              <a:t>multiples institutions,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Une planification de programmes axée sur les résultats </a:t>
            </a:r>
            <a:r>
              <a:rPr lang="fr-FR" dirty="0"/>
              <a:t>doit s’assurer que la somme des projets suffit à atteindre les résultats escomptés. 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763688" y="6436462"/>
            <a:ext cx="5616624" cy="356209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Formation des bénéficiaires des subventions de l'Union européenne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4" y="6149910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27584" y="6444002"/>
            <a:ext cx="5760640" cy="348669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Formation des bénéficiaires des subventions de l'Union européenne </a:t>
            </a:r>
            <a:endParaRPr lang="fr-FR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572509" cy="444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4" y="6149910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27520" y="2420888"/>
            <a:ext cx="7532725" cy="1309486"/>
          </a:xfrm>
          <a:solidFill>
            <a:srgbClr val="FFFFFF"/>
          </a:solidFill>
          <a:ln w="666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fr-FR" sz="3600" b="1" dirty="0" smtClean="0">
                <a:solidFill>
                  <a:schemeClr val="tx1"/>
                </a:solidFill>
              </a:rPr>
              <a:t>La Gestion de projet suivant l’approche GAR</a:t>
            </a:r>
            <a:endParaRPr lang="fr-FR" sz="3600" b="1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705874" y="6309320"/>
            <a:ext cx="5674438" cy="238326"/>
          </a:xfrm>
        </p:spPr>
        <p:txBody>
          <a:bodyPr/>
          <a:lstStyle/>
          <a:p>
            <a:pPr algn="ctr">
              <a:defRPr/>
            </a:pPr>
            <a:r>
              <a:rPr lang="fr-FR" smtClean="0"/>
              <a:t>Formation des bénéficiaires des subventions de l'Union europénne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2" y="116632"/>
            <a:ext cx="932690" cy="93573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04" y="260929"/>
            <a:ext cx="853072" cy="6471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6304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28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7824" y="1119183"/>
            <a:ext cx="2848646" cy="315365"/>
          </a:xfrm>
        </p:spPr>
        <p:txBody>
          <a:bodyPr>
            <a:normAutofit fontScale="90000"/>
          </a:bodyPr>
          <a:lstStyle/>
          <a:p>
            <a:r>
              <a:rPr lang="fr-FR" sz="2100" dirty="0"/>
              <a:t>Cycle gestion de projet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187624" y="6305549"/>
            <a:ext cx="6048672" cy="291803"/>
          </a:xfrm>
        </p:spPr>
        <p:txBody>
          <a:bodyPr/>
          <a:lstStyle/>
          <a:p>
            <a:r>
              <a:rPr lang="fr-FR" smtClean="0"/>
              <a:t>Formation des bénéficiaires des subventions de l'Union europénne </a:t>
            </a: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2" y="1699302"/>
            <a:ext cx="8277895" cy="43488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4" y="6312919"/>
            <a:ext cx="1425046" cy="47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2564904"/>
            <a:ext cx="7128792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Passons à l’exercice sur les pratiques de vos organisations en matière de suivi évaluation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259632" y="6293185"/>
            <a:ext cx="5648154" cy="356209"/>
          </a:xfrm>
        </p:spPr>
        <p:txBody>
          <a:bodyPr/>
          <a:lstStyle/>
          <a:p>
            <a:r>
              <a:rPr lang="fr-FR" smtClean="0"/>
              <a:t>Formation des bénéficiaires des subventions de l'Union europénne 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4" y="6149910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8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5542384" cy="947192"/>
          </a:xfrm>
          <a:noFill/>
          <a:ln w="66675" cap="flat" algn="ctr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fr-FR" b="1" dirty="0" smtClean="0"/>
              <a:t>Le Cycle de Projet </a:t>
            </a:r>
          </a:p>
        </p:txBody>
      </p:sp>
      <p:graphicFrame>
        <p:nvGraphicFramePr>
          <p:cNvPr id="6246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7235825" y="476250"/>
          <a:ext cx="13335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4" imgW="3452813" imgH="3459163" progId="MS_ClipArt_Gallery.5">
                  <p:embed/>
                </p:oleObj>
              </mc:Choice>
              <mc:Fallback>
                <p:oleObj name="Clip" r:id="rId4" imgW="3452813" imgH="3459163" progId="MS_ClipArt_Gallery.5">
                  <p:embed/>
                  <p:pic>
                    <p:nvPicPr>
                      <p:cNvPr id="6246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476250"/>
                        <a:ext cx="13335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105149" y="2027391"/>
            <a:ext cx="5563195" cy="3998913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2000" dirty="0" smtClean="0"/>
              <a:t>                         Programmation</a:t>
            </a:r>
          </a:p>
          <a:p>
            <a:pPr eaLnBrk="1" hangingPunct="1">
              <a:buFont typeface="Wingdings" pitchFamily="2" charset="2"/>
              <a:buNone/>
            </a:pPr>
            <a:endParaRPr lang="fr-FR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2000" dirty="0" smtClean="0"/>
              <a:t>Evaluation                                    Identification</a:t>
            </a:r>
          </a:p>
          <a:p>
            <a:pPr eaLnBrk="1" hangingPunct="1">
              <a:buFont typeface="Wingdings" pitchFamily="2" charset="2"/>
              <a:buNone/>
            </a:pPr>
            <a:endParaRPr lang="fr-FR" sz="2000" dirty="0" smtClean="0"/>
          </a:p>
          <a:p>
            <a:pPr eaLnBrk="1" hangingPunct="1">
              <a:buFont typeface="Wingdings" pitchFamily="2" charset="2"/>
              <a:buNone/>
            </a:pPr>
            <a:endParaRPr lang="fr-FR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2000" dirty="0" smtClean="0"/>
              <a:t>Mise en œuvre	                        </a:t>
            </a:r>
            <a:r>
              <a:rPr lang="fr-BE" sz="2000" dirty="0" smtClean="0"/>
              <a:t>   </a:t>
            </a:r>
            <a:r>
              <a:rPr lang="fr-FR" sz="2000" dirty="0" smtClean="0"/>
              <a:t>Instruction</a:t>
            </a:r>
          </a:p>
          <a:p>
            <a:pPr eaLnBrk="1" hangingPunct="1">
              <a:buFont typeface="Wingdings" pitchFamily="2" charset="2"/>
              <a:buNone/>
            </a:pPr>
            <a:endParaRPr lang="fr-FR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FR" sz="2000" dirty="0" smtClean="0"/>
              <a:t>                          (Financement)</a:t>
            </a:r>
          </a:p>
          <a:p>
            <a:pPr eaLnBrk="1" hangingPunct="1">
              <a:lnSpc>
                <a:spcPct val="90000"/>
              </a:lnSpc>
            </a:pPr>
            <a:endParaRPr lang="fr-FR" sz="2000" dirty="0" smtClean="0"/>
          </a:p>
        </p:txBody>
      </p:sp>
      <p:graphicFrame>
        <p:nvGraphicFramePr>
          <p:cNvPr id="62470" name="Object 5"/>
          <p:cNvGraphicFramePr>
            <a:graphicFrameLocks noChangeAspect="1"/>
          </p:cNvGraphicFramePr>
          <p:nvPr/>
        </p:nvGraphicFramePr>
        <p:xfrm>
          <a:off x="3419475" y="2344738"/>
          <a:ext cx="2508250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6" imgW="3452813" imgH="3459163" progId="MS_ClipArt_Gallery.5">
                  <p:embed/>
                </p:oleObj>
              </mc:Choice>
              <mc:Fallback>
                <p:oleObj name="Clip" r:id="rId6" imgW="3452813" imgH="3459163" progId="MS_ClipArt_Gallery.5">
                  <p:embed/>
                  <p:pic>
                    <p:nvPicPr>
                      <p:cNvPr id="624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344738"/>
                        <a:ext cx="2508250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6304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50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2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2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339752" y="6373395"/>
            <a:ext cx="5184576" cy="323410"/>
          </a:xfrm>
          <a:noFill/>
        </p:spPr>
        <p:txBody>
          <a:bodyPr/>
          <a:lstStyle>
            <a:lvl1pPr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1pPr>
            <a:lvl2pPr marL="742950" indent="-28575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fr-FR" sz="1200" dirty="0" smtClean="0">
                <a:solidFill>
                  <a:schemeClr val="tx2"/>
                </a:solidFill>
                <a:latin typeface="Times New Roman" pitchFamily="18" charset="0"/>
              </a:rPr>
              <a:t>Formation des bénéficiaires des subventions de l'Union européenne 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19672" y="1631274"/>
            <a:ext cx="6174591" cy="984778"/>
          </a:xfrm>
          <a:ln w="66675" cap="flat" algn="ctr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fr-FR" b="1" dirty="0" smtClean="0"/>
              <a:t>Qu’est-ce que la GAR ?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5187" y="3284984"/>
            <a:ext cx="8032750" cy="181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fr-FR" sz="2800" dirty="0" smtClean="0"/>
              <a:t>mode de gestion par lequel une organisation veille à ce que ses processus, ses produits et ses services contribuent à la </a:t>
            </a:r>
            <a:r>
              <a:rPr lang="fr-FR" sz="2800" dirty="0" smtClean="0">
                <a:solidFill>
                  <a:srgbClr val="008000"/>
                </a:solidFill>
              </a:rPr>
              <a:t>réalisation d'une série de résultats escomptés. </a:t>
            </a:r>
            <a:endParaRPr lang="fr-BE" sz="2800" dirty="0" smtClean="0">
              <a:solidFill>
                <a:srgbClr val="008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2" y="116632"/>
            <a:ext cx="932690" cy="9357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04" y="260929"/>
            <a:ext cx="853072" cy="6471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6304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09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051720" y="6322741"/>
            <a:ext cx="5184576" cy="381377"/>
          </a:xfrm>
          <a:noFill/>
        </p:spPr>
        <p:txBody>
          <a:bodyPr/>
          <a:lstStyle>
            <a:lvl1pPr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1pPr>
            <a:lvl2pPr marL="742950" indent="-28575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fr-FR" sz="1200" dirty="0" smtClean="0">
                <a:solidFill>
                  <a:schemeClr val="tx2"/>
                </a:solidFill>
                <a:latin typeface="Times New Roman" pitchFamily="18" charset="0"/>
              </a:rPr>
              <a:t>Formation des bénéficiaires des subventions de l'Union européenne 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87624" y="1213811"/>
            <a:ext cx="7101483" cy="1001471"/>
          </a:xfrm>
          <a:ln w="66675" cap="flat" algn="ctr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fr-FR" sz="3200" b="1" dirty="0" smtClean="0"/>
              <a:t>La notion de résultats dans la GAR ?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2" y="2420888"/>
            <a:ext cx="8032750" cy="3473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BE" sz="2800" b="1" dirty="0" smtClean="0"/>
              <a:t>= </a:t>
            </a:r>
            <a:r>
              <a:rPr lang="fr-FR" sz="2800" dirty="0" smtClean="0">
                <a:solidFill>
                  <a:srgbClr val="339966"/>
                </a:solidFill>
              </a:rPr>
              <a:t>changement</a:t>
            </a:r>
            <a:r>
              <a:rPr lang="fr-FR" sz="2800" dirty="0" smtClean="0"/>
              <a:t> descriptible ou mesurable qui découle d’une </a:t>
            </a:r>
            <a:r>
              <a:rPr lang="fr-FR" sz="2800" dirty="0" smtClean="0">
                <a:solidFill>
                  <a:srgbClr val="339966"/>
                </a:solidFill>
              </a:rPr>
              <a:t>relation de </a:t>
            </a:r>
            <a:r>
              <a:rPr lang="fr-BE" sz="2800" dirty="0" smtClean="0">
                <a:solidFill>
                  <a:srgbClr val="339966"/>
                </a:solidFill>
              </a:rPr>
              <a:t>cause à effet (</a:t>
            </a:r>
            <a:r>
              <a:rPr lang="fr-FR" sz="2800" dirty="0" smtClean="0"/>
              <a:t>chaîne </a:t>
            </a:r>
            <a:r>
              <a:rPr lang="fr-BE" sz="2800" dirty="0" smtClean="0"/>
              <a:t>des résultats)</a:t>
            </a:r>
            <a:endParaRPr lang="fr-BE" sz="2800" dirty="0" smtClean="0">
              <a:solidFill>
                <a:srgbClr val="339966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fr-BE" sz="28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fr-BE" sz="2800" b="1" dirty="0" smtClean="0"/>
              <a:t>= </a:t>
            </a:r>
            <a:r>
              <a:rPr lang="fr-BE" sz="2800" dirty="0" smtClean="0"/>
              <a:t>résultats + effet + impact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fr-BE" dirty="0" smtClean="0"/>
              <a:t>Se réfère à des </a:t>
            </a:r>
            <a:r>
              <a:rPr lang="fr-BE" dirty="0" smtClean="0">
                <a:solidFill>
                  <a:srgbClr val="339966"/>
                </a:solidFill>
              </a:rPr>
              <a:t>bénéficiaires</a:t>
            </a:r>
            <a:r>
              <a:rPr lang="fr-BE" dirty="0" smtClean="0"/>
              <a:t> (rayonnement) et à une </a:t>
            </a:r>
            <a:r>
              <a:rPr lang="fr-BE" dirty="0" smtClean="0">
                <a:solidFill>
                  <a:srgbClr val="339966"/>
                </a:solidFill>
              </a:rPr>
              <a:t>temporalité</a:t>
            </a:r>
            <a:r>
              <a:rPr lang="fr-BE" dirty="0" smtClean="0"/>
              <a:t> (court, moyen et long terme)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2" y="116632"/>
            <a:ext cx="932690" cy="9357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04" y="260929"/>
            <a:ext cx="853072" cy="6471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4" y="6149910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14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a date 1"/>
          <p:cNvSpPr>
            <a:spLocks noGrp="1"/>
          </p:cNvSpPr>
          <p:nvPr>
            <p:ph type="dt" sz="quarter" idx="10"/>
          </p:nvPr>
        </p:nvSpPr>
        <p:spPr>
          <a:xfrm>
            <a:off x="2627785" y="6327775"/>
            <a:ext cx="4752528" cy="341585"/>
          </a:xfrm>
          <a:noFill/>
        </p:spPr>
        <p:txBody>
          <a:bodyPr/>
          <a:lstStyle>
            <a:lvl1pPr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1pPr>
            <a:lvl2pPr marL="742950" indent="-28575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800">
                <a:solidFill>
                  <a:srgbClr val="00CC66"/>
                </a:solidFill>
                <a:latin typeface="Trebuchet M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CC66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fr-FR" sz="1200" smtClean="0">
                <a:solidFill>
                  <a:schemeClr val="tx2"/>
                </a:solidFill>
                <a:latin typeface="Times New Roman" pitchFamily="18" charset="0"/>
              </a:rPr>
              <a:t>Formation des bénéficiaires des subventions de l'Union europénne </a:t>
            </a:r>
            <a:endParaRPr lang="fr-FR" sz="12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258888" y="2205038"/>
            <a:ext cx="2017712" cy="1079500"/>
          </a:xfrm>
          <a:prstGeom prst="rect">
            <a:avLst/>
          </a:prstGeom>
          <a:noFill/>
          <a:ln w="6667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BE"/>
              <a:t>Résultat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58888" y="3573463"/>
            <a:ext cx="2017712" cy="1079500"/>
          </a:xfrm>
          <a:prstGeom prst="rect">
            <a:avLst/>
          </a:prstGeom>
          <a:noFill/>
          <a:ln w="6667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BE"/>
              <a:t>Court terme 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581400" y="2205038"/>
            <a:ext cx="2016125" cy="1079500"/>
          </a:xfrm>
          <a:prstGeom prst="rect">
            <a:avLst/>
          </a:prstGeom>
          <a:noFill/>
          <a:ln w="66675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BE"/>
              <a:t>Effet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930900" y="2168525"/>
            <a:ext cx="2016125" cy="1081088"/>
          </a:xfrm>
          <a:prstGeom prst="rect">
            <a:avLst/>
          </a:prstGeom>
          <a:noFill/>
          <a:ln w="666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BE"/>
              <a:t>Impact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940425" y="3589338"/>
            <a:ext cx="2016125" cy="1081087"/>
          </a:xfrm>
          <a:prstGeom prst="rect">
            <a:avLst/>
          </a:prstGeom>
          <a:noFill/>
          <a:ln w="666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BE"/>
              <a:t>Long terme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581400" y="3589338"/>
            <a:ext cx="2016125" cy="1081087"/>
          </a:xfrm>
          <a:prstGeom prst="rect">
            <a:avLst/>
          </a:prstGeom>
          <a:noFill/>
          <a:ln w="66675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BE"/>
              <a:t>Moyen terme</a:t>
            </a:r>
          </a:p>
        </p:txBody>
      </p:sp>
      <p:sp>
        <p:nvSpPr>
          <p:cNvPr id="26633" name="Flèche courbée vers le bas 9"/>
          <p:cNvSpPr>
            <a:spLocks noChangeArrowheads="1"/>
          </p:cNvSpPr>
          <p:nvPr/>
        </p:nvSpPr>
        <p:spPr bwMode="auto">
          <a:xfrm>
            <a:off x="2843213" y="1628775"/>
            <a:ext cx="1008062" cy="431800"/>
          </a:xfrm>
          <a:prstGeom prst="curvedDownArrow">
            <a:avLst>
              <a:gd name="adj1" fmla="val 25021"/>
              <a:gd name="adj2" fmla="val 50031"/>
              <a:gd name="adj3" fmla="val 25000"/>
            </a:avLst>
          </a:prstGeom>
          <a:noFill/>
          <a:ln w="6667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BE"/>
          </a:p>
        </p:txBody>
      </p:sp>
      <p:sp>
        <p:nvSpPr>
          <p:cNvPr id="26634" name="Flèche courbée vers le bas 10"/>
          <p:cNvSpPr>
            <a:spLocks noChangeArrowheads="1"/>
          </p:cNvSpPr>
          <p:nvPr/>
        </p:nvSpPr>
        <p:spPr bwMode="auto">
          <a:xfrm>
            <a:off x="5292725" y="1576388"/>
            <a:ext cx="1008063" cy="433387"/>
          </a:xfrm>
          <a:prstGeom prst="curvedDownArrow">
            <a:avLst>
              <a:gd name="adj1" fmla="val 24929"/>
              <a:gd name="adj2" fmla="val 49848"/>
              <a:gd name="adj3" fmla="val 25000"/>
            </a:avLst>
          </a:prstGeom>
          <a:noFill/>
          <a:ln w="6667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BE"/>
          </a:p>
        </p:txBody>
      </p:sp>
      <p:sp>
        <p:nvSpPr>
          <p:cNvPr id="26635" name="Flèche courbée vers le bas 11"/>
          <p:cNvSpPr>
            <a:spLocks noChangeArrowheads="1"/>
          </p:cNvSpPr>
          <p:nvPr/>
        </p:nvSpPr>
        <p:spPr bwMode="auto">
          <a:xfrm flipV="1">
            <a:off x="2916238" y="4941888"/>
            <a:ext cx="1008062" cy="431800"/>
          </a:xfrm>
          <a:prstGeom prst="curvedDownArrow">
            <a:avLst>
              <a:gd name="adj1" fmla="val 25021"/>
              <a:gd name="adj2" fmla="val 50031"/>
              <a:gd name="adj3" fmla="val 25000"/>
            </a:avLst>
          </a:prstGeom>
          <a:noFill/>
          <a:ln w="6667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BE"/>
          </a:p>
        </p:txBody>
      </p:sp>
      <p:sp>
        <p:nvSpPr>
          <p:cNvPr id="26636" name="Flèche courbée vers le bas 12"/>
          <p:cNvSpPr>
            <a:spLocks noChangeArrowheads="1"/>
          </p:cNvSpPr>
          <p:nvPr/>
        </p:nvSpPr>
        <p:spPr bwMode="auto">
          <a:xfrm flipV="1">
            <a:off x="5426075" y="4941888"/>
            <a:ext cx="1008063" cy="431800"/>
          </a:xfrm>
          <a:prstGeom prst="curvedDownArrow">
            <a:avLst>
              <a:gd name="adj1" fmla="val 25021"/>
              <a:gd name="adj2" fmla="val 50031"/>
              <a:gd name="adj3" fmla="val 25000"/>
            </a:avLst>
          </a:prstGeom>
          <a:noFill/>
          <a:ln w="6667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BE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619804" y="850168"/>
            <a:ext cx="5939315" cy="743511"/>
          </a:xfrm>
          <a:prstGeom prst="rect">
            <a:avLst/>
          </a:prstGeom>
          <a:noFill/>
          <a:ln w="66675" cap="flat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66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66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66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66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66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66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66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339966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fr-FR" b="1" kern="0" dirty="0" smtClean="0"/>
              <a:t>Chaine des résultats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2" y="116632"/>
            <a:ext cx="932690" cy="93573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04" y="260929"/>
            <a:ext cx="853072" cy="64714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4" y="6149910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81400" y="980727"/>
            <a:ext cx="3150840" cy="851247"/>
          </a:xfrm>
        </p:spPr>
        <p:txBody>
          <a:bodyPr/>
          <a:lstStyle/>
          <a:p>
            <a:r>
              <a:rPr lang="fr-BE" dirty="0" smtClean="0"/>
              <a:t>Résultats 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99592" y="1700808"/>
            <a:ext cx="7918648" cy="4114800"/>
          </a:xfrm>
        </p:spPr>
        <p:txBody>
          <a:bodyPr/>
          <a:lstStyle/>
          <a:p>
            <a:r>
              <a:rPr lang="fr-BE" dirty="0" smtClean="0">
                <a:solidFill>
                  <a:srgbClr val="008000"/>
                </a:solidFill>
              </a:rPr>
              <a:t>Résultats immédiats/résultats de pilotage </a:t>
            </a:r>
            <a:r>
              <a:rPr lang="fr-BE" dirty="0" smtClean="0"/>
              <a:t>: changements directs attribuable à un ensemble d’activités </a:t>
            </a:r>
            <a:r>
              <a:rPr lang="fr-BE" dirty="0"/>
              <a:t>réalisées; </a:t>
            </a:r>
            <a:r>
              <a:rPr lang="fr-BE" dirty="0" smtClean="0"/>
              <a:t>permettent le pilotage du projet</a:t>
            </a:r>
          </a:p>
          <a:p>
            <a:r>
              <a:rPr lang="fr-BE" dirty="0" smtClean="0">
                <a:solidFill>
                  <a:srgbClr val="008000"/>
                </a:solidFill>
              </a:rPr>
              <a:t>Objectif spécifique/cible </a:t>
            </a:r>
            <a:r>
              <a:rPr lang="fr-BE" dirty="0" smtClean="0"/>
              <a:t>: bénéfice pour les </a:t>
            </a:r>
            <a:r>
              <a:rPr lang="fr-BE" b="1" u="sng" dirty="0" smtClean="0"/>
              <a:t>bénéficiaires</a:t>
            </a:r>
            <a:r>
              <a:rPr lang="fr-BE" dirty="0" smtClean="0"/>
              <a:t> = le plus haut niveau de responsabilité/changement pour un projet donné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547664" y="6430719"/>
            <a:ext cx="5976664" cy="238126"/>
          </a:xfrm>
        </p:spPr>
        <p:txBody>
          <a:bodyPr/>
          <a:lstStyle/>
          <a:p>
            <a:pPr algn="ctr">
              <a:defRPr/>
            </a:pPr>
            <a:r>
              <a:rPr lang="fr-FR" dirty="0" smtClean="0"/>
              <a:t>Formation des bénéficiaires des subventions de l'Union européenne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2" y="116632"/>
            <a:ext cx="932690" cy="9357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04" y="260929"/>
            <a:ext cx="853072" cy="6471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4" y="6149910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131840" y="1052736"/>
            <a:ext cx="4104456" cy="699864"/>
          </a:xfrm>
        </p:spPr>
        <p:txBody>
          <a:bodyPr>
            <a:normAutofit fontScale="90000"/>
          </a:bodyPr>
          <a:lstStyle/>
          <a:p>
            <a:r>
              <a:rPr lang="fr-BE" smtClean="0"/>
              <a:t>Résultats 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187624" y="1981200"/>
            <a:ext cx="7488906" cy="3103984"/>
          </a:xfrm>
        </p:spPr>
        <p:txBody>
          <a:bodyPr/>
          <a:lstStyle/>
          <a:p>
            <a:r>
              <a:rPr lang="fr-BE" dirty="0" smtClean="0">
                <a:solidFill>
                  <a:srgbClr val="008000"/>
                </a:solidFill>
              </a:rPr>
              <a:t>Impacts/objectifs globaux </a:t>
            </a:r>
            <a:r>
              <a:rPr lang="fr-BE" dirty="0" smtClean="0"/>
              <a:t>: changement d’état durable – le plus haut niveau de résultats (amélioration état de santé, réduction vulnérabilité,…). = finalité, moteur </a:t>
            </a:r>
          </a:p>
          <a:p>
            <a:r>
              <a:rPr lang="fr-BE" dirty="0" smtClean="0"/>
              <a:t>Peuvent être multiples</a:t>
            </a:r>
            <a:endParaRPr lang="fr-BE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387142" y="6325388"/>
            <a:ext cx="5832648" cy="29180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Formation des bénéficiaires des subventions de l'Union européenne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2" y="116632"/>
            <a:ext cx="932690" cy="9357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04" y="260929"/>
            <a:ext cx="853072" cy="6471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4" y="6149910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71600" y="1196752"/>
            <a:ext cx="6909420" cy="627203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Résultats et chaine de résultats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55018" y="1993221"/>
            <a:ext cx="7918648" cy="4114800"/>
          </a:xfrm>
        </p:spPr>
        <p:txBody>
          <a:bodyPr>
            <a:normAutofit fontScale="85000" lnSpcReduction="10000"/>
          </a:bodyPr>
          <a:lstStyle/>
          <a:p>
            <a:r>
              <a:rPr lang="fr-BE" dirty="0" smtClean="0"/>
              <a:t>Les résultats sont associés à un </a:t>
            </a:r>
            <a:r>
              <a:rPr lang="fr-BE" dirty="0" smtClean="0">
                <a:solidFill>
                  <a:srgbClr val="FF0000"/>
                </a:solidFill>
              </a:rPr>
              <a:t>rayonnement/cible</a:t>
            </a:r>
            <a:r>
              <a:rPr lang="fr-BE" dirty="0" smtClean="0">
                <a:solidFill>
                  <a:srgbClr val="008000"/>
                </a:solidFill>
              </a:rPr>
              <a:t> </a:t>
            </a:r>
            <a:r>
              <a:rPr lang="fr-BE" dirty="0" smtClean="0"/>
              <a:t>(le plus souvent institutions et/ou personnes (objets et sujets du changement visé par le résultat)</a:t>
            </a:r>
          </a:p>
          <a:p>
            <a:r>
              <a:rPr lang="fr-BE" dirty="0" smtClean="0"/>
              <a:t>Les résultats sont associés à une </a:t>
            </a:r>
            <a:r>
              <a:rPr lang="fr-BE" dirty="0" smtClean="0">
                <a:solidFill>
                  <a:srgbClr val="FF0000"/>
                </a:solidFill>
              </a:rPr>
              <a:t>temporalité</a:t>
            </a:r>
          </a:p>
          <a:p>
            <a:r>
              <a:rPr lang="fr-BE" dirty="0" smtClean="0"/>
              <a:t>Les niveaux de résultats sont reliés par des </a:t>
            </a:r>
            <a:r>
              <a:rPr lang="fr-BE" dirty="0" smtClean="0">
                <a:solidFill>
                  <a:srgbClr val="FF0000"/>
                </a:solidFill>
              </a:rPr>
              <a:t>relations de cause à effet</a:t>
            </a:r>
            <a:r>
              <a:rPr lang="fr-BE" dirty="0" smtClean="0">
                <a:solidFill>
                  <a:schemeClr val="accent4"/>
                </a:solidFill>
              </a:rPr>
              <a:t> </a:t>
            </a:r>
            <a:r>
              <a:rPr lang="fr-BE" dirty="0" smtClean="0"/>
              <a:t>auxquelles sont associées des </a:t>
            </a:r>
            <a:r>
              <a:rPr lang="fr-BE" dirty="0" smtClean="0">
                <a:solidFill>
                  <a:srgbClr val="FF0000"/>
                </a:solidFill>
              </a:rPr>
              <a:t>risques/opportunités</a:t>
            </a:r>
            <a:r>
              <a:rPr lang="fr-BE" dirty="0" smtClean="0">
                <a:solidFill>
                  <a:srgbClr val="008000"/>
                </a:solidFill>
              </a:rPr>
              <a:t> </a:t>
            </a:r>
            <a:r>
              <a:rPr lang="fr-BE" dirty="0"/>
              <a:t>(qui viennent influencer/perturber les liens (= relations de cause à effet) entre les divers niveaux de </a:t>
            </a:r>
            <a:r>
              <a:rPr lang="fr-BE" dirty="0" smtClean="0"/>
              <a:t>résultats).</a:t>
            </a:r>
            <a:endParaRPr lang="fr-BE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1331640" y="6397821"/>
            <a:ext cx="5544616" cy="3948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Formation des bénéficiaires des subventions de l'Union européenne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2" y="116632"/>
            <a:ext cx="932690" cy="9357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04" y="260929"/>
            <a:ext cx="853072" cy="6471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34" y="6149910"/>
            <a:ext cx="1425046" cy="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Progression des indicateurs osiris  copil du 20 dec 2016 du 18 v1 (1)</Template>
  <TotalTime>9401</TotalTime>
  <Words>1130</Words>
  <Application>Microsoft Office PowerPoint</Application>
  <PresentationFormat>Affichage à l'écran (4:3)</PresentationFormat>
  <Paragraphs>133</Paragraphs>
  <Slides>21</Slides>
  <Notes>9</Notes>
  <HiddenSlides>0</HiddenSlides>
  <MMClips>0</MMClips>
  <ScaleCrop>false</ScaleCrop>
  <HeadingPairs>
    <vt:vector size="10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  <vt:variant>
        <vt:lpstr>Diaporamas personnalisés</vt:lpstr>
      </vt:variant>
      <vt:variant>
        <vt:i4>1</vt:i4>
      </vt:variant>
    </vt:vector>
  </HeadingPairs>
  <TitlesOfParts>
    <vt:vector size="31" baseType="lpstr">
      <vt:lpstr>Arial</vt:lpstr>
      <vt:lpstr>Gill Sans MT</vt:lpstr>
      <vt:lpstr>Times New Roman</vt:lpstr>
      <vt:lpstr>Trebuchet MS</vt:lpstr>
      <vt:lpstr>Verdana</vt:lpstr>
      <vt:lpstr>Wingdings</vt:lpstr>
      <vt:lpstr>Wingdings 2</vt:lpstr>
      <vt:lpstr>Solstice</vt:lpstr>
      <vt:lpstr>Clip</vt:lpstr>
      <vt:lpstr>Formation en suivi-évaluation, mesure d’impact et gestion base de données</vt:lpstr>
      <vt:lpstr>La Gestion de projet suivant l’approche GAR</vt:lpstr>
      <vt:lpstr>Le Cycle de Projet </vt:lpstr>
      <vt:lpstr>Qu’est-ce que la GAR ? </vt:lpstr>
      <vt:lpstr>La notion de résultats dans la GAR ? </vt:lpstr>
      <vt:lpstr>Présentation PowerPoint</vt:lpstr>
      <vt:lpstr>Résultats </vt:lpstr>
      <vt:lpstr>Résultats </vt:lpstr>
      <vt:lpstr>Résultats et chaine de résultats</vt:lpstr>
      <vt:lpstr>Rayonnement</vt:lpstr>
      <vt:lpstr>Risques/hypothèses</vt:lpstr>
      <vt:lpstr>Terminologie : La chaine de résultats GAR</vt:lpstr>
      <vt:lpstr> Exercice 1: Travaux de groupes (15 min):  </vt:lpstr>
      <vt:lpstr>La GAR dans le cycle de projet</vt:lpstr>
      <vt:lpstr>Différentes traductions, adaptations, points d’attention possibles… « spécifiques à la GAR »</vt:lpstr>
      <vt:lpstr>Présentation PowerPoint</vt:lpstr>
      <vt:lpstr>Qu’est-ce qu’un projet ?</vt:lpstr>
      <vt:lpstr>Qu’est ce un programme ? </vt:lpstr>
      <vt:lpstr>Présentation PowerPoint</vt:lpstr>
      <vt:lpstr>Cycle gestion de projet</vt:lpstr>
      <vt:lpstr>Passons à l’exercice sur les pratiques de vos organisations en matière de suivi évaluation</vt:lpstr>
      <vt:lpstr>Diaporama personnalisé 1</vt:lpstr>
    </vt:vector>
  </TitlesOfParts>
  <Company>Aide au développement Gembloux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Formation et projet</dc:creator>
  <cp:lastModifiedBy>HP</cp:lastModifiedBy>
  <cp:revision>243</cp:revision>
  <cp:lastPrinted>2016-02-01T10:04:08Z</cp:lastPrinted>
  <dcterms:created xsi:type="dcterms:W3CDTF">2006-06-02T08:27:34Z</dcterms:created>
  <dcterms:modified xsi:type="dcterms:W3CDTF">2019-05-08T20:59:03Z</dcterms:modified>
</cp:coreProperties>
</file>