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5.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417" r:id="rId2"/>
    <p:sldId id="936" r:id="rId3"/>
    <p:sldId id="986" r:id="rId4"/>
    <p:sldId id="1002" r:id="rId5"/>
    <p:sldId id="975" r:id="rId6"/>
    <p:sldId id="976" r:id="rId7"/>
    <p:sldId id="977" r:id="rId8"/>
    <p:sldId id="1070" r:id="rId9"/>
    <p:sldId id="988" r:id="rId10"/>
    <p:sldId id="1140" r:id="rId11"/>
    <p:sldId id="1141" r:id="rId12"/>
    <p:sldId id="1166" r:id="rId13"/>
    <p:sldId id="1142" r:id="rId14"/>
    <p:sldId id="1143" r:id="rId15"/>
    <p:sldId id="1144" r:id="rId16"/>
    <p:sldId id="1145" r:id="rId17"/>
    <p:sldId id="1146" r:id="rId18"/>
    <p:sldId id="1147" r:id="rId19"/>
    <p:sldId id="1148" r:id="rId20"/>
    <p:sldId id="1149" r:id="rId21"/>
    <p:sldId id="1150" r:id="rId22"/>
    <p:sldId id="1151" r:id="rId23"/>
    <p:sldId id="1152" r:id="rId24"/>
    <p:sldId id="1153" r:id="rId25"/>
    <p:sldId id="1154" r:id="rId26"/>
    <p:sldId id="1155" r:id="rId27"/>
    <p:sldId id="1156" r:id="rId28"/>
    <p:sldId id="1157" r:id="rId29"/>
    <p:sldId id="1158" r:id="rId30"/>
    <p:sldId id="1159" r:id="rId31"/>
    <p:sldId id="1160" r:id="rId32"/>
    <p:sldId id="1161" r:id="rId33"/>
    <p:sldId id="1162" r:id="rId34"/>
    <p:sldId id="1163" r:id="rId35"/>
    <p:sldId id="1164" r:id="rId36"/>
    <p:sldId id="1071" r:id="rId37"/>
    <p:sldId id="1087" r:id="rId38"/>
    <p:sldId id="1088" r:id="rId39"/>
    <p:sldId id="1139" r:id="rId40"/>
    <p:sldId id="1165" r:id="rId41"/>
    <p:sldId id="1102" r:id="rId42"/>
    <p:sldId id="1105" r:id="rId43"/>
    <p:sldId id="1129" r:id="rId44"/>
    <p:sldId id="1130" r:id="rId45"/>
  </p:sldIdLst>
  <p:sldSz cx="9144000" cy="6858000" type="screen4x3"/>
  <p:notesSz cx="6724650" cy="9874250"/>
  <p:custShowLst>
    <p:custShow name="Diaporama personnalisé 1" id="0">
      <p:sldLst/>
    </p:custShow>
  </p:custShowLst>
  <p:defaultTextStyle>
    <a:defPPr>
      <a:defRPr lang="fr-FR"/>
    </a:defPPr>
    <a:lvl1pPr algn="ctr" rtl="0" fontAlgn="base">
      <a:spcBef>
        <a:spcPct val="0"/>
      </a:spcBef>
      <a:spcAft>
        <a:spcPct val="0"/>
      </a:spcAft>
      <a:defRPr sz="2400" kern="1200">
        <a:solidFill>
          <a:srgbClr val="00CC66"/>
        </a:solidFill>
        <a:latin typeface="Trebuchet MS" pitchFamily="34" charset="0"/>
        <a:ea typeface="+mn-ea"/>
        <a:cs typeface="+mn-cs"/>
      </a:defRPr>
    </a:lvl1pPr>
    <a:lvl2pPr marL="457200" algn="ctr" rtl="0" fontAlgn="base">
      <a:spcBef>
        <a:spcPct val="0"/>
      </a:spcBef>
      <a:spcAft>
        <a:spcPct val="0"/>
      </a:spcAft>
      <a:defRPr sz="2400" kern="1200">
        <a:solidFill>
          <a:srgbClr val="00CC66"/>
        </a:solidFill>
        <a:latin typeface="Trebuchet MS" pitchFamily="34" charset="0"/>
        <a:ea typeface="+mn-ea"/>
        <a:cs typeface="+mn-cs"/>
      </a:defRPr>
    </a:lvl2pPr>
    <a:lvl3pPr marL="914400" algn="ctr" rtl="0" fontAlgn="base">
      <a:spcBef>
        <a:spcPct val="0"/>
      </a:spcBef>
      <a:spcAft>
        <a:spcPct val="0"/>
      </a:spcAft>
      <a:defRPr sz="2400" kern="1200">
        <a:solidFill>
          <a:srgbClr val="00CC66"/>
        </a:solidFill>
        <a:latin typeface="Trebuchet MS" pitchFamily="34" charset="0"/>
        <a:ea typeface="+mn-ea"/>
        <a:cs typeface="+mn-cs"/>
      </a:defRPr>
    </a:lvl3pPr>
    <a:lvl4pPr marL="1371600" algn="ctr" rtl="0" fontAlgn="base">
      <a:spcBef>
        <a:spcPct val="0"/>
      </a:spcBef>
      <a:spcAft>
        <a:spcPct val="0"/>
      </a:spcAft>
      <a:defRPr sz="2400" kern="1200">
        <a:solidFill>
          <a:srgbClr val="00CC66"/>
        </a:solidFill>
        <a:latin typeface="Trebuchet MS" pitchFamily="34" charset="0"/>
        <a:ea typeface="+mn-ea"/>
        <a:cs typeface="+mn-cs"/>
      </a:defRPr>
    </a:lvl4pPr>
    <a:lvl5pPr marL="1828800" algn="ctr" rtl="0" fontAlgn="base">
      <a:spcBef>
        <a:spcPct val="0"/>
      </a:spcBef>
      <a:spcAft>
        <a:spcPct val="0"/>
      </a:spcAft>
      <a:defRPr sz="2400" kern="1200">
        <a:solidFill>
          <a:srgbClr val="00CC66"/>
        </a:solidFill>
        <a:latin typeface="Trebuchet MS" pitchFamily="34" charset="0"/>
        <a:ea typeface="+mn-ea"/>
        <a:cs typeface="+mn-cs"/>
      </a:defRPr>
    </a:lvl5pPr>
    <a:lvl6pPr marL="2286000" algn="l" defTabSz="914400" rtl="0" eaLnBrk="1" latinLnBrk="0" hangingPunct="1">
      <a:defRPr sz="2400" kern="1200">
        <a:solidFill>
          <a:srgbClr val="00CC66"/>
        </a:solidFill>
        <a:latin typeface="Trebuchet MS" pitchFamily="34" charset="0"/>
        <a:ea typeface="+mn-ea"/>
        <a:cs typeface="+mn-cs"/>
      </a:defRPr>
    </a:lvl6pPr>
    <a:lvl7pPr marL="2743200" algn="l" defTabSz="914400" rtl="0" eaLnBrk="1" latinLnBrk="0" hangingPunct="1">
      <a:defRPr sz="2400" kern="1200">
        <a:solidFill>
          <a:srgbClr val="00CC66"/>
        </a:solidFill>
        <a:latin typeface="Trebuchet MS" pitchFamily="34" charset="0"/>
        <a:ea typeface="+mn-ea"/>
        <a:cs typeface="+mn-cs"/>
      </a:defRPr>
    </a:lvl7pPr>
    <a:lvl8pPr marL="3200400" algn="l" defTabSz="914400" rtl="0" eaLnBrk="1" latinLnBrk="0" hangingPunct="1">
      <a:defRPr sz="2400" kern="1200">
        <a:solidFill>
          <a:srgbClr val="00CC66"/>
        </a:solidFill>
        <a:latin typeface="Trebuchet MS" pitchFamily="34" charset="0"/>
        <a:ea typeface="+mn-ea"/>
        <a:cs typeface="+mn-cs"/>
      </a:defRPr>
    </a:lvl8pPr>
    <a:lvl9pPr marL="3657600" algn="l" defTabSz="914400" rtl="0" eaLnBrk="1" latinLnBrk="0" hangingPunct="1">
      <a:defRPr sz="2400" kern="1200">
        <a:solidFill>
          <a:srgbClr val="00CC66"/>
        </a:solidFill>
        <a:latin typeface="Trebuchet MS"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1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00"/>
    <a:srgbClr val="00CC66"/>
    <a:srgbClr val="008000"/>
    <a:srgbClr val="339933"/>
    <a:srgbClr val="FFCC66"/>
    <a:srgbClr val="EAEAEA"/>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80" autoAdjust="0"/>
    <p:restoredTop sz="83862" autoAdjust="0"/>
  </p:normalViewPr>
  <p:slideViewPr>
    <p:cSldViewPr>
      <p:cViewPr varScale="1">
        <p:scale>
          <a:sx n="61" d="100"/>
          <a:sy n="61" d="100"/>
        </p:scale>
        <p:origin x="156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270"/>
    </p:cViewPr>
  </p:sorterViewPr>
  <p:notesViewPr>
    <p:cSldViewPr>
      <p:cViewPr varScale="1">
        <p:scale>
          <a:sx n="64" d="100"/>
          <a:sy n="64" d="100"/>
        </p:scale>
        <p:origin x="-3456" y="-126"/>
      </p:cViewPr>
      <p:guideLst>
        <p:guide orient="horz" pos="3110"/>
        <p:guide pos="211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AFFFB9-28C8-46DE-80F8-79CF3047214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993A2161-D5E3-4973-BD36-D525A3FBDD59}">
      <dgm:prSet phldrT="[Texte]"/>
      <dgm:spPr/>
      <dgm:t>
        <a:bodyPr/>
        <a:lstStyle/>
        <a:p>
          <a:r>
            <a:rPr lang="fr-BE" dirty="0" smtClean="0"/>
            <a:t>Mesure et traitement</a:t>
          </a:r>
          <a:endParaRPr lang="en-US" dirty="0"/>
        </a:p>
      </dgm:t>
    </dgm:pt>
    <dgm:pt modelId="{AD08851C-8486-4B4D-B11F-9F4BD3DF34E8}" type="parTrans" cxnId="{7E4BFAF8-04DD-459A-AFA7-00F9BE2B4534}">
      <dgm:prSet/>
      <dgm:spPr/>
      <dgm:t>
        <a:bodyPr/>
        <a:lstStyle/>
        <a:p>
          <a:endParaRPr lang="en-US"/>
        </a:p>
      </dgm:t>
    </dgm:pt>
    <dgm:pt modelId="{D4FE12AC-22D6-4ABF-B9E0-3344F9BF8BD3}" type="sibTrans" cxnId="{7E4BFAF8-04DD-459A-AFA7-00F9BE2B4534}">
      <dgm:prSet/>
      <dgm:spPr/>
      <dgm:t>
        <a:bodyPr/>
        <a:lstStyle/>
        <a:p>
          <a:endParaRPr lang="en-US"/>
        </a:p>
      </dgm:t>
    </dgm:pt>
    <dgm:pt modelId="{D8CDCDC8-F1A3-4A3C-9D63-E6C9511076A5}">
      <dgm:prSet phldrT="[Texte]"/>
      <dgm:spPr/>
      <dgm:t>
        <a:bodyPr/>
        <a:lstStyle/>
        <a:p>
          <a:r>
            <a:rPr lang="fr-BE" dirty="0" smtClean="0"/>
            <a:t>analyse</a:t>
          </a:r>
          <a:endParaRPr lang="en-US" dirty="0"/>
        </a:p>
      </dgm:t>
    </dgm:pt>
    <dgm:pt modelId="{BD99A445-7BA7-4145-8982-8B9208FF7ACE}" type="parTrans" cxnId="{9C65996A-10C0-4EB3-8286-78EA44F4C724}">
      <dgm:prSet/>
      <dgm:spPr/>
      <dgm:t>
        <a:bodyPr/>
        <a:lstStyle/>
        <a:p>
          <a:endParaRPr lang="en-US"/>
        </a:p>
      </dgm:t>
    </dgm:pt>
    <dgm:pt modelId="{9694AC1B-D6EB-48E4-8ACC-1554C557223F}" type="sibTrans" cxnId="{9C65996A-10C0-4EB3-8286-78EA44F4C724}">
      <dgm:prSet/>
      <dgm:spPr/>
      <dgm:t>
        <a:bodyPr/>
        <a:lstStyle/>
        <a:p>
          <a:endParaRPr lang="en-US"/>
        </a:p>
      </dgm:t>
    </dgm:pt>
    <dgm:pt modelId="{4EA2D0B0-4CD6-4B48-9369-54665B805071}">
      <dgm:prSet phldrT="[Texte]"/>
      <dgm:spPr/>
      <dgm:t>
        <a:bodyPr/>
        <a:lstStyle/>
        <a:p>
          <a:r>
            <a:rPr lang="fr-BE" dirty="0" smtClean="0"/>
            <a:t>Décision</a:t>
          </a:r>
          <a:endParaRPr lang="en-US" dirty="0"/>
        </a:p>
      </dgm:t>
    </dgm:pt>
    <dgm:pt modelId="{BC5DC1CA-C1FF-4EB2-BE3C-20BD4638C3A5}" type="parTrans" cxnId="{689791BC-AEC4-444F-83DA-969FD18288A5}">
      <dgm:prSet/>
      <dgm:spPr/>
      <dgm:t>
        <a:bodyPr/>
        <a:lstStyle/>
        <a:p>
          <a:endParaRPr lang="en-US"/>
        </a:p>
      </dgm:t>
    </dgm:pt>
    <dgm:pt modelId="{E98A32BA-F901-4F90-95FB-61B7F6CC1464}" type="sibTrans" cxnId="{689791BC-AEC4-444F-83DA-969FD18288A5}">
      <dgm:prSet/>
      <dgm:spPr/>
      <dgm:t>
        <a:bodyPr/>
        <a:lstStyle/>
        <a:p>
          <a:endParaRPr lang="en-US"/>
        </a:p>
      </dgm:t>
    </dgm:pt>
    <dgm:pt modelId="{6A6CD86D-EA67-45FA-AF69-74747F221DFF}">
      <dgm:prSet phldrT="[Texte]"/>
      <dgm:spPr/>
      <dgm:t>
        <a:bodyPr/>
        <a:lstStyle/>
        <a:p>
          <a:r>
            <a:rPr lang="fr-BE" dirty="0" smtClean="0"/>
            <a:t>Application</a:t>
          </a:r>
          <a:endParaRPr lang="en-US" dirty="0"/>
        </a:p>
      </dgm:t>
    </dgm:pt>
    <dgm:pt modelId="{AF3FCA41-BB8F-4F0D-A099-3FC4E4944275}" type="parTrans" cxnId="{40A2F178-FCDD-4B81-81CB-E244C0802C20}">
      <dgm:prSet/>
      <dgm:spPr/>
      <dgm:t>
        <a:bodyPr/>
        <a:lstStyle/>
        <a:p>
          <a:endParaRPr lang="en-US"/>
        </a:p>
      </dgm:t>
    </dgm:pt>
    <dgm:pt modelId="{45C7B3EC-216E-42DC-8F8B-ECB67BEA716E}" type="sibTrans" cxnId="{40A2F178-FCDD-4B81-81CB-E244C0802C20}">
      <dgm:prSet/>
      <dgm:spPr/>
      <dgm:t>
        <a:bodyPr/>
        <a:lstStyle/>
        <a:p>
          <a:endParaRPr lang="en-US"/>
        </a:p>
      </dgm:t>
    </dgm:pt>
    <dgm:pt modelId="{691BAE38-B35D-4EEC-9F9B-0DE7B3877D36}">
      <dgm:prSet phldrT="[Texte]"/>
      <dgm:spPr/>
      <dgm:t>
        <a:bodyPr/>
        <a:lstStyle/>
        <a:p>
          <a:r>
            <a:rPr lang="en-US" dirty="0" smtClean="0"/>
            <a:t>Conception</a:t>
          </a:r>
          <a:endParaRPr lang="en-US" dirty="0"/>
        </a:p>
      </dgm:t>
    </dgm:pt>
    <dgm:pt modelId="{1F989EAE-B6BC-4F04-A7AE-8EA5D9A8ECF6}" type="parTrans" cxnId="{983D0F98-2B0E-40AC-B678-5FBBA8E93952}">
      <dgm:prSet/>
      <dgm:spPr/>
      <dgm:t>
        <a:bodyPr/>
        <a:lstStyle/>
        <a:p>
          <a:endParaRPr lang="fr-FR"/>
        </a:p>
      </dgm:t>
    </dgm:pt>
    <dgm:pt modelId="{9729E4A4-446F-4800-8D19-27FA11F33FFD}" type="sibTrans" cxnId="{983D0F98-2B0E-40AC-B678-5FBBA8E93952}">
      <dgm:prSet/>
      <dgm:spPr/>
      <dgm:t>
        <a:bodyPr/>
        <a:lstStyle/>
        <a:p>
          <a:endParaRPr lang="fr-FR"/>
        </a:p>
      </dgm:t>
    </dgm:pt>
    <dgm:pt modelId="{01F848DD-1824-4180-82CE-B9046799357B}" type="pres">
      <dgm:prSet presAssocID="{C3AFFFB9-28C8-46DE-80F8-79CF3047214E}" presName="outerComposite" presStyleCnt="0">
        <dgm:presLayoutVars>
          <dgm:chMax val="5"/>
          <dgm:dir/>
          <dgm:resizeHandles val="exact"/>
        </dgm:presLayoutVars>
      </dgm:prSet>
      <dgm:spPr/>
      <dgm:t>
        <a:bodyPr/>
        <a:lstStyle/>
        <a:p>
          <a:endParaRPr lang="en-US"/>
        </a:p>
      </dgm:t>
    </dgm:pt>
    <dgm:pt modelId="{FE422800-F737-4823-886F-E237ED934260}" type="pres">
      <dgm:prSet presAssocID="{C3AFFFB9-28C8-46DE-80F8-79CF3047214E}" presName="dummyMaxCanvas" presStyleCnt="0">
        <dgm:presLayoutVars/>
      </dgm:prSet>
      <dgm:spPr/>
    </dgm:pt>
    <dgm:pt modelId="{5FB3FB97-90A0-4CD8-92E7-EB4C4E127718}" type="pres">
      <dgm:prSet presAssocID="{C3AFFFB9-28C8-46DE-80F8-79CF3047214E}" presName="FiveNodes_1" presStyleLbl="node1" presStyleIdx="0" presStyleCnt="5">
        <dgm:presLayoutVars>
          <dgm:bulletEnabled val="1"/>
        </dgm:presLayoutVars>
      </dgm:prSet>
      <dgm:spPr/>
      <dgm:t>
        <a:bodyPr/>
        <a:lstStyle/>
        <a:p>
          <a:endParaRPr lang="fr-FR"/>
        </a:p>
      </dgm:t>
    </dgm:pt>
    <dgm:pt modelId="{545A67B2-4573-424A-8473-6C2BAF4FE51C}" type="pres">
      <dgm:prSet presAssocID="{C3AFFFB9-28C8-46DE-80F8-79CF3047214E}" presName="FiveNodes_2" presStyleLbl="node1" presStyleIdx="1" presStyleCnt="5">
        <dgm:presLayoutVars>
          <dgm:bulletEnabled val="1"/>
        </dgm:presLayoutVars>
      </dgm:prSet>
      <dgm:spPr/>
      <dgm:t>
        <a:bodyPr/>
        <a:lstStyle/>
        <a:p>
          <a:endParaRPr lang="fr-FR"/>
        </a:p>
      </dgm:t>
    </dgm:pt>
    <dgm:pt modelId="{984AC992-D70A-4531-A59C-015BF524075B}" type="pres">
      <dgm:prSet presAssocID="{C3AFFFB9-28C8-46DE-80F8-79CF3047214E}" presName="FiveNodes_3" presStyleLbl="node1" presStyleIdx="2" presStyleCnt="5">
        <dgm:presLayoutVars>
          <dgm:bulletEnabled val="1"/>
        </dgm:presLayoutVars>
      </dgm:prSet>
      <dgm:spPr/>
      <dgm:t>
        <a:bodyPr/>
        <a:lstStyle/>
        <a:p>
          <a:endParaRPr lang="fr-FR"/>
        </a:p>
      </dgm:t>
    </dgm:pt>
    <dgm:pt modelId="{D09ECFEC-587F-4016-8E0F-6325F101313C}" type="pres">
      <dgm:prSet presAssocID="{C3AFFFB9-28C8-46DE-80F8-79CF3047214E}" presName="FiveNodes_4" presStyleLbl="node1" presStyleIdx="3" presStyleCnt="5">
        <dgm:presLayoutVars>
          <dgm:bulletEnabled val="1"/>
        </dgm:presLayoutVars>
      </dgm:prSet>
      <dgm:spPr/>
      <dgm:t>
        <a:bodyPr/>
        <a:lstStyle/>
        <a:p>
          <a:endParaRPr lang="fr-FR"/>
        </a:p>
      </dgm:t>
    </dgm:pt>
    <dgm:pt modelId="{834C4AF7-38F0-4965-964F-B3C8B6332017}" type="pres">
      <dgm:prSet presAssocID="{C3AFFFB9-28C8-46DE-80F8-79CF3047214E}" presName="FiveNodes_5" presStyleLbl="node1" presStyleIdx="4" presStyleCnt="5">
        <dgm:presLayoutVars>
          <dgm:bulletEnabled val="1"/>
        </dgm:presLayoutVars>
      </dgm:prSet>
      <dgm:spPr/>
      <dgm:t>
        <a:bodyPr/>
        <a:lstStyle/>
        <a:p>
          <a:endParaRPr lang="fr-FR"/>
        </a:p>
      </dgm:t>
    </dgm:pt>
    <dgm:pt modelId="{154DCCA9-0AE3-4D31-9EA3-B827C2B090D2}" type="pres">
      <dgm:prSet presAssocID="{C3AFFFB9-28C8-46DE-80F8-79CF3047214E}" presName="FiveConn_1-2" presStyleLbl="fgAccFollowNode1" presStyleIdx="0" presStyleCnt="4">
        <dgm:presLayoutVars>
          <dgm:bulletEnabled val="1"/>
        </dgm:presLayoutVars>
      </dgm:prSet>
      <dgm:spPr/>
      <dgm:t>
        <a:bodyPr/>
        <a:lstStyle/>
        <a:p>
          <a:endParaRPr lang="fr-FR"/>
        </a:p>
      </dgm:t>
    </dgm:pt>
    <dgm:pt modelId="{B207684F-B4B1-430D-8028-2A51C3EB41D5}" type="pres">
      <dgm:prSet presAssocID="{C3AFFFB9-28C8-46DE-80F8-79CF3047214E}" presName="FiveConn_2-3" presStyleLbl="fgAccFollowNode1" presStyleIdx="1" presStyleCnt="4">
        <dgm:presLayoutVars>
          <dgm:bulletEnabled val="1"/>
        </dgm:presLayoutVars>
      </dgm:prSet>
      <dgm:spPr/>
      <dgm:t>
        <a:bodyPr/>
        <a:lstStyle/>
        <a:p>
          <a:endParaRPr lang="fr-FR"/>
        </a:p>
      </dgm:t>
    </dgm:pt>
    <dgm:pt modelId="{EEC9A361-3302-408B-B2C0-29619A018FA1}" type="pres">
      <dgm:prSet presAssocID="{C3AFFFB9-28C8-46DE-80F8-79CF3047214E}" presName="FiveConn_3-4" presStyleLbl="fgAccFollowNode1" presStyleIdx="2" presStyleCnt="4">
        <dgm:presLayoutVars>
          <dgm:bulletEnabled val="1"/>
        </dgm:presLayoutVars>
      </dgm:prSet>
      <dgm:spPr/>
      <dgm:t>
        <a:bodyPr/>
        <a:lstStyle/>
        <a:p>
          <a:endParaRPr lang="fr-FR"/>
        </a:p>
      </dgm:t>
    </dgm:pt>
    <dgm:pt modelId="{4C0D55C4-B82E-481F-96A5-F7A0ECD2CDC2}" type="pres">
      <dgm:prSet presAssocID="{C3AFFFB9-28C8-46DE-80F8-79CF3047214E}" presName="FiveConn_4-5" presStyleLbl="fgAccFollowNode1" presStyleIdx="3" presStyleCnt="4">
        <dgm:presLayoutVars>
          <dgm:bulletEnabled val="1"/>
        </dgm:presLayoutVars>
      </dgm:prSet>
      <dgm:spPr/>
      <dgm:t>
        <a:bodyPr/>
        <a:lstStyle/>
        <a:p>
          <a:endParaRPr lang="fr-FR"/>
        </a:p>
      </dgm:t>
    </dgm:pt>
    <dgm:pt modelId="{4C70A22E-EB72-4794-A09F-45F956D743F4}" type="pres">
      <dgm:prSet presAssocID="{C3AFFFB9-28C8-46DE-80F8-79CF3047214E}" presName="FiveNodes_1_text" presStyleLbl="node1" presStyleIdx="4" presStyleCnt="5">
        <dgm:presLayoutVars>
          <dgm:bulletEnabled val="1"/>
        </dgm:presLayoutVars>
      </dgm:prSet>
      <dgm:spPr/>
      <dgm:t>
        <a:bodyPr/>
        <a:lstStyle/>
        <a:p>
          <a:endParaRPr lang="fr-FR"/>
        </a:p>
      </dgm:t>
    </dgm:pt>
    <dgm:pt modelId="{4CA0E68F-6F22-4FD2-8A0E-E7F959EFD52A}" type="pres">
      <dgm:prSet presAssocID="{C3AFFFB9-28C8-46DE-80F8-79CF3047214E}" presName="FiveNodes_2_text" presStyleLbl="node1" presStyleIdx="4" presStyleCnt="5">
        <dgm:presLayoutVars>
          <dgm:bulletEnabled val="1"/>
        </dgm:presLayoutVars>
      </dgm:prSet>
      <dgm:spPr/>
      <dgm:t>
        <a:bodyPr/>
        <a:lstStyle/>
        <a:p>
          <a:endParaRPr lang="fr-FR"/>
        </a:p>
      </dgm:t>
    </dgm:pt>
    <dgm:pt modelId="{6DD050A1-4257-48D4-A2AF-95591B2C86A9}" type="pres">
      <dgm:prSet presAssocID="{C3AFFFB9-28C8-46DE-80F8-79CF3047214E}" presName="FiveNodes_3_text" presStyleLbl="node1" presStyleIdx="4" presStyleCnt="5">
        <dgm:presLayoutVars>
          <dgm:bulletEnabled val="1"/>
        </dgm:presLayoutVars>
      </dgm:prSet>
      <dgm:spPr/>
      <dgm:t>
        <a:bodyPr/>
        <a:lstStyle/>
        <a:p>
          <a:endParaRPr lang="fr-FR"/>
        </a:p>
      </dgm:t>
    </dgm:pt>
    <dgm:pt modelId="{E8A683A4-0FCA-4D34-94AA-B4657834D89A}" type="pres">
      <dgm:prSet presAssocID="{C3AFFFB9-28C8-46DE-80F8-79CF3047214E}" presName="FiveNodes_4_text" presStyleLbl="node1" presStyleIdx="4" presStyleCnt="5">
        <dgm:presLayoutVars>
          <dgm:bulletEnabled val="1"/>
        </dgm:presLayoutVars>
      </dgm:prSet>
      <dgm:spPr/>
      <dgm:t>
        <a:bodyPr/>
        <a:lstStyle/>
        <a:p>
          <a:endParaRPr lang="fr-FR"/>
        </a:p>
      </dgm:t>
    </dgm:pt>
    <dgm:pt modelId="{BC1CA130-E455-4E86-BCB0-64DB7E3ACCA7}" type="pres">
      <dgm:prSet presAssocID="{C3AFFFB9-28C8-46DE-80F8-79CF3047214E}" presName="FiveNodes_5_text" presStyleLbl="node1" presStyleIdx="4" presStyleCnt="5">
        <dgm:presLayoutVars>
          <dgm:bulletEnabled val="1"/>
        </dgm:presLayoutVars>
      </dgm:prSet>
      <dgm:spPr/>
      <dgm:t>
        <a:bodyPr/>
        <a:lstStyle/>
        <a:p>
          <a:endParaRPr lang="fr-FR"/>
        </a:p>
      </dgm:t>
    </dgm:pt>
  </dgm:ptLst>
  <dgm:cxnLst>
    <dgm:cxn modelId="{08317CFA-E6E6-4EE5-B57F-DEF1C2EB4FCA}" type="presOf" srcId="{D4FE12AC-22D6-4ABF-B9E0-3344F9BF8BD3}" destId="{B207684F-B4B1-430D-8028-2A51C3EB41D5}" srcOrd="0" destOrd="0" presId="urn:microsoft.com/office/officeart/2005/8/layout/vProcess5"/>
    <dgm:cxn modelId="{3235C16A-7499-45BF-ACCC-4A2C5B9E2EA5}" type="presOf" srcId="{9694AC1B-D6EB-48E4-8ACC-1554C557223F}" destId="{EEC9A361-3302-408B-B2C0-29619A018FA1}" srcOrd="0" destOrd="0" presId="urn:microsoft.com/office/officeart/2005/8/layout/vProcess5"/>
    <dgm:cxn modelId="{70CC0E9E-DBE7-4D3D-9D01-E1266D6D2FEE}" type="presOf" srcId="{691BAE38-B35D-4EEC-9F9B-0DE7B3877D36}" destId="{4C70A22E-EB72-4794-A09F-45F956D743F4}" srcOrd="1" destOrd="0" presId="urn:microsoft.com/office/officeart/2005/8/layout/vProcess5"/>
    <dgm:cxn modelId="{AF4AE619-1AAF-4DCC-B14A-C31972564601}" type="presOf" srcId="{993A2161-D5E3-4973-BD36-D525A3FBDD59}" destId="{545A67B2-4573-424A-8473-6C2BAF4FE51C}" srcOrd="0" destOrd="0" presId="urn:microsoft.com/office/officeart/2005/8/layout/vProcess5"/>
    <dgm:cxn modelId="{983D0F98-2B0E-40AC-B678-5FBBA8E93952}" srcId="{C3AFFFB9-28C8-46DE-80F8-79CF3047214E}" destId="{691BAE38-B35D-4EEC-9F9B-0DE7B3877D36}" srcOrd="0" destOrd="0" parTransId="{1F989EAE-B6BC-4F04-A7AE-8EA5D9A8ECF6}" sibTransId="{9729E4A4-446F-4800-8D19-27FA11F33FFD}"/>
    <dgm:cxn modelId="{689791BC-AEC4-444F-83DA-969FD18288A5}" srcId="{C3AFFFB9-28C8-46DE-80F8-79CF3047214E}" destId="{4EA2D0B0-4CD6-4B48-9369-54665B805071}" srcOrd="3" destOrd="0" parTransId="{BC5DC1CA-C1FF-4EB2-BE3C-20BD4638C3A5}" sibTransId="{E98A32BA-F901-4F90-95FB-61B7F6CC1464}"/>
    <dgm:cxn modelId="{25C68AE8-9B3F-41CC-A651-97F714A618B2}" type="presOf" srcId="{C3AFFFB9-28C8-46DE-80F8-79CF3047214E}" destId="{01F848DD-1824-4180-82CE-B9046799357B}" srcOrd="0" destOrd="0" presId="urn:microsoft.com/office/officeart/2005/8/layout/vProcess5"/>
    <dgm:cxn modelId="{59CB0A9E-E09E-4AF6-853C-4BF0E1EB1F1D}" type="presOf" srcId="{6A6CD86D-EA67-45FA-AF69-74747F221DFF}" destId="{BC1CA130-E455-4E86-BCB0-64DB7E3ACCA7}" srcOrd="1" destOrd="0" presId="urn:microsoft.com/office/officeart/2005/8/layout/vProcess5"/>
    <dgm:cxn modelId="{D67D5EDC-9D1F-4FEF-8E39-F2FBF371AD16}" type="presOf" srcId="{993A2161-D5E3-4973-BD36-D525A3FBDD59}" destId="{4CA0E68F-6F22-4FD2-8A0E-E7F959EFD52A}" srcOrd="1" destOrd="0" presId="urn:microsoft.com/office/officeart/2005/8/layout/vProcess5"/>
    <dgm:cxn modelId="{7E4BFAF8-04DD-459A-AFA7-00F9BE2B4534}" srcId="{C3AFFFB9-28C8-46DE-80F8-79CF3047214E}" destId="{993A2161-D5E3-4973-BD36-D525A3FBDD59}" srcOrd="1" destOrd="0" parTransId="{AD08851C-8486-4B4D-B11F-9F4BD3DF34E8}" sibTransId="{D4FE12AC-22D6-4ABF-B9E0-3344F9BF8BD3}"/>
    <dgm:cxn modelId="{9C65996A-10C0-4EB3-8286-78EA44F4C724}" srcId="{C3AFFFB9-28C8-46DE-80F8-79CF3047214E}" destId="{D8CDCDC8-F1A3-4A3C-9D63-E6C9511076A5}" srcOrd="2" destOrd="0" parTransId="{BD99A445-7BA7-4145-8982-8B9208FF7ACE}" sibTransId="{9694AC1B-D6EB-48E4-8ACC-1554C557223F}"/>
    <dgm:cxn modelId="{40A2F178-FCDD-4B81-81CB-E244C0802C20}" srcId="{C3AFFFB9-28C8-46DE-80F8-79CF3047214E}" destId="{6A6CD86D-EA67-45FA-AF69-74747F221DFF}" srcOrd="4" destOrd="0" parTransId="{AF3FCA41-BB8F-4F0D-A099-3FC4E4944275}" sibTransId="{45C7B3EC-216E-42DC-8F8B-ECB67BEA716E}"/>
    <dgm:cxn modelId="{F49E43C4-5B63-4E6A-8D0E-34E215CD79FD}" type="presOf" srcId="{691BAE38-B35D-4EEC-9F9B-0DE7B3877D36}" destId="{5FB3FB97-90A0-4CD8-92E7-EB4C4E127718}" srcOrd="0" destOrd="0" presId="urn:microsoft.com/office/officeart/2005/8/layout/vProcess5"/>
    <dgm:cxn modelId="{BCCEEDF2-59BF-4E2E-984B-EC36C5E8640C}" type="presOf" srcId="{6A6CD86D-EA67-45FA-AF69-74747F221DFF}" destId="{834C4AF7-38F0-4965-964F-B3C8B6332017}" srcOrd="0" destOrd="0" presId="urn:microsoft.com/office/officeart/2005/8/layout/vProcess5"/>
    <dgm:cxn modelId="{511A1C77-C35A-4366-95FA-1067379613AA}" type="presOf" srcId="{E98A32BA-F901-4F90-95FB-61B7F6CC1464}" destId="{4C0D55C4-B82E-481F-96A5-F7A0ECD2CDC2}" srcOrd="0" destOrd="0" presId="urn:microsoft.com/office/officeart/2005/8/layout/vProcess5"/>
    <dgm:cxn modelId="{42AFACCF-C692-43D6-915B-D06DF9923C27}" type="presOf" srcId="{D8CDCDC8-F1A3-4A3C-9D63-E6C9511076A5}" destId="{6DD050A1-4257-48D4-A2AF-95591B2C86A9}" srcOrd="1" destOrd="0" presId="urn:microsoft.com/office/officeart/2005/8/layout/vProcess5"/>
    <dgm:cxn modelId="{796A5844-81F0-4542-8274-D4B0C15EA9F6}" type="presOf" srcId="{D8CDCDC8-F1A3-4A3C-9D63-E6C9511076A5}" destId="{984AC992-D70A-4531-A59C-015BF524075B}" srcOrd="0" destOrd="0" presId="urn:microsoft.com/office/officeart/2005/8/layout/vProcess5"/>
    <dgm:cxn modelId="{86887395-C722-4E56-ACDB-63FA4A92C539}" type="presOf" srcId="{4EA2D0B0-4CD6-4B48-9369-54665B805071}" destId="{D09ECFEC-587F-4016-8E0F-6325F101313C}" srcOrd="0" destOrd="0" presId="urn:microsoft.com/office/officeart/2005/8/layout/vProcess5"/>
    <dgm:cxn modelId="{2738F590-6107-44D9-AA16-D3D328E3F39F}" type="presOf" srcId="{9729E4A4-446F-4800-8D19-27FA11F33FFD}" destId="{154DCCA9-0AE3-4D31-9EA3-B827C2B090D2}" srcOrd="0" destOrd="0" presId="urn:microsoft.com/office/officeart/2005/8/layout/vProcess5"/>
    <dgm:cxn modelId="{D8ABBF86-DFFE-4D5F-B764-DE3C4666FC6C}" type="presOf" srcId="{4EA2D0B0-4CD6-4B48-9369-54665B805071}" destId="{E8A683A4-0FCA-4D34-94AA-B4657834D89A}" srcOrd="1" destOrd="0" presId="urn:microsoft.com/office/officeart/2005/8/layout/vProcess5"/>
    <dgm:cxn modelId="{B5362018-264F-454E-AF65-10A92E97B1AF}" type="presParOf" srcId="{01F848DD-1824-4180-82CE-B9046799357B}" destId="{FE422800-F737-4823-886F-E237ED934260}" srcOrd="0" destOrd="0" presId="urn:microsoft.com/office/officeart/2005/8/layout/vProcess5"/>
    <dgm:cxn modelId="{5054A5BE-CC85-4DC2-B7AF-AB692C325AAD}" type="presParOf" srcId="{01F848DD-1824-4180-82CE-B9046799357B}" destId="{5FB3FB97-90A0-4CD8-92E7-EB4C4E127718}" srcOrd="1" destOrd="0" presId="urn:microsoft.com/office/officeart/2005/8/layout/vProcess5"/>
    <dgm:cxn modelId="{8D0B251F-93AB-482B-9BA1-71277B18B01F}" type="presParOf" srcId="{01F848DD-1824-4180-82CE-B9046799357B}" destId="{545A67B2-4573-424A-8473-6C2BAF4FE51C}" srcOrd="2" destOrd="0" presId="urn:microsoft.com/office/officeart/2005/8/layout/vProcess5"/>
    <dgm:cxn modelId="{0F62F712-649A-4703-937C-C785BFE4896D}" type="presParOf" srcId="{01F848DD-1824-4180-82CE-B9046799357B}" destId="{984AC992-D70A-4531-A59C-015BF524075B}" srcOrd="3" destOrd="0" presId="urn:microsoft.com/office/officeart/2005/8/layout/vProcess5"/>
    <dgm:cxn modelId="{478B5BE2-7E97-41BF-87A9-2830BCAB777F}" type="presParOf" srcId="{01F848DD-1824-4180-82CE-B9046799357B}" destId="{D09ECFEC-587F-4016-8E0F-6325F101313C}" srcOrd="4" destOrd="0" presId="urn:microsoft.com/office/officeart/2005/8/layout/vProcess5"/>
    <dgm:cxn modelId="{E28AE6E7-004D-4FCB-9F98-76180035F572}" type="presParOf" srcId="{01F848DD-1824-4180-82CE-B9046799357B}" destId="{834C4AF7-38F0-4965-964F-B3C8B6332017}" srcOrd="5" destOrd="0" presId="urn:microsoft.com/office/officeart/2005/8/layout/vProcess5"/>
    <dgm:cxn modelId="{BD07EEAF-4E52-412E-AA76-196FDAA3E702}" type="presParOf" srcId="{01F848DD-1824-4180-82CE-B9046799357B}" destId="{154DCCA9-0AE3-4D31-9EA3-B827C2B090D2}" srcOrd="6" destOrd="0" presId="urn:microsoft.com/office/officeart/2005/8/layout/vProcess5"/>
    <dgm:cxn modelId="{FF024F9D-6ED8-471C-8C59-06639CB34EE9}" type="presParOf" srcId="{01F848DD-1824-4180-82CE-B9046799357B}" destId="{B207684F-B4B1-430D-8028-2A51C3EB41D5}" srcOrd="7" destOrd="0" presId="urn:microsoft.com/office/officeart/2005/8/layout/vProcess5"/>
    <dgm:cxn modelId="{FD36AF0B-9C63-4901-BA3E-0FBA0DA0FBB0}" type="presParOf" srcId="{01F848DD-1824-4180-82CE-B9046799357B}" destId="{EEC9A361-3302-408B-B2C0-29619A018FA1}" srcOrd="8" destOrd="0" presId="urn:microsoft.com/office/officeart/2005/8/layout/vProcess5"/>
    <dgm:cxn modelId="{5311B978-6DE0-4105-9EFD-23EBEC77A8AE}" type="presParOf" srcId="{01F848DD-1824-4180-82CE-B9046799357B}" destId="{4C0D55C4-B82E-481F-96A5-F7A0ECD2CDC2}" srcOrd="9" destOrd="0" presId="urn:microsoft.com/office/officeart/2005/8/layout/vProcess5"/>
    <dgm:cxn modelId="{C0E1B4A5-05AE-4576-BEBB-22AE6881CFC3}" type="presParOf" srcId="{01F848DD-1824-4180-82CE-B9046799357B}" destId="{4C70A22E-EB72-4794-A09F-45F956D743F4}" srcOrd="10" destOrd="0" presId="urn:microsoft.com/office/officeart/2005/8/layout/vProcess5"/>
    <dgm:cxn modelId="{C5C6C1DC-3A35-4C4B-AAB6-EF9BFD83F915}" type="presParOf" srcId="{01F848DD-1824-4180-82CE-B9046799357B}" destId="{4CA0E68F-6F22-4FD2-8A0E-E7F959EFD52A}" srcOrd="11" destOrd="0" presId="urn:microsoft.com/office/officeart/2005/8/layout/vProcess5"/>
    <dgm:cxn modelId="{057EC1CB-0E74-4BE7-9622-C3C42FEFD17A}" type="presParOf" srcId="{01F848DD-1824-4180-82CE-B9046799357B}" destId="{6DD050A1-4257-48D4-A2AF-95591B2C86A9}" srcOrd="12" destOrd="0" presId="urn:microsoft.com/office/officeart/2005/8/layout/vProcess5"/>
    <dgm:cxn modelId="{49D3CEF0-37DE-4354-876F-EC5ACB289DD8}" type="presParOf" srcId="{01F848DD-1824-4180-82CE-B9046799357B}" destId="{E8A683A4-0FCA-4D34-94AA-B4657834D89A}" srcOrd="13" destOrd="0" presId="urn:microsoft.com/office/officeart/2005/8/layout/vProcess5"/>
    <dgm:cxn modelId="{DFBAB14B-0EEB-4429-AE16-E844B7C41DAC}" type="presParOf" srcId="{01F848DD-1824-4180-82CE-B9046799357B}" destId="{BC1CA130-E455-4E86-BCB0-64DB7E3ACCA7}"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B3FB97-90A0-4CD8-92E7-EB4C4E127718}">
      <dsp:nvSpPr>
        <dsp:cNvPr id="0" name=""/>
        <dsp:cNvSpPr/>
      </dsp:nvSpPr>
      <dsp:spPr>
        <a:xfrm>
          <a:off x="0" y="0"/>
          <a:ext cx="2933699" cy="7406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t>Conception</a:t>
          </a:r>
          <a:endParaRPr lang="en-US" sz="2000" kern="1200" dirty="0"/>
        </a:p>
      </dsp:txBody>
      <dsp:txXfrm>
        <a:off x="21693" y="21693"/>
        <a:ext cx="2047808" cy="697278"/>
      </dsp:txXfrm>
    </dsp:sp>
    <dsp:sp modelId="{545A67B2-4573-424A-8473-6C2BAF4FE51C}">
      <dsp:nvSpPr>
        <dsp:cNvPr id="0" name=""/>
        <dsp:cNvSpPr/>
      </dsp:nvSpPr>
      <dsp:spPr>
        <a:xfrm>
          <a:off x="219075" y="843534"/>
          <a:ext cx="2933699" cy="7406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fr-BE" sz="2000" kern="1200" dirty="0" smtClean="0"/>
            <a:t>Mesure et traitement</a:t>
          </a:r>
          <a:endParaRPr lang="en-US" sz="2000" kern="1200" dirty="0"/>
        </a:p>
      </dsp:txBody>
      <dsp:txXfrm>
        <a:off x="240768" y="865227"/>
        <a:ext cx="2189807" cy="697277"/>
      </dsp:txXfrm>
    </dsp:sp>
    <dsp:sp modelId="{984AC992-D70A-4531-A59C-015BF524075B}">
      <dsp:nvSpPr>
        <dsp:cNvPr id="0" name=""/>
        <dsp:cNvSpPr/>
      </dsp:nvSpPr>
      <dsp:spPr>
        <a:xfrm>
          <a:off x="438150" y="1687068"/>
          <a:ext cx="2933699" cy="7406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fr-BE" sz="2000" kern="1200" dirty="0" smtClean="0"/>
            <a:t>analyse</a:t>
          </a:r>
          <a:endParaRPr lang="en-US" sz="2000" kern="1200" dirty="0"/>
        </a:p>
      </dsp:txBody>
      <dsp:txXfrm>
        <a:off x="459843" y="1708761"/>
        <a:ext cx="2189807" cy="697277"/>
      </dsp:txXfrm>
    </dsp:sp>
    <dsp:sp modelId="{D09ECFEC-587F-4016-8E0F-6325F101313C}">
      <dsp:nvSpPr>
        <dsp:cNvPr id="0" name=""/>
        <dsp:cNvSpPr/>
      </dsp:nvSpPr>
      <dsp:spPr>
        <a:xfrm>
          <a:off x="657225" y="2530602"/>
          <a:ext cx="2933699" cy="7406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fr-BE" sz="2000" kern="1200" dirty="0" smtClean="0"/>
            <a:t>Décision</a:t>
          </a:r>
          <a:endParaRPr lang="en-US" sz="2000" kern="1200" dirty="0"/>
        </a:p>
      </dsp:txBody>
      <dsp:txXfrm>
        <a:off x="678918" y="2552295"/>
        <a:ext cx="2189807" cy="697278"/>
      </dsp:txXfrm>
    </dsp:sp>
    <dsp:sp modelId="{834C4AF7-38F0-4965-964F-B3C8B6332017}">
      <dsp:nvSpPr>
        <dsp:cNvPr id="0" name=""/>
        <dsp:cNvSpPr/>
      </dsp:nvSpPr>
      <dsp:spPr>
        <a:xfrm>
          <a:off x="876300" y="3374136"/>
          <a:ext cx="2933699" cy="74066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fr-BE" sz="2000" kern="1200" dirty="0" smtClean="0"/>
            <a:t>Application</a:t>
          </a:r>
          <a:endParaRPr lang="en-US" sz="2000" kern="1200" dirty="0"/>
        </a:p>
      </dsp:txBody>
      <dsp:txXfrm>
        <a:off x="897993" y="3395829"/>
        <a:ext cx="2189807" cy="697277"/>
      </dsp:txXfrm>
    </dsp:sp>
    <dsp:sp modelId="{154DCCA9-0AE3-4D31-9EA3-B827C2B090D2}">
      <dsp:nvSpPr>
        <dsp:cNvPr id="0" name=""/>
        <dsp:cNvSpPr/>
      </dsp:nvSpPr>
      <dsp:spPr>
        <a:xfrm>
          <a:off x="2452268" y="541096"/>
          <a:ext cx="481431" cy="48143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fr-FR" sz="2200" kern="1200"/>
        </a:p>
      </dsp:txBody>
      <dsp:txXfrm>
        <a:off x="2560590" y="541096"/>
        <a:ext cx="264787" cy="362277"/>
      </dsp:txXfrm>
    </dsp:sp>
    <dsp:sp modelId="{B207684F-B4B1-430D-8028-2A51C3EB41D5}">
      <dsp:nvSpPr>
        <dsp:cNvPr id="0" name=""/>
        <dsp:cNvSpPr/>
      </dsp:nvSpPr>
      <dsp:spPr>
        <a:xfrm>
          <a:off x="2671343" y="1384630"/>
          <a:ext cx="481431" cy="48143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2779665" y="1384630"/>
        <a:ext cx="264787" cy="362277"/>
      </dsp:txXfrm>
    </dsp:sp>
    <dsp:sp modelId="{EEC9A361-3302-408B-B2C0-29619A018FA1}">
      <dsp:nvSpPr>
        <dsp:cNvPr id="0" name=""/>
        <dsp:cNvSpPr/>
      </dsp:nvSpPr>
      <dsp:spPr>
        <a:xfrm>
          <a:off x="2890418" y="2215819"/>
          <a:ext cx="481431" cy="48143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2998740" y="2215819"/>
        <a:ext cx="264787" cy="362277"/>
      </dsp:txXfrm>
    </dsp:sp>
    <dsp:sp modelId="{4C0D55C4-B82E-481F-96A5-F7A0ECD2CDC2}">
      <dsp:nvSpPr>
        <dsp:cNvPr id="0" name=""/>
        <dsp:cNvSpPr/>
      </dsp:nvSpPr>
      <dsp:spPr>
        <a:xfrm>
          <a:off x="3109493" y="3067583"/>
          <a:ext cx="481431" cy="48143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3217815" y="3067583"/>
        <a:ext cx="264787" cy="36227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l">
              <a:defRPr sz="1200">
                <a:solidFill>
                  <a:schemeClr val="tx1"/>
                </a:solidFill>
                <a:latin typeface="Times New Roman" pitchFamily="18" charset="0"/>
              </a:defRPr>
            </a:lvl1pPr>
          </a:lstStyle>
          <a:p>
            <a:pPr>
              <a:defRPr/>
            </a:pPr>
            <a:endParaRPr lang="fr-FR"/>
          </a:p>
        </p:txBody>
      </p:sp>
      <p:sp>
        <p:nvSpPr>
          <p:cNvPr id="14339" name="Rectangle 3"/>
          <p:cNvSpPr>
            <a:spLocks noGrp="1" noChangeArrowheads="1"/>
          </p:cNvSpPr>
          <p:nvPr>
            <p:ph type="dt" sz="quarter" idx="1"/>
          </p:nvPr>
        </p:nvSpPr>
        <p:spPr bwMode="auto">
          <a:xfrm>
            <a:off x="3810000" y="0"/>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fr-FR"/>
          </a:p>
        </p:txBody>
      </p:sp>
      <p:sp>
        <p:nvSpPr>
          <p:cNvPr id="14340" name="Rectangle 4"/>
          <p:cNvSpPr>
            <a:spLocks noGrp="1" noChangeArrowheads="1"/>
          </p:cNvSpPr>
          <p:nvPr>
            <p:ph type="ftr" sz="quarter" idx="2"/>
          </p:nvPr>
        </p:nvSpPr>
        <p:spPr bwMode="auto">
          <a:xfrm>
            <a:off x="0" y="9380538"/>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l">
              <a:defRPr sz="1200">
                <a:solidFill>
                  <a:schemeClr val="tx1"/>
                </a:solidFill>
                <a:latin typeface="Times New Roman" pitchFamily="18" charset="0"/>
              </a:defRPr>
            </a:lvl1pPr>
          </a:lstStyle>
          <a:p>
            <a:pPr>
              <a:defRPr/>
            </a:pPr>
            <a:endParaRPr lang="fr-FR"/>
          </a:p>
        </p:txBody>
      </p:sp>
      <p:sp>
        <p:nvSpPr>
          <p:cNvPr id="14341" name="Rectangle 5"/>
          <p:cNvSpPr>
            <a:spLocks noGrp="1" noChangeArrowheads="1"/>
          </p:cNvSpPr>
          <p:nvPr>
            <p:ph type="sldNum" sz="quarter" idx="3"/>
          </p:nvPr>
        </p:nvSpPr>
        <p:spPr bwMode="auto">
          <a:xfrm>
            <a:off x="3810000" y="9380538"/>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8C84A694-F27F-4BB2-B5F8-44D725EA147A}" type="slidenum">
              <a:rPr lang="fr-FR"/>
              <a:pPr>
                <a:defRPr/>
              </a:pPr>
              <a:t>‹N°›</a:t>
            </a:fld>
            <a:endParaRPr lang="fr-FR"/>
          </a:p>
        </p:txBody>
      </p:sp>
    </p:spTree>
    <p:extLst>
      <p:ext uri="{BB962C8B-B14F-4D97-AF65-F5344CB8AC3E}">
        <p14:creationId xmlns:p14="http://schemas.microsoft.com/office/powerpoint/2010/main" val="2743605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l">
              <a:defRPr sz="1200">
                <a:solidFill>
                  <a:schemeClr val="tx1"/>
                </a:solidFill>
                <a:latin typeface="Times New Roman" pitchFamily="18" charset="0"/>
              </a:defRPr>
            </a:lvl1pPr>
          </a:lstStyle>
          <a:p>
            <a:pPr>
              <a:defRPr/>
            </a:pPr>
            <a:endParaRPr lang="fr-FR"/>
          </a:p>
        </p:txBody>
      </p:sp>
      <p:sp>
        <p:nvSpPr>
          <p:cNvPr id="10243" name="Rectangle 3"/>
          <p:cNvSpPr>
            <a:spLocks noGrp="1" noChangeArrowheads="1"/>
          </p:cNvSpPr>
          <p:nvPr>
            <p:ph type="dt" idx="1"/>
          </p:nvPr>
        </p:nvSpPr>
        <p:spPr bwMode="auto">
          <a:xfrm>
            <a:off x="3810000" y="0"/>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fr-FR"/>
          </a:p>
        </p:txBody>
      </p:sp>
      <p:sp>
        <p:nvSpPr>
          <p:cNvPr id="64516" name="Rectangle 4"/>
          <p:cNvSpPr>
            <a:spLocks noGrp="1" noRot="1" noChangeAspect="1" noChangeArrowheads="1" noTextEdit="1"/>
          </p:cNvSpPr>
          <p:nvPr>
            <p:ph type="sldImg" idx="2"/>
          </p:nvPr>
        </p:nvSpPr>
        <p:spPr bwMode="auto">
          <a:xfrm>
            <a:off x="893763" y="741363"/>
            <a:ext cx="4937125"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896938" y="4691063"/>
            <a:ext cx="4930775" cy="444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0246" name="Rectangle 6"/>
          <p:cNvSpPr>
            <a:spLocks noGrp="1" noChangeArrowheads="1"/>
          </p:cNvSpPr>
          <p:nvPr>
            <p:ph type="ftr" sz="quarter" idx="4"/>
          </p:nvPr>
        </p:nvSpPr>
        <p:spPr bwMode="auto">
          <a:xfrm>
            <a:off x="0" y="9380538"/>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l">
              <a:defRPr sz="1200">
                <a:solidFill>
                  <a:schemeClr val="tx1"/>
                </a:solidFill>
                <a:latin typeface="Times New Roman" pitchFamily="18" charset="0"/>
              </a:defRPr>
            </a:lvl1pPr>
          </a:lstStyle>
          <a:p>
            <a:pPr>
              <a:defRPr/>
            </a:pPr>
            <a:endParaRPr lang="fr-FR"/>
          </a:p>
        </p:txBody>
      </p:sp>
      <p:sp>
        <p:nvSpPr>
          <p:cNvPr id="10247" name="Rectangle 7"/>
          <p:cNvSpPr>
            <a:spLocks noGrp="1" noChangeArrowheads="1"/>
          </p:cNvSpPr>
          <p:nvPr>
            <p:ph type="sldNum" sz="quarter" idx="5"/>
          </p:nvPr>
        </p:nvSpPr>
        <p:spPr bwMode="auto">
          <a:xfrm>
            <a:off x="3810000" y="9380538"/>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0" tIns="46145" rIns="92290" bIns="46145"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BB10F763-6228-4BD8-869D-B62433B8C1B8}" type="slidenum">
              <a:rPr lang="fr-FR"/>
              <a:pPr>
                <a:defRPr/>
              </a:pPr>
              <a:t>‹N°›</a:t>
            </a:fld>
            <a:endParaRPr lang="fr-FR"/>
          </a:p>
        </p:txBody>
      </p:sp>
    </p:spTree>
    <p:extLst>
      <p:ext uri="{BB962C8B-B14F-4D97-AF65-F5344CB8AC3E}">
        <p14:creationId xmlns:p14="http://schemas.microsoft.com/office/powerpoint/2010/main" val="612079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Times New Roman" pitchFamily="18" charset="0"/>
                <a:cs typeface="Arial" pitchFamily="34" charset="0"/>
              </a:defRPr>
            </a:lvl1pPr>
            <a:lvl2pPr marL="742950" indent="-285750" algn="l" eaLnBrk="0" hangingPunct="0">
              <a:spcBef>
                <a:spcPct val="30000"/>
              </a:spcBef>
              <a:defRPr sz="1200">
                <a:solidFill>
                  <a:schemeClr val="tx1"/>
                </a:solidFill>
                <a:latin typeface="Times New Roman" pitchFamily="18" charset="0"/>
                <a:cs typeface="Arial" pitchFamily="34" charset="0"/>
              </a:defRPr>
            </a:lvl2pPr>
            <a:lvl3pPr marL="1143000" indent="-228600" algn="l" eaLnBrk="0" hangingPunct="0">
              <a:spcBef>
                <a:spcPct val="30000"/>
              </a:spcBef>
              <a:defRPr sz="1200">
                <a:solidFill>
                  <a:schemeClr val="tx1"/>
                </a:solidFill>
                <a:latin typeface="Times New Roman" pitchFamily="18" charset="0"/>
                <a:cs typeface="Arial" pitchFamily="34" charset="0"/>
              </a:defRPr>
            </a:lvl3pPr>
            <a:lvl4pPr marL="1600200" indent="-228600" algn="l" eaLnBrk="0" hangingPunct="0">
              <a:spcBef>
                <a:spcPct val="30000"/>
              </a:spcBef>
              <a:defRPr sz="1200">
                <a:solidFill>
                  <a:schemeClr val="tx1"/>
                </a:solidFill>
                <a:latin typeface="Times New Roman" pitchFamily="18" charset="0"/>
                <a:cs typeface="Arial" pitchFamily="34" charset="0"/>
              </a:defRPr>
            </a:lvl4pPr>
            <a:lvl5pPr marL="2057400" indent="-228600" algn="l" eaLnBrk="0" hangingPunct="0">
              <a:spcBef>
                <a:spcPct val="30000"/>
              </a:spcBef>
              <a:defRPr sz="1200">
                <a:solidFill>
                  <a:schemeClr val="tx1"/>
                </a:solidFill>
                <a:latin typeface="Times New Roman" pitchFamily="18" charset="0"/>
                <a:cs typeface="Arial" pitchFamily="34"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pitchFamily="34"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pitchFamily="34"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pitchFamily="34"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pitchFamily="34" charset="0"/>
              </a:defRPr>
            </a:lvl9pPr>
          </a:lstStyle>
          <a:p>
            <a:pPr algn="r" eaLnBrk="1" hangingPunct="1">
              <a:spcBef>
                <a:spcPct val="0"/>
              </a:spcBef>
            </a:pPr>
            <a:fld id="{E39309D5-D671-4535-AA42-15367F005387}" type="slidenum">
              <a:rPr lang="fr-FR" altLang="fr-FR" smtClean="0"/>
              <a:pPr algn="r" eaLnBrk="1" hangingPunct="1">
                <a:spcBef>
                  <a:spcPct val="0"/>
                </a:spcBef>
              </a:pPr>
              <a:t>1</a:t>
            </a:fld>
            <a:endParaRPr lang="fr-FR" altLang="fr-FR"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nl-NL" altLang="fr-FR" dirty="0" smtClean="0">
              <a:cs typeface="Arial" pitchFamily="34" charset="0"/>
            </a:endParaRPr>
          </a:p>
        </p:txBody>
      </p:sp>
    </p:spTree>
    <p:extLst>
      <p:ext uri="{BB962C8B-B14F-4D97-AF65-F5344CB8AC3E}">
        <p14:creationId xmlns:p14="http://schemas.microsoft.com/office/powerpoint/2010/main" val="23759857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16</a:t>
            </a:fld>
            <a:endParaRPr lang="fr-FR"/>
          </a:p>
        </p:txBody>
      </p:sp>
    </p:spTree>
    <p:extLst>
      <p:ext uri="{BB962C8B-B14F-4D97-AF65-F5344CB8AC3E}">
        <p14:creationId xmlns:p14="http://schemas.microsoft.com/office/powerpoint/2010/main" val="483772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17</a:t>
            </a:fld>
            <a:endParaRPr lang="fr-FR"/>
          </a:p>
        </p:txBody>
      </p:sp>
    </p:spTree>
    <p:extLst>
      <p:ext uri="{BB962C8B-B14F-4D97-AF65-F5344CB8AC3E}">
        <p14:creationId xmlns:p14="http://schemas.microsoft.com/office/powerpoint/2010/main" val="920128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18</a:t>
            </a:fld>
            <a:endParaRPr lang="fr-FR"/>
          </a:p>
        </p:txBody>
      </p:sp>
    </p:spTree>
    <p:extLst>
      <p:ext uri="{BB962C8B-B14F-4D97-AF65-F5344CB8AC3E}">
        <p14:creationId xmlns:p14="http://schemas.microsoft.com/office/powerpoint/2010/main" val="2939081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19</a:t>
            </a:fld>
            <a:endParaRPr lang="fr-FR"/>
          </a:p>
        </p:txBody>
      </p:sp>
    </p:spTree>
    <p:extLst>
      <p:ext uri="{BB962C8B-B14F-4D97-AF65-F5344CB8AC3E}">
        <p14:creationId xmlns:p14="http://schemas.microsoft.com/office/powerpoint/2010/main" val="2449041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21</a:t>
            </a:fld>
            <a:endParaRPr lang="fr-FR"/>
          </a:p>
        </p:txBody>
      </p:sp>
    </p:spTree>
    <p:extLst>
      <p:ext uri="{BB962C8B-B14F-4D97-AF65-F5344CB8AC3E}">
        <p14:creationId xmlns:p14="http://schemas.microsoft.com/office/powerpoint/2010/main" val="2739622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22</a:t>
            </a:fld>
            <a:endParaRPr lang="fr-FR"/>
          </a:p>
        </p:txBody>
      </p:sp>
    </p:spTree>
    <p:extLst>
      <p:ext uri="{BB962C8B-B14F-4D97-AF65-F5344CB8AC3E}">
        <p14:creationId xmlns:p14="http://schemas.microsoft.com/office/powerpoint/2010/main" val="4002444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24</a:t>
            </a:fld>
            <a:endParaRPr lang="fr-FR"/>
          </a:p>
        </p:txBody>
      </p:sp>
    </p:spTree>
    <p:extLst>
      <p:ext uri="{BB962C8B-B14F-4D97-AF65-F5344CB8AC3E}">
        <p14:creationId xmlns:p14="http://schemas.microsoft.com/office/powerpoint/2010/main" val="21455057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25</a:t>
            </a:fld>
            <a:endParaRPr lang="fr-FR"/>
          </a:p>
        </p:txBody>
      </p:sp>
    </p:spTree>
    <p:extLst>
      <p:ext uri="{BB962C8B-B14F-4D97-AF65-F5344CB8AC3E}">
        <p14:creationId xmlns:p14="http://schemas.microsoft.com/office/powerpoint/2010/main" val="3428068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26</a:t>
            </a:fld>
            <a:endParaRPr lang="fr-FR"/>
          </a:p>
        </p:txBody>
      </p:sp>
    </p:spTree>
    <p:extLst>
      <p:ext uri="{BB962C8B-B14F-4D97-AF65-F5344CB8AC3E}">
        <p14:creationId xmlns:p14="http://schemas.microsoft.com/office/powerpoint/2010/main" val="350029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27</a:t>
            </a:fld>
            <a:endParaRPr lang="fr-FR"/>
          </a:p>
        </p:txBody>
      </p:sp>
    </p:spTree>
    <p:extLst>
      <p:ext uri="{BB962C8B-B14F-4D97-AF65-F5344CB8AC3E}">
        <p14:creationId xmlns:p14="http://schemas.microsoft.com/office/powerpoint/2010/main" val="98219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ln/>
        </p:spPr>
      </p:sp>
      <p:sp>
        <p:nvSpPr>
          <p:cNvPr id="67587"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nl-NL" altLang="en-US" smtClean="0">
              <a:cs typeface="Arial" pitchFamily="34" charset="0"/>
            </a:endParaRPr>
          </a:p>
        </p:txBody>
      </p:sp>
      <p:sp>
        <p:nvSpPr>
          <p:cNvPr id="67588" name="Espace réservé du numéro de diapositive 3"/>
          <p:cNvSpPr>
            <a:spLocks noGrp="1"/>
          </p:cNvSpPr>
          <p:nvPr>
            <p:ph type="sldNum" sz="quarter" idx="5"/>
          </p:nvPr>
        </p:nvSpPr>
        <p:spPr>
          <a:noFill/>
        </p:spPr>
        <p:txBody>
          <a:bodyPr/>
          <a:lstStyle>
            <a:lvl1pPr algn="l" eaLnBrk="0" hangingPunct="0">
              <a:spcBef>
                <a:spcPct val="30000"/>
              </a:spcBef>
              <a:defRPr sz="1200">
                <a:solidFill>
                  <a:schemeClr val="tx1"/>
                </a:solidFill>
                <a:latin typeface="Times New Roman" pitchFamily="18" charset="0"/>
                <a:cs typeface="Arial" pitchFamily="34" charset="0"/>
              </a:defRPr>
            </a:lvl1pPr>
            <a:lvl2pPr marL="742950" indent="-285750" algn="l" eaLnBrk="0" hangingPunct="0">
              <a:spcBef>
                <a:spcPct val="30000"/>
              </a:spcBef>
              <a:defRPr sz="1200">
                <a:solidFill>
                  <a:schemeClr val="tx1"/>
                </a:solidFill>
                <a:latin typeface="Times New Roman" pitchFamily="18" charset="0"/>
                <a:cs typeface="Arial" pitchFamily="34" charset="0"/>
              </a:defRPr>
            </a:lvl2pPr>
            <a:lvl3pPr marL="1143000" indent="-228600" algn="l" eaLnBrk="0" hangingPunct="0">
              <a:spcBef>
                <a:spcPct val="30000"/>
              </a:spcBef>
              <a:defRPr sz="1200">
                <a:solidFill>
                  <a:schemeClr val="tx1"/>
                </a:solidFill>
                <a:latin typeface="Times New Roman" pitchFamily="18" charset="0"/>
                <a:cs typeface="Arial" pitchFamily="34" charset="0"/>
              </a:defRPr>
            </a:lvl3pPr>
            <a:lvl4pPr marL="1600200" indent="-228600" algn="l" eaLnBrk="0" hangingPunct="0">
              <a:spcBef>
                <a:spcPct val="30000"/>
              </a:spcBef>
              <a:defRPr sz="1200">
                <a:solidFill>
                  <a:schemeClr val="tx1"/>
                </a:solidFill>
                <a:latin typeface="Times New Roman" pitchFamily="18" charset="0"/>
                <a:cs typeface="Arial" pitchFamily="34" charset="0"/>
              </a:defRPr>
            </a:lvl4pPr>
            <a:lvl5pPr marL="2057400" indent="-228600" algn="l" eaLnBrk="0" hangingPunct="0">
              <a:spcBef>
                <a:spcPct val="30000"/>
              </a:spcBef>
              <a:defRPr sz="1200">
                <a:solidFill>
                  <a:schemeClr val="tx1"/>
                </a:solidFill>
                <a:latin typeface="Times New Roman" pitchFamily="18" charset="0"/>
                <a:cs typeface="Arial" pitchFamily="34"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pitchFamily="34"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pitchFamily="34"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pitchFamily="34"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pitchFamily="34" charset="0"/>
              </a:defRPr>
            </a:lvl9pPr>
          </a:lstStyle>
          <a:p>
            <a:pPr algn="r" eaLnBrk="1" hangingPunct="1">
              <a:spcBef>
                <a:spcPct val="0"/>
              </a:spcBef>
            </a:pPr>
            <a:fld id="{46AA1E31-8A1F-4A7B-9AB8-BECD89D1F539}" type="slidenum">
              <a:rPr lang="fr-FR" altLang="en-US" smtClean="0"/>
              <a:pPr algn="r" eaLnBrk="1" hangingPunct="1">
                <a:spcBef>
                  <a:spcPct val="0"/>
                </a:spcBef>
              </a:pPr>
              <a:t>2</a:t>
            </a:fld>
            <a:endParaRPr lang="fr-FR" altLang="en-US" smtClean="0"/>
          </a:p>
        </p:txBody>
      </p:sp>
    </p:spTree>
    <p:extLst>
      <p:ext uri="{BB962C8B-B14F-4D97-AF65-F5344CB8AC3E}">
        <p14:creationId xmlns:p14="http://schemas.microsoft.com/office/powerpoint/2010/main" val="1216785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28</a:t>
            </a:fld>
            <a:endParaRPr lang="fr-FR"/>
          </a:p>
        </p:txBody>
      </p:sp>
    </p:spTree>
    <p:extLst>
      <p:ext uri="{BB962C8B-B14F-4D97-AF65-F5344CB8AC3E}">
        <p14:creationId xmlns:p14="http://schemas.microsoft.com/office/powerpoint/2010/main" val="42257361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29</a:t>
            </a:fld>
            <a:endParaRPr lang="fr-FR"/>
          </a:p>
        </p:txBody>
      </p:sp>
    </p:spTree>
    <p:extLst>
      <p:ext uri="{BB962C8B-B14F-4D97-AF65-F5344CB8AC3E}">
        <p14:creationId xmlns:p14="http://schemas.microsoft.com/office/powerpoint/2010/main" val="513464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30</a:t>
            </a:fld>
            <a:endParaRPr lang="fr-FR"/>
          </a:p>
        </p:txBody>
      </p:sp>
    </p:spTree>
    <p:extLst>
      <p:ext uri="{BB962C8B-B14F-4D97-AF65-F5344CB8AC3E}">
        <p14:creationId xmlns:p14="http://schemas.microsoft.com/office/powerpoint/2010/main" val="3741091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31</a:t>
            </a:fld>
            <a:endParaRPr lang="fr-FR"/>
          </a:p>
        </p:txBody>
      </p:sp>
    </p:spTree>
    <p:extLst>
      <p:ext uri="{BB962C8B-B14F-4D97-AF65-F5344CB8AC3E}">
        <p14:creationId xmlns:p14="http://schemas.microsoft.com/office/powerpoint/2010/main" val="1573707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38</a:t>
            </a:fld>
            <a:endParaRPr lang="fr-FR"/>
          </a:p>
        </p:txBody>
      </p:sp>
    </p:spTree>
    <p:extLst>
      <p:ext uri="{BB962C8B-B14F-4D97-AF65-F5344CB8AC3E}">
        <p14:creationId xmlns:p14="http://schemas.microsoft.com/office/powerpoint/2010/main" val="821001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Times New Roman" pitchFamily="18" charset="0"/>
                <a:cs typeface="Arial" pitchFamily="34" charset="0"/>
              </a:defRPr>
            </a:lvl1pPr>
            <a:lvl2pPr marL="742950" indent="-285750" algn="l" eaLnBrk="0" hangingPunct="0">
              <a:spcBef>
                <a:spcPct val="30000"/>
              </a:spcBef>
              <a:defRPr sz="1200">
                <a:solidFill>
                  <a:schemeClr val="tx1"/>
                </a:solidFill>
                <a:latin typeface="Times New Roman" pitchFamily="18" charset="0"/>
                <a:cs typeface="Arial" pitchFamily="34" charset="0"/>
              </a:defRPr>
            </a:lvl2pPr>
            <a:lvl3pPr marL="1143000" indent="-228600" algn="l" eaLnBrk="0" hangingPunct="0">
              <a:spcBef>
                <a:spcPct val="30000"/>
              </a:spcBef>
              <a:defRPr sz="1200">
                <a:solidFill>
                  <a:schemeClr val="tx1"/>
                </a:solidFill>
                <a:latin typeface="Times New Roman" pitchFamily="18" charset="0"/>
                <a:cs typeface="Arial" pitchFamily="34" charset="0"/>
              </a:defRPr>
            </a:lvl3pPr>
            <a:lvl4pPr marL="1600200" indent="-228600" algn="l" eaLnBrk="0" hangingPunct="0">
              <a:spcBef>
                <a:spcPct val="30000"/>
              </a:spcBef>
              <a:defRPr sz="1200">
                <a:solidFill>
                  <a:schemeClr val="tx1"/>
                </a:solidFill>
                <a:latin typeface="Times New Roman" pitchFamily="18" charset="0"/>
                <a:cs typeface="Arial" pitchFamily="34" charset="0"/>
              </a:defRPr>
            </a:lvl4pPr>
            <a:lvl5pPr marL="2057400" indent="-228600" algn="l" eaLnBrk="0" hangingPunct="0">
              <a:spcBef>
                <a:spcPct val="30000"/>
              </a:spcBef>
              <a:defRPr sz="1200">
                <a:solidFill>
                  <a:schemeClr val="tx1"/>
                </a:solidFill>
                <a:latin typeface="Times New Roman" pitchFamily="18" charset="0"/>
                <a:cs typeface="Arial" pitchFamily="34"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pitchFamily="34"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pitchFamily="34"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pitchFamily="34"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pitchFamily="34" charset="0"/>
              </a:defRPr>
            </a:lvl9pPr>
          </a:lstStyle>
          <a:p>
            <a:pPr algn="r" eaLnBrk="1" hangingPunct="1">
              <a:spcBef>
                <a:spcPct val="0"/>
              </a:spcBef>
            </a:pPr>
            <a:fld id="{E39309D5-D671-4535-AA42-15367F005387}" type="slidenum">
              <a:rPr lang="fr-FR" altLang="fr-FR" smtClean="0"/>
              <a:pPr algn="r" eaLnBrk="1" hangingPunct="1">
                <a:spcBef>
                  <a:spcPct val="0"/>
                </a:spcBef>
              </a:pPr>
              <a:t>39</a:t>
            </a:fld>
            <a:endParaRPr lang="fr-FR" altLang="fr-FR"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nl-NL" altLang="fr-FR" smtClean="0">
              <a:cs typeface="Arial" pitchFamily="34" charset="0"/>
            </a:endParaRPr>
          </a:p>
        </p:txBody>
      </p:sp>
    </p:spTree>
    <p:extLst>
      <p:ext uri="{BB962C8B-B14F-4D97-AF65-F5344CB8AC3E}">
        <p14:creationId xmlns:p14="http://schemas.microsoft.com/office/powerpoint/2010/main" val="3103609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Espace réservé de l'image des diapositives 1"/>
          <p:cNvSpPr>
            <a:spLocks noGrp="1" noRot="1" noChangeAspect="1" noTextEdit="1"/>
          </p:cNvSpPr>
          <p:nvPr>
            <p:ph type="sldImg"/>
          </p:nvPr>
        </p:nvSpPr>
        <p:spPr>
          <a:ln/>
        </p:spPr>
      </p:sp>
      <p:sp>
        <p:nvSpPr>
          <p:cNvPr id="142339" name="Espace réservé des commentaires 2"/>
          <p:cNvSpPr>
            <a:spLocks noGrp="1"/>
          </p:cNvSpPr>
          <p:nvPr>
            <p:ph type="body" idx="1"/>
          </p:nvPr>
        </p:nvSpPr>
        <p:spPr>
          <a:noFill/>
        </p:spPr>
        <p:txBody>
          <a:bodyPr/>
          <a:lstStyle/>
          <a:p>
            <a:pPr eaLnBrk="1" hangingPunct="1"/>
            <a:endParaRPr lang="fr-BE" smtClean="0"/>
          </a:p>
        </p:txBody>
      </p:sp>
      <p:sp>
        <p:nvSpPr>
          <p:cNvPr id="142340" name="Espace réservé du numéro de diapositive 3"/>
          <p:cNvSpPr>
            <a:spLocks noGrp="1"/>
          </p:cNvSpPr>
          <p:nvPr>
            <p:ph type="sldNum" sz="quarter" idx="5"/>
          </p:nvPr>
        </p:nvSpPr>
        <p:spPr>
          <a:noFill/>
        </p:spPr>
        <p:txBody>
          <a:bodyPr/>
          <a:lstStyle>
            <a:lvl1pPr defTabSz="905961" eaLnBrk="0" hangingPunct="0">
              <a:defRPr sz="2700">
                <a:solidFill>
                  <a:srgbClr val="00CC66"/>
                </a:solidFill>
                <a:latin typeface="Trebuchet MS" pitchFamily="34" charset="0"/>
              </a:defRPr>
            </a:lvl1pPr>
            <a:lvl2pPr marL="711392" indent="-273612" defTabSz="905961" eaLnBrk="0" hangingPunct="0">
              <a:defRPr sz="2700">
                <a:solidFill>
                  <a:srgbClr val="00CC66"/>
                </a:solidFill>
                <a:latin typeface="Trebuchet MS" pitchFamily="34" charset="0"/>
              </a:defRPr>
            </a:lvl2pPr>
            <a:lvl3pPr marL="1094449" indent="-218890" defTabSz="905961" eaLnBrk="0" hangingPunct="0">
              <a:defRPr sz="2700">
                <a:solidFill>
                  <a:srgbClr val="00CC66"/>
                </a:solidFill>
                <a:latin typeface="Trebuchet MS" pitchFamily="34" charset="0"/>
              </a:defRPr>
            </a:lvl3pPr>
            <a:lvl4pPr marL="1532228" indent="-218890" defTabSz="905961" eaLnBrk="0" hangingPunct="0">
              <a:defRPr sz="2700">
                <a:solidFill>
                  <a:srgbClr val="00CC66"/>
                </a:solidFill>
                <a:latin typeface="Trebuchet MS" pitchFamily="34" charset="0"/>
              </a:defRPr>
            </a:lvl4pPr>
            <a:lvl5pPr marL="1970007" indent="-218890" defTabSz="905961" eaLnBrk="0" hangingPunct="0">
              <a:defRPr sz="2700">
                <a:solidFill>
                  <a:srgbClr val="00CC66"/>
                </a:solidFill>
                <a:latin typeface="Trebuchet MS" pitchFamily="34" charset="0"/>
              </a:defRPr>
            </a:lvl5pPr>
            <a:lvl6pPr marL="2407787" indent="-218890" algn="ctr" defTabSz="905961" eaLnBrk="0" fontAlgn="base" hangingPunct="0">
              <a:spcBef>
                <a:spcPct val="0"/>
              </a:spcBef>
              <a:spcAft>
                <a:spcPct val="0"/>
              </a:spcAft>
              <a:defRPr sz="2700">
                <a:solidFill>
                  <a:srgbClr val="00CC66"/>
                </a:solidFill>
                <a:latin typeface="Trebuchet MS" pitchFamily="34" charset="0"/>
              </a:defRPr>
            </a:lvl6pPr>
            <a:lvl7pPr marL="2845567" indent="-218890" algn="ctr" defTabSz="905961" eaLnBrk="0" fontAlgn="base" hangingPunct="0">
              <a:spcBef>
                <a:spcPct val="0"/>
              </a:spcBef>
              <a:spcAft>
                <a:spcPct val="0"/>
              </a:spcAft>
              <a:defRPr sz="2700">
                <a:solidFill>
                  <a:srgbClr val="00CC66"/>
                </a:solidFill>
                <a:latin typeface="Trebuchet MS" pitchFamily="34" charset="0"/>
              </a:defRPr>
            </a:lvl7pPr>
            <a:lvl8pPr marL="3283346" indent="-218890" algn="ctr" defTabSz="905961" eaLnBrk="0" fontAlgn="base" hangingPunct="0">
              <a:spcBef>
                <a:spcPct val="0"/>
              </a:spcBef>
              <a:spcAft>
                <a:spcPct val="0"/>
              </a:spcAft>
              <a:defRPr sz="2700">
                <a:solidFill>
                  <a:srgbClr val="00CC66"/>
                </a:solidFill>
                <a:latin typeface="Trebuchet MS" pitchFamily="34" charset="0"/>
              </a:defRPr>
            </a:lvl8pPr>
            <a:lvl9pPr marL="3721126" indent="-218890" algn="ctr" defTabSz="905961" eaLnBrk="0" fontAlgn="base" hangingPunct="0">
              <a:spcBef>
                <a:spcPct val="0"/>
              </a:spcBef>
              <a:spcAft>
                <a:spcPct val="0"/>
              </a:spcAft>
              <a:defRPr sz="2700">
                <a:solidFill>
                  <a:srgbClr val="00CC66"/>
                </a:solidFill>
                <a:latin typeface="Trebuchet MS" pitchFamily="34" charset="0"/>
              </a:defRPr>
            </a:lvl9pPr>
          </a:lstStyle>
          <a:p>
            <a:pPr eaLnBrk="1" hangingPunct="1"/>
            <a:fld id="{80AAD4EE-4293-40DB-AD3B-014A36B4B079}" type="slidenum">
              <a:rPr lang="fr-FR" sz="1000">
                <a:solidFill>
                  <a:schemeClr val="tx1"/>
                </a:solidFill>
                <a:latin typeface="Times New Roman" pitchFamily="18" charset="0"/>
              </a:rPr>
              <a:pPr eaLnBrk="1" hangingPunct="1"/>
              <a:t>40</a:t>
            </a:fld>
            <a:endParaRPr lang="fr-FR" sz="1000">
              <a:solidFill>
                <a:schemeClr val="tx1"/>
              </a:solidFill>
              <a:latin typeface="Times New Roman" pitchFamily="18" charset="0"/>
            </a:endParaRPr>
          </a:p>
        </p:txBody>
      </p:sp>
    </p:spTree>
    <p:extLst>
      <p:ext uri="{BB962C8B-B14F-4D97-AF65-F5344CB8AC3E}">
        <p14:creationId xmlns:p14="http://schemas.microsoft.com/office/powerpoint/2010/main" val="26310616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fld id="{391D62C1-F4A2-4011-8F34-EDA7CA2A2C4D}" type="slidenum">
              <a:rPr lang="fr-FR" altLang="fr-FR" sz="1200" smtClean="0">
                <a:solidFill>
                  <a:schemeClr val="tx1"/>
                </a:solidFill>
                <a:latin typeface="Times New Roman" pitchFamily="18" charset="0"/>
              </a:rPr>
              <a:pPr eaLnBrk="1" hangingPunct="1"/>
              <a:t>41</a:t>
            </a:fld>
            <a:endParaRPr lang="fr-FR" altLang="fr-FR" sz="1200" smtClean="0">
              <a:solidFill>
                <a:schemeClr val="tx1"/>
              </a:solidFill>
              <a:latin typeface="Times New Roman" pitchFamily="18" charset="0"/>
            </a:endParaRPr>
          </a:p>
        </p:txBody>
      </p:sp>
      <p:sp>
        <p:nvSpPr>
          <p:cNvPr id="60419" name="Rectangle 2"/>
          <p:cNvSpPr>
            <a:spLocks noGrp="1" noRot="1" noChangeAspect="1" noChangeArrowheads="1" noTextEdit="1"/>
          </p:cNvSpPr>
          <p:nvPr>
            <p:ph type="sldImg"/>
          </p:nvPr>
        </p:nvSpPr>
        <p:spPr>
          <a:xfrm>
            <a:off x="1057275" y="862013"/>
            <a:ext cx="4610100" cy="3457575"/>
          </a:xfrm>
          <a:ln/>
        </p:spPr>
      </p:sp>
      <p:sp>
        <p:nvSpPr>
          <p:cNvPr id="60420" name="Rectangle 3"/>
          <p:cNvSpPr>
            <a:spLocks noGrp="1" noChangeArrowheads="1"/>
          </p:cNvSpPr>
          <p:nvPr>
            <p:ph type="body" idx="1"/>
          </p:nvPr>
        </p:nvSpPr>
        <p:spPr>
          <a:xfrm>
            <a:off x="896938" y="4692650"/>
            <a:ext cx="4930775" cy="4157663"/>
          </a:xfrm>
          <a:noFill/>
        </p:spPr>
        <p:txBody>
          <a:bodyPr/>
          <a:lstStyle/>
          <a:p>
            <a:pPr eaLnBrk="1" hangingPunct="1"/>
            <a:endParaRPr lang="en-US" altLang="fr-FR" dirty="0" smtClean="0">
              <a:cs typeface="Arial" pitchFamily="34" charset="0"/>
            </a:endParaRPr>
          </a:p>
        </p:txBody>
      </p:sp>
    </p:spTree>
    <p:extLst>
      <p:ext uri="{BB962C8B-B14F-4D97-AF65-F5344CB8AC3E}">
        <p14:creationId xmlns:p14="http://schemas.microsoft.com/office/powerpoint/2010/main" val="3768931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fld id="{6D738408-ADA9-4F6C-ACCA-D82F51BF8A84}" type="slidenum">
              <a:rPr lang="fr-FR" altLang="fr-FR" sz="1200" smtClean="0">
                <a:solidFill>
                  <a:schemeClr val="tx1"/>
                </a:solidFill>
                <a:latin typeface="Times New Roman" pitchFamily="18" charset="0"/>
              </a:rPr>
              <a:pPr eaLnBrk="1" hangingPunct="1"/>
              <a:t>42</a:t>
            </a:fld>
            <a:endParaRPr lang="fr-FR" altLang="fr-FR" sz="1200" smtClean="0">
              <a:solidFill>
                <a:schemeClr val="tx1"/>
              </a:solidFill>
              <a:latin typeface="Times New Roman" pitchFamily="18" charset="0"/>
            </a:endParaRPr>
          </a:p>
        </p:txBody>
      </p:sp>
      <p:sp>
        <p:nvSpPr>
          <p:cNvPr id="63491" name="Rectangle 2"/>
          <p:cNvSpPr>
            <a:spLocks noGrp="1" noRot="1" noChangeAspect="1" noChangeArrowheads="1" noTextEdit="1"/>
          </p:cNvSpPr>
          <p:nvPr>
            <p:ph type="sldImg"/>
          </p:nvPr>
        </p:nvSpPr>
        <p:spPr>
          <a:xfrm>
            <a:off x="1057275" y="862013"/>
            <a:ext cx="4610100" cy="3457575"/>
          </a:xfrm>
          <a:ln/>
        </p:spPr>
      </p:sp>
      <p:sp>
        <p:nvSpPr>
          <p:cNvPr id="63492" name="Rectangle 3"/>
          <p:cNvSpPr>
            <a:spLocks noGrp="1" noChangeArrowheads="1"/>
          </p:cNvSpPr>
          <p:nvPr>
            <p:ph type="body" idx="1"/>
          </p:nvPr>
        </p:nvSpPr>
        <p:spPr>
          <a:xfrm>
            <a:off x="896938" y="4692650"/>
            <a:ext cx="4930775" cy="4157663"/>
          </a:xfrm>
          <a:noFill/>
        </p:spPr>
        <p:txBody>
          <a:bodyPr/>
          <a:lstStyle/>
          <a:p>
            <a:pPr eaLnBrk="1" hangingPunct="1"/>
            <a:endParaRPr lang="fr-FR" altLang="fr-FR" smtClean="0">
              <a:cs typeface="Arial" pitchFamily="34" charset="0"/>
            </a:endParaRPr>
          </a:p>
        </p:txBody>
      </p:sp>
    </p:spTree>
    <p:extLst>
      <p:ext uri="{BB962C8B-B14F-4D97-AF65-F5344CB8AC3E}">
        <p14:creationId xmlns:p14="http://schemas.microsoft.com/office/powerpoint/2010/main" val="28915806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e l'image des diapositives 1"/>
          <p:cNvSpPr>
            <a:spLocks noGrp="1" noRot="1" noChangeAspect="1" noTextEdit="1"/>
          </p:cNvSpPr>
          <p:nvPr>
            <p:ph type="sldImg"/>
          </p:nvPr>
        </p:nvSpPr>
        <p:spPr>
          <a:ln/>
        </p:spPr>
      </p:sp>
      <p:sp>
        <p:nvSpPr>
          <p:cNvPr id="88067" name="Espace réservé des commentaires 2"/>
          <p:cNvSpPr>
            <a:spLocks noGrp="1"/>
          </p:cNvSpPr>
          <p:nvPr>
            <p:ph type="body" idx="1"/>
          </p:nvPr>
        </p:nvSpPr>
        <p:spPr>
          <a:noFill/>
        </p:spPr>
        <p:txBody>
          <a:bodyPr/>
          <a:lstStyle/>
          <a:p>
            <a:endParaRPr lang="fr-BE" altLang="fr-FR" smtClean="0">
              <a:cs typeface="Arial" pitchFamily="34" charset="0"/>
            </a:endParaRPr>
          </a:p>
        </p:txBody>
      </p:sp>
      <p:sp>
        <p:nvSpPr>
          <p:cNvPr id="88068" name="Espace réservé du numéro de diapositive 3"/>
          <p:cNvSpPr>
            <a:spLocks noGrp="1"/>
          </p:cNvSpPr>
          <p:nvPr>
            <p:ph type="sldNum" sz="quarter" idx="5"/>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fld id="{78376714-7942-478D-909A-6362FB15BEBC}" type="slidenum">
              <a:rPr lang="fr-FR" altLang="fr-FR" sz="1200" smtClean="0">
                <a:solidFill>
                  <a:schemeClr val="tx1"/>
                </a:solidFill>
                <a:latin typeface="Times New Roman" pitchFamily="18" charset="0"/>
              </a:rPr>
              <a:pPr eaLnBrk="1" hangingPunct="1"/>
              <a:t>43</a:t>
            </a:fld>
            <a:endParaRPr lang="fr-FR" altLang="fr-FR" sz="1200" smtClean="0">
              <a:solidFill>
                <a:schemeClr val="tx1"/>
              </a:solidFill>
              <a:latin typeface="Times New Roman" pitchFamily="18" charset="0"/>
            </a:endParaRPr>
          </a:p>
        </p:txBody>
      </p:sp>
    </p:spTree>
    <p:extLst>
      <p:ext uri="{BB962C8B-B14F-4D97-AF65-F5344CB8AC3E}">
        <p14:creationId xmlns:p14="http://schemas.microsoft.com/office/powerpoint/2010/main" val="521449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5</a:t>
            </a:fld>
            <a:endParaRPr lang="fr-FR"/>
          </a:p>
        </p:txBody>
      </p:sp>
    </p:spTree>
    <p:extLst>
      <p:ext uri="{BB962C8B-B14F-4D97-AF65-F5344CB8AC3E}">
        <p14:creationId xmlns:p14="http://schemas.microsoft.com/office/powerpoint/2010/main" val="2453034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e l'image des diapositives 1"/>
          <p:cNvSpPr>
            <a:spLocks noGrp="1" noRot="1" noChangeAspect="1" noTextEdit="1"/>
          </p:cNvSpPr>
          <p:nvPr>
            <p:ph type="sldImg"/>
          </p:nvPr>
        </p:nvSpPr>
        <p:spPr>
          <a:ln/>
        </p:spPr>
      </p:sp>
      <p:sp>
        <p:nvSpPr>
          <p:cNvPr id="89091" name="Espace réservé des commentaires 2"/>
          <p:cNvSpPr>
            <a:spLocks noGrp="1"/>
          </p:cNvSpPr>
          <p:nvPr>
            <p:ph type="body" idx="1"/>
          </p:nvPr>
        </p:nvSpPr>
        <p:spPr>
          <a:noFill/>
        </p:spPr>
        <p:txBody>
          <a:bodyPr/>
          <a:lstStyle/>
          <a:p>
            <a:endParaRPr lang="fr-BE" altLang="fr-FR" smtClean="0">
              <a:cs typeface="Arial" pitchFamily="34" charset="0"/>
            </a:endParaRPr>
          </a:p>
        </p:txBody>
      </p:sp>
      <p:sp>
        <p:nvSpPr>
          <p:cNvPr id="89092" name="Espace réservé du numéro de diapositive 3"/>
          <p:cNvSpPr>
            <a:spLocks noGrp="1"/>
          </p:cNvSpPr>
          <p:nvPr>
            <p:ph type="sldNum" sz="quarter" idx="5"/>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fld id="{33D13D3C-472D-4993-ABE0-B44094138D02}" type="slidenum">
              <a:rPr lang="fr-FR" altLang="fr-FR" sz="1200" smtClean="0">
                <a:solidFill>
                  <a:schemeClr val="tx1"/>
                </a:solidFill>
                <a:latin typeface="Times New Roman" pitchFamily="18" charset="0"/>
              </a:rPr>
              <a:pPr eaLnBrk="1" hangingPunct="1"/>
              <a:t>44</a:t>
            </a:fld>
            <a:endParaRPr lang="fr-FR" altLang="fr-FR" sz="1200" smtClean="0">
              <a:solidFill>
                <a:schemeClr val="tx1"/>
              </a:solidFill>
              <a:latin typeface="Times New Roman" pitchFamily="18" charset="0"/>
            </a:endParaRPr>
          </a:p>
        </p:txBody>
      </p:sp>
    </p:spTree>
    <p:extLst>
      <p:ext uri="{BB962C8B-B14F-4D97-AF65-F5344CB8AC3E}">
        <p14:creationId xmlns:p14="http://schemas.microsoft.com/office/powerpoint/2010/main" val="907095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7</a:t>
            </a:fld>
            <a:endParaRPr lang="fr-FR"/>
          </a:p>
        </p:txBody>
      </p:sp>
    </p:spTree>
    <p:extLst>
      <p:ext uri="{BB962C8B-B14F-4D97-AF65-F5344CB8AC3E}">
        <p14:creationId xmlns:p14="http://schemas.microsoft.com/office/powerpoint/2010/main" val="616208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Times New Roman" pitchFamily="18" charset="0"/>
                <a:cs typeface="Arial" charset="0"/>
              </a:defRPr>
            </a:lvl1pPr>
            <a:lvl2pPr marL="742950" indent="-285750" algn="l" eaLnBrk="0" hangingPunct="0">
              <a:spcBef>
                <a:spcPct val="30000"/>
              </a:spcBef>
              <a:defRPr sz="1200">
                <a:solidFill>
                  <a:schemeClr val="tx1"/>
                </a:solidFill>
                <a:latin typeface="Times New Roman" pitchFamily="18" charset="0"/>
                <a:cs typeface="Arial" charset="0"/>
              </a:defRPr>
            </a:lvl2pPr>
            <a:lvl3pPr marL="1143000" indent="-228600" algn="l" eaLnBrk="0" hangingPunct="0">
              <a:spcBef>
                <a:spcPct val="30000"/>
              </a:spcBef>
              <a:defRPr sz="1200">
                <a:solidFill>
                  <a:schemeClr val="tx1"/>
                </a:solidFill>
                <a:latin typeface="Times New Roman" pitchFamily="18" charset="0"/>
                <a:cs typeface="Arial" charset="0"/>
              </a:defRPr>
            </a:lvl3pPr>
            <a:lvl4pPr marL="1600200" indent="-228600" algn="l" eaLnBrk="0" hangingPunct="0">
              <a:spcBef>
                <a:spcPct val="30000"/>
              </a:spcBef>
              <a:defRPr sz="1200">
                <a:solidFill>
                  <a:schemeClr val="tx1"/>
                </a:solidFill>
                <a:latin typeface="Times New Roman" pitchFamily="18" charset="0"/>
                <a:cs typeface="Arial" charset="0"/>
              </a:defRPr>
            </a:lvl4pPr>
            <a:lvl5pPr marL="2057400" indent="-228600" algn="l"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eaLnBrk="1" hangingPunct="1">
              <a:spcBef>
                <a:spcPct val="0"/>
              </a:spcBef>
            </a:pPr>
            <a:fld id="{F708D190-707C-4CDC-A30E-9FEC89D3FFE9}" type="slidenum">
              <a:rPr lang="fr-FR" altLang="fr-FR" smtClean="0"/>
              <a:pPr algn="r" eaLnBrk="1" hangingPunct="1">
                <a:spcBef>
                  <a:spcPct val="0"/>
                </a:spcBef>
              </a:pPr>
              <a:t>8</a:t>
            </a:fld>
            <a:endParaRPr lang="fr-FR" altLang="fr-FR"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nl-NL" altLang="fr-FR" dirty="0" smtClean="0"/>
          </a:p>
        </p:txBody>
      </p:sp>
    </p:spTree>
    <p:extLst>
      <p:ext uri="{BB962C8B-B14F-4D97-AF65-F5344CB8AC3E}">
        <p14:creationId xmlns:p14="http://schemas.microsoft.com/office/powerpoint/2010/main" val="2475251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11</a:t>
            </a:fld>
            <a:endParaRPr lang="fr-FR"/>
          </a:p>
        </p:txBody>
      </p:sp>
    </p:spTree>
    <p:extLst>
      <p:ext uri="{BB962C8B-B14F-4D97-AF65-F5344CB8AC3E}">
        <p14:creationId xmlns:p14="http://schemas.microsoft.com/office/powerpoint/2010/main" val="2440408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13</a:t>
            </a:fld>
            <a:endParaRPr lang="fr-FR"/>
          </a:p>
        </p:txBody>
      </p:sp>
    </p:spTree>
    <p:extLst>
      <p:ext uri="{BB962C8B-B14F-4D97-AF65-F5344CB8AC3E}">
        <p14:creationId xmlns:p14="http://schemas.microsoft.com/office/powerpoint/2010/main" val="99556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14</a:t>
            </a:fld>
            <a:endParaRPr lang="fr-FR"/>
          </a:p>
        </p:txBody>
      </p:sp>
    </p:spTree>
    <p:extLst>
      <p:ext uri="{BB962C8B-B14F-4D97-AF65-F5344CB8AC3E}">
        <p14:creationId xmlns:p14="http://schemas.microsoft.com/office/powerpoint/2010/main" val="3000135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BB10F763-6228-4BD8-869D-B62433B8C1B8}" type="slidenum">
              <a:rPr lang="fr-FR" smtClean="0"/>
              <a:pPr>
                <a:defRPr/>
              </a:pPr>
              <a:t>15</a:t>
            </a:fld>
            <a:endParaRPr lang="fr-FR"/>
          </a:p>
        </p:txBody>
      </p:sp>
    </p:spTree>
    <p:extLst>
      <p:ext uri="{BB962C8B-B14F-4D97-AF65-F5344CB8AC3E}">
        <p14:creationId xmlns:p14="http://schemas.microsoft.com/office/powerpoint/2010/main" val="1098658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Line 6"/>
          <p:cNvSpPr>
            <a:spLocks noChangeShapeType="1"/>
          </p:cNvSpPr>
          <p:nvPr userDrawn="1"/>
        </p:nvSpPr>
        <p:spPr bwMode="auto">
          <a:xfrm>
            <a:off x="755650" y="6237288"/>
            <a:ext cx="741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 name="Picture 9" descr="Logo adg 20 K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8350" y="5949950"/>
            <a:ext cx="36988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userDrawn="1"/>
        </p:nvSpPr>
        <p:spPr bwMode="auto">
          <a:xfrm>
            <a:off x="8675688" y="6524625"/>
            <a:ext cx="4683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667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spcBef>
                <a:spcPct val="50000"/>
              </a:spcBef>
              <a:defRPr/>
            </a:pPr>
            <a:fld id="{FCF00DC6-F970-4751-93B6-A0B66B756EEC}" type="slidenum">
              <a:rPr lang="fr-FR" sz="1000" i="1" smtClean="0">
                <a:solidFill>
                  <a:schemeClr val="tx2"/>
                </a:solidFill>
                <a:latin typeface="Times New Roman" pitchFamily="18" charset="0"/>
              </a:rPr>
              <a:pPr eaLnBrk="1" hangingPunct="1">
                <a:spcBef>
                  <a:spcPct val="50000"/>
                </a:spcBef>
                <a:defRPr/>
              </a:pPr>
              <a:t>‹N°›</a:t>
            </a:fld>
            <a:endParaRPr lang="fr-FR" sz="1000" i="1" smtClean="0">
              <a:solidFill>
                <a:schemeClr val="tx2"/>
              </a:solidFill>
              <a:latin typeface="Times New Roman" pitchFamily="18" charset="0"/>
            </a:endParaRPr>
          </a:p>
        </p:txBody>
      </p:sp>
      <p:sp>
        <p:nvSpPr>
          <p:cNvPr id="70658" name="Rectangle 2"/>
          <p:cNvSpPr>
            <a:spLocks noGrp="1" noChangeArrowheads="1"/>
          </p:cNvSpPr>
          <p:nvPr>
            <p:ph type="ctrTitle"/>
          </p:nvPr>
        </p:nvSpPr>
        <p:spPr>
          <a:xfrm>
            <a:off x="685800" y="2130425"/>
            <a:ext cx="7772400" cy="1470025"/>
          </a:xfrm>
          <a:ln w="9525">
            <a:noFill/>
          </a:ln>
          <a:extLst>
            <a:ext uri="{91240B29-F687-4F45-9708-019B960494DF}">
              <a14:hiddenLine xmlns:a14="http://schemas.microsoft.com/office/drawing/2010/main" w="9525">
                <a:solidFill>
                  <a:schemeClr val="tx1"/>
                </a:solidFill>
                <a:miter lim="800000"/>
                <a:headEnd/>
                <a:tailEnd/>
              </a14:hiddenLine>
            </a:ext>
          </a:extLst>
        </p:spPr>
        <p:txBody>
          <a:bodyPr/>
          <a:lstStyle>
            <a:lvl1pPr>
              <a:defRPr/>
            </a:lvl1pPr>
          </a:lstStyle>
          <a:p>
            <a:pPr lvl="0"/>
            <a:r>
              <a:rPr lang="fr-FR" noProof="0" smtClean="0"/>
              <a:t>Cliquez pour modifier le style du titre</a:t>
            </a:r>
          </a:p>
        </p:txBody>
      </p:sp>
      <p:sp>
        <p:nvSpPr>
          <p:cNvPr id="70659"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fr-FR" noProof="0" smtClean="0"/>
              <a:t>Cliquez pour modifier le style des sous-titres du masque</a:t>
            </a:r>
          </a:p>
        </p:txBody>
      </p:sp>
      <p:sp>
        <p:nvSpPr>
          <p:cNvPr id="7" name="Rectangle 4"/>
          <p:cNvSpPr>
            <a:spLocks noGrp="1" noChangeArrowheads="1"/>
          </p:cNvSpPr>
          <p:nvPr>
            <p:ph type="dt" sz="half" idx="10"/>
          </p:nvPr>
        </p:nvSpPr>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362138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22122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15"/>
          <p:cNvSpPr>
            <a:spLocks noGrp="1" noChangeArrowheads="1"/>
          </p:cNvSpPr>
          <p:nvPr>
            <p:ph type="dt" sz="half" idx="10"/>
          </p:nvPr>
        </p:nvSpPr>
        <p:spPr>
          <a:ln/>
        </p:spPr>
        <p:txBody>
          <a:bodyPr/>
          <a:lstStyle>
            <a:lvl1pPr>
              <a:defRPr/>
            </a:lvl1pPr>
          </a:lstStyle>
          <a:p>
            <a:pPr>
              <a:defRPr/>
            </a:pPr>
            <a:r>
              <a:rPr lang="fr-FR" smtClean="0"/>
              <a:t>Formation des bénéficiaires des subventions de l'Union européenne </a:t>
            </a:r>
            <a:endParaRPr lang="fr-FR" dirty="0"/>
          </a:p>
        </p:txBody>
      </p:sp>
    </p:spTree>
    <p:extLst>
      <p:ext uri="{BB962C8B-B14F-4D97-AF65-F5344CB8AC3E}">
        <p14:creationId xmlns:p14="http://schemas.microsoft.com/office/powerpoint/2010/main" val="2935090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BE"/>
          </a:p>
        </p:txBody>
      </p:sp>
      <p:sp>
        <p:nvSpPr>
          <p:cNvPr id="3" name="Espace réservé du texte 2"/>
          <p:cNvSpPr>
            <a:spLocks noGrp="1"/>
          </p:cNvSpPr>
          <p:nvPr>
            <p:ph type="body" sz="half" idx="1"/>
          </p:nvPr>
        </p:nvSpPr>
        <p:spPr>
          <a:xfrm>
            <a:off x="6858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15"/>
          <p:cNvSpPr>
            <a:spLocks noGrp="1" noChangeArrowheads="1"/>
          </p:cNvSpPr>
          <p:nvPr>
            <p:ph type="dt" sz="half" idx="10"/>
          </p:nvPr>
        </p:nvSpPr>
        <p:spPr>
          <a:ln/>
        </p:spPr>
        <p:txBody>
          <a:bodyPr/>
          <a:lstStyle>
            <a:lvl1pPr>
              <a:defRPr/>
            </a:lvl1pPr>
          </a:lstStyle>
          <a:p>
            <a:pPr>
              <a:defRPr/>
            </a:pPr>
            <a:r>
              <a:rPr lang="fr-FR" smtClean="0"/>
              <a:t>Formation des bénéficiaires des subventions de l'Union européenne </a:t>
            </a:r>
            <a:endParaRPr lang="fr-FR" dirty="0"/>
          </a:p>
        </p:txBody>
      </p:sp>
    </p:spTree>
    <p:extLst>
      <p:ext uri="{BB962C8B-B14F-4D97-AF65-F5344CB8AC3E}">
        <p14:creationId xmlns:p14="http://schemas.microsoft.com/office/powerpoint/2010/main" val="2451243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BE"/>
          </a:p>
        </p:txBody>
      </p:sp>
      <p:sp>
        <p:nvSpPr>
          <p:cNvPr id="3" name="Espace réservé du tableau 2"/>
          <p:cNvSpPr>
            <a:spLocks noGrp="1"/>
          </p:cNvSpPr>
          <p:nvPr>
            <p:ph type="tbl" idx="1"/>
          </p:nvPr>
        </p:nvSpPr>
        <p:spPr>
          <a:xfrm>
            <a:off x="685800" y="1981200"/>
            <a:ext cx="7772400" cy="4114800"/>
          </a:xfrm>
        </p:spPr>
        <p:txBody>
          <a:bodyPr/>
          <a:lstStyle/>
          <a:p>
            <a:pPr lvl="0"/>
            <a:endParaRPr lang="fr-BE" noProof="0" smtClean="0"/>
          </a:p>
        </p:txBody>
      </p:sp>
      <p:sp>
        <p:nvSpPr>
          <p:cNvPr id="4" name="Rectangle 15"/>
          <p:cNvSpPr>
            <a:spLocks noGrp="1" noChangeArrowheads="1"/>
          </p:cNvSpPr>
          <p:nvPr>
            <p:ph type="dt" sz="half" idx="10"/>
          </p:nvPr>
        </p:nvSpPr>
        <p:spPr>
          <a:ln/>
        </p:spPr>
        <p:txBody>
          <a:bodyPr/>
          <a:lstStyle>
            <a:lvl1pPr>
              <a:defRPr/>
            </a:lvl1pPr>
          </a:lstStyle>
          <a:p>
            <a:pPr>
              <a:defRPr/>
            </a:pPr>
            <a:r>
              <a:rPr lang="fr-FR" smtClean="0"/>
              <a:t>Formation des bénéficiaires des subventions de l'Union européenne </a:t>
            </a:r>
            <a:endParaRPr lang="fr-FR" dirty="0"/>
          </a:p>
        </p:txBody>
      </p:sp>
    </p:spTree>
    <p:extLst>
      <p:ext uri="{BB962C8B-B14F-4D97-AF65-F5344CB8AC3E}">
        <p14:creationId xmlns:p14="http://schemas.microsoft.com/office/powerpoint/2010/main" val="442414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AndTwoObj" preserve="1">
  <p:cSld name="Titre. Contenu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BE"/>
          </a:p>
        </p:txBody>
      </p:sp>
      <p:sp>
        <p:nvSpPr>
          <p:cNvPr id="3" name="Espace réservé du contenu 2"/>
          <p:cNvSpPr>
            <a:spLocks noGrp="1"/>
          </p:cNvSpPr>
          <p:nvPr>
            <p:ph sz="half" idx="1"/>
          </p:nvPr>
        </p:nvSpPr>
        <p:spPr>
          <a:xfrm>
            <a:off x="6858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quarter" idx="2"/>
          </p:nvPr>
        </p:nvSpPr>
        <p:spPr>
          <a:xfrm>
            <a:off x="4648200" y="1981200"/>
            <a:ext cx="381000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contenu 4"/>
          <p:cNvSpPr>
            <a:spLocks noGrp="1"/>
          </p:cNvSpPr>
          <p:nvPr>
            <p:ph sz="quarter" idx="3"/>
          </p:nvPr>
        </p:nvSpPr>
        <p:spPr>
          <a:xfrm>
            <a:off x="4648200" y="4114800"/>
            <a:ext cx="381000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Rectangle 15"/>
          <p:cNvSpPr>
            <a:spLocks noGrp="1" noChangeArrowheads="1"/>
          </p:cNvSpPr>
          <p:nvPr>
            <p:ph type="dt" sz="half" idx="10"/>
          </p:nvPr>
        </p:nvSpPr>
        <p:spPr>
          <a:ln/>
        </p:spPr>
        <p:txBody>
          <a:bodyPr/>
          <a:lstStyle>
            <a:lvl1pPr>
              <a:defRPr/>
            </a:lvl1pPr>
          </a:lstStyle>
          <a:p>
            <a:pPr>
              <a:defRPr/>
            </a:pPr>
            <a:r>
              <a:rPr lang="fr-FR" smtClean="0"/>
              <a:t>Formation des bénéficiaires des subventions de l'Union européenne </a:t>
            </a:r>
            <a:endParaRPr lang="fr-FR" dirty="0"/>
          </a:p>
        </p:txBody>
      </p:sp>
    </p:spTree>
    <p:extLst>
      <p:ext uri="{BB962C8B-B14F-4D97-AF65-F5344CB8AC3E}">
        <p14:creationId xmlns:p14="http://schemas.microsoft.com/office/powerpoint/2010/main" val="2825209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BE"/>
          </a:p>
        </p:txBody>
      </p:sp>
      <p:sp>
        <p:nvSpPr>
          <p:cNvPr id="3" name="Espace réservé du texte 2"/>
          <p:cNvSpPr>
            <a:spLocks noGrp="1"/>
          </p:cNvSpPr>
          <p:nvPr>
            <p:ph type="body" sz="half" idx="1"/>
          </p:nvPr>
        </p:nvSpPr>
        <p:spPr>
          <a:xfrm>
            <a:off x="6858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image de la bibliothèque 3"/>
          <p:cNvSpPr>
            <a:spLocks noGrp="1"/>
          </p:cNvSpPr>
          <p:nvPr>
            <p:ph type="clipArt" sz="half" idx="2"/>
          </p:nvPr>
        </p:nvSpPr>
        <p:spPr>
          <a:xfrm>
            <a:off x="4648200" y="1981200"/>
            <a:ext cx="3810000" cy="4114800"/>
          </a:xfrm>
        </p:spPr>
        <p:txBody>
          <a:bodyPr/>
          <a:lstStyle/>
          <a:p>
            <a:pPr lvl="0"/>
            <a:endParaRPr lang="fr-BE" noProof="0" smtClean="0"/>
          </a:p>
        </p:txBody>
      </p:sp>
    </p:spTree>
    <p:extLst>
      <p:ext uri="{BB962C8B-B14F-4D97-AF65-F5344CB8AC3E}">
        <p14:creationId xmlns:p14="http://schemas.microsoft.com/office/powerpoint/2010/main" val="3184731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352078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p>
        </p:txBody>
      </p:sp>
    </p:spTree>
    <p:extLst>
      <p:ext uri="{BB962C8B-B14F-4D97-AF65-F5344CB8AC3E}">
        <p14:creationId xmlns:p14="http://schemas.microsoft.com/office/powerpoint/2010/main" val="3064670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2358837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1818350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2922874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25004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3204176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5"/>
          <p:cNvSpPr>
            <a:spLocks noGrp="1" noChangeArrowheads="1"/>
          </p:cNvSpPr>
          <p:nvPr>
            <p:ph type="dt" sz="half" idx="10"/>
          </p:nvPr>
        </p:nvSpPr>
        <p:spPr>
          <a:ln/>
        </p:spPr>
        <p:txBody>
          <a:bodyPr/>
          <a:lstStyle>
            <a:lvl1pPr>
              <a:defRPr sz="1200"/>
            </a:lvl1p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1359560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39" name="Rectangle 15"/>
          <p:cNvSpPr>
            <a:spLocks noGrp="1" noChangeArrowheads="1"/>
          </p:cNvSpPr>
          <p:nvPr>
            <p:ph type="dt" sz="half" idx="2"/>
          </p:nvPr>
        </p:nvSpPr>
        <p:spPr bwMode="auto">
          <a:xfrm>
            <a:off x="755650" y="6245225"/>
            <a:ext cx="7416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i="1">
                <a:solidFill>
                  <a:schemeClr val="tx2"/>
                </a:solidFill>
                <a:latin typeface="Times New Roman" pitchFamily="18" charset="0"/>
              </a:defRPr>
            </a:lvl1pPr>
          </a:lstStyle>
          <a:p>
            <a:pPr>
              <a:defRPr/>
            </a:pPr>
            <a:r>
              <a:rPr lang="fr-FR" smtClean="0"/>
              <a:t>Formation des bénéficiaires des subventions de l'Union européenne </a:t>
            </a:r>
            <a:endParaRPr lang="fr-FR" dirty="0"/>
          </a:p>
        </p:txBody>
      </p:sp>
      <p:sp>
        <p:nvSpPr>
          <p:cNvPr id="1029" name="Line 16"/>
          <p:cNvSpPr>
            <a:spLocks noChangeShapeType="1"/>
          </p:cNvSpPr>
          <p:nvPr userDrawn="1"/>
        </p:nvSpPr>
        <p:spPr bwMode="auto">
          <a:xfrm>
            <a:off x="755650" y="6237288"/>
            <a:ext cx="741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30" name="Picture 17" descr="Logo adg 20 K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8388350" y="5949950"/>
            <a:ext cx="36988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18"/>
          <p:cNvSpPr txBox="1">
            <a:spLocks noChangeArrowheads="1"/>
          </p:cNvSpPr>
          <p:nvPr userDrawn="1"/>
        </p:nvSpPr>
        <p:spPr bwMode="auto">
          <a:xfrm>
            <a:off x="8675688" y="6524625"/>
            <a:ext cx="4683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667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spcBef>
                <a:spcPct val="50000"/>
              </a:spcBef>
              <a:defRPr/>
            </a:pPr>
            <a:fld id="{5007471A-F586-4161-9C2A-1EA7D6228EEC}" type="slidenum">
              <a:rPr lang="fr-FR" sz="1000" i="1" smtClean="0">
                <a:solidFill>
                  <a:schemeClr val="tx2"/>
                </a:solidFill>
                <a:latin typeface="Times New Roman" pitchFamily="18" charset="0"/>
              </a:rPr>
              <a:pPr eaLnBrk="1" hangingPunct="1">
                <a:spcBef>
                  <a:spcPct val="50000"/>
                </a:spcBef>
                <a:defRPr/>
              </a:pPr>
              <a:t>‹N°›</a:t>
            </a:fld>
            <a:endParaRPr lang="fr-FR" sz="1000" i="1" smtClean="0">
              <a:solidFill>
                <a:schemeClr val="tx2"/>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026"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 id="2147484023" r:id="rId12"/>
    <p:sldLayoutId id="2147484024" r:id="rId13"/>
    <p:sldLayoutId id="2147484025" r:id="rId14"/>
    <p:sldLayoutId id="2147484027" r:id="rId15"/>
  </p:sldLayoutIdLst>
  <p:timing>
    <p:tnLst>
      <p:par>
        <p:cTn id="1" dur="indefinite" restart="never" nodeType="tmRoot"/>
      </p:par>
    </p:tnLst>
  </p:timing>
  <p:hf sldNum="0" hdr="0" ftr="0"/>
  <p:txStyles>
    <p:titleStyle>
      <a:lvl1pPr algn="ctr" rtl="0" eaLnBrk="0" fontAlgn="base" hangingPunct="0">
        <a:spcBef>
          <a:spcPct val="0"/>
        </a:spcBef>
        <a:spcAft>
          <a:spcPct val="0"/>
        </a:spcAft>
        <a:defRPr sz="3200">
          <a:solidFill>
            <a:srgbClr val="339933"/>
          </a:solidFill>
          <a:latin typeface="+mj-lt"/>
          <a:ea typeface="+mj-ea"/>
          <a:cs typeface="+mj-cs"/>
        </a:defRPr>
      </a:lvl1pPr>
      <a:lvl2pPr algn="ctr" rtl="0" eaLnBrk="0" fontAlgn="base" hangingPunct="0">
        <a:spcBef>
          <a:spcPct val="0"/>
        </a:spcBef>
        <a:spcAft>
          <a:spcPct val="0"/>
        </a:spcAft>
        <a:defRPr sz="3200">
          <a:solidFill>
            <a:srgbClr val="339933"/>
          </a:solidFill>
          <a:latin typeface="Trebuchet MS" pitchFamily="34" charset="0"/>
        </a:defRPr>
      </a:lvl2pPr>
      <a:lvl3pPr algn="ctr" rtl="0" eaLnBrk="0" fontAlgn="base" hangingPunct="0">
        <a:spcBef>
          <a:spcPct val="0"/>
        </a:spcBef>
        <a:spcAft>
          <a:spcPct val="0"/>
        </a:spcAft>
        <a:defRPr sz="3200">
          <a:solidFill>
            <a:srgbClr val="339933"/>
          </a:solidFill>
          <a:latin typeface="Trebuchet MS" pitchFamily="34" charset="0"/>
        </a:defRPr>
      </a:lvl3pPr>
      <a:lvl4pPr algn="ctr" rtl="0" eaLnBrk="0" fontAlgn="base" hangingPunct="0">
        <a:spcBef>
          <a:spcPct val="0"/>
        </a:spcBef>
        <a:spcAft>
          <a:spcPct val="0"/>
        </a:spcAft>
        <a:defRPr sz="3200">
          <a:solidFill>
            <a:srgbClr val="339933"/>
          </a:solidFill>
          <a:latin typeface="Trebuchet MS" pitchFamily="34" charset="0"/>
        </a:defRPr>
      </a:lvl4pPr>
      <a:lvl5pPr algn="ctr" rtl="0" eaLnBrk="0" fontAlgn="base" hangingPunct="0">
        <a:spcBef>
          <a:spcPct val="0"/>
        </a:spcBef>
        <a:spcAft>
          <a:spcPct val="0"/>
        </a:spcAft>
        <a:defRPr sz="3200">
          <a:solidFill>
            <a:srgbClr val="339933"/>
          </a:solidFill>
          <a:latin typeface="Trebuchet MS" pitchFamily="34" charset="0"/>
        </a:defRPr>
      </a:lvl5pPr>
      <a:lvl6pPr marL="457200" algn="ctr" rtl="0" fontAlgn="base">
        <a:spcBef>
          <a:spcPct val="0"/>
        </a:spcBef>
        <a:spcAft>
          <a:spcPct val="0"/>
        </a:spcAft>
        <a:defRPr sz="3200">
          <a:solidFill>
            <a:srgbClr val="339933"/>
          </a:solidFill>
          <a:latin typeface="Trebuchet MS" pitchFamily="34" charset="0"/>
        </a:defRPr>
      </a:lvl6pPr>
      <a:lvl7pPr marL="914400" algn="ctr" rtl="0" fontAlgn="base">
        <a:spcBef>
          <a:spcPct val="0"/>
        </a:spcBef>
        <a:spcAft>
          <a:spcPct val="0"/>
        </a:spcAft>
        <a:defRPr sz="3200">
          <a:solidFill>
            <a:srgbClr val="339933"/>
          </a:solidFill>
          <a:latin typeface="Trebuchet MS" pitchFamily="34" charset="0"/>
        </a:defRPr>
      </a:lvl7pPr>
      <a:lvl8pPr marL="1371600" algn="ctr" rtl="0" fontAlgn="base">
        <a:spcBef>
          <a:spcPct val="0"/>
        </a:spcBef>
        <a:spcAft>
          <a:spcPct val="0"/>
        </a:spcAft>
        <a:defRPr sz="3200">
          <a:solidFill>
            <a:srgbClr val="339933"/>
          </a:solidFill>
          <a:latin typeface="Trebuchet MS" pitchFamily="34" charset="0"/>
        </a:defRPr>
      </a:lvl8pPr>
      <a:lvl9pPr marL="1828800" algn="ctr" rtl="0" fontAlgn="base">
        <a:spcBef>
          <a:spcPct val="0"/>
        </a:spcBef>
        <a:spcAft>
          <a:spcPct val="0"/>
        </a:spcAft>
        <a:defRPr sz="3200">
          <a:solidFill>
            <a:srgbClr val="339933"/>
          </a:solidFill>
          <a:latin typeface="Trebuchet MS" pitchFamily="34" charset="0"/>
        </a:defRPr>
      </a:lvl9pPr>
    </p:titleStyle>
    <p:bodyStyle>
      <a:lvl1pPr marL="342900" indent="-342900" algn="l" rtl="0" eaLnBrk="0" fontAlgn="base" hangingPunct="0">
        <a:spcBef>
          <a:spcPct val="20000"/>
        </a:spcBef>
        <a:spcAft>
          <a:spcPct val="0"/>
        </a:spcAft>
        <a:buFont typeface="Wingdings" pitchFamily="2" charset="2"/>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4.jpeg"/><Relationship Id="rId5" Type="http://schemas.openxmlformats.org/officeDocument/2006/relationships/image" Target="../media/image9.jpe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hemeOverride" Target="../theme/themeOverride2.xml"/><Relationship Id="rId5" Type="http://schemas.openxmlformats.org/officeDocument/2006/relationships/image" Target="../media/image4.jpe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hemeOverride" Target="../theme/themeOverride3.xml"/><Relationship Id="rId5" Type="http://schemas.openxmlformats.org/officeDocument/2006/relationships/image" Target="../media/image4.jpe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26.xml"/><Relationship Id="rId7" Type="http://schemas.openxmlformats.org/officeDocument/2006/relationships/image" Target="../media/image4.jpeg"/><Relationship Id="rId2" Type="http://schemas.openxmlformats.org/officeDocument/2006/relationships/slideLayout" Target="../slideLayouts/slideLayout15.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hemeOverride" Target="../theme/themeOverride4.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6.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4.xml"/><Relationship Id="rId1" Type="http://schemas.openxmlformats.org/officeDocument/2006/relationships/themeOverride" Target="../theme/themeOverride5.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4.jpeg"/><Relationship Id="rId4" Type="http://schemas.openxmlformats.org/officeDocument/2006/relationships/diagramLayout" Target="../diagrams/layout1.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Espace réservé de la date 3"/>
          <p:cNvSpPr>
            <a:spLocks noGrp="1"/>
          </p:cNvSpPr>
          <p:nvPr>
            <p:ph type="dt" sz="quarter" idx="10"/>
          </p:nvPr>
        </p:nvSpPr>
        <p:spPr>
          <a:xfrm>
            <a:off x="755650" y="6245225"/>
            <a:ext cx="5688558" cy="280119"/>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4099" name="Rectangle 2"/>
          <p:cNvSpPr>
            <a:spLocks noGrp="1" noChangeArrowheads="1"/>
          </p:cNvSpPr>
          <p:nvPr>
            <p:ph type="title"/>
          </p:nvPr>
        </p:nvSpPr>
        <p:spPr>
          <a:xfrm>
            <a:off x="1257536" y="476672"/>
            <a:ext cx="6482816" cy="952061"/>
          </a:xfrm>
          <a:ln>
            <a:noFill/>
          </a:ln>
          <a:extLst>
            <a:ext uri="{91240B29-F687-4F45-9708-019B960494DF}">
              <a14:hiddenLine xmlns:a14="http://schemas.microsoft.com/office/drawing/2010/main" w="57150">
                <a:solidFill>
                  <a:schemeClr val="accent1"/>
                </a:solidFill>
                <a:miter lim="800000"/>
                <a:headEnd/>
                <a:tailEnd/>
              </a14:hiddenLine>
            </a:ext>
          </a:extLst>
        </p:spPr>
        <p:txBody>
          <a:bodyPr/>
          <a:lstStyle/>
          <a:p>
            <a:pPr eaLnBrk="1" hangingPunct="1"/>
            <a:r>
              <a:rPr lang="fr-FR" sz="2800" dirty="0">
                <a:solidFill>
                  <a:srgbClr val="FF0000"/>
                </a:solidFill>
              </a:rPr>
              <a:t>Plateforme des Ongs Européennes du Sénégal (PFONGUE)</a:t>
            </a:r>
            <a:endParaRPr lang="fr-FR" altLang="fr-FR" sz="2800" dirty="0" smtClean="0">
              <a:solidFill>
                <a:srgbClr val="FF0000"/>
              </a:solidFill>
            </a:endParaRPr>
          </a:p>
        </p:txBody>
      </p:sp>
      <p:sp>
        <p:nvSpPr>
          <p:cNvPr id="4100" name="Rectangle 3"/>
          <p:cNvSpPr>
            <a:spLocks noGrp="1" noChangeArrowheads="1"/>
          </p:cNvSpPr>
          <p:nvPr>
            <p:ph type="body" idx="1"/>
          </p:nvPr>
        </p:nvSpPr>
        <p:spPr>
          <a:xfrm>
            <a:off x="1111532" y="2112704"/>
            <a:ext cx="6410349" cy="2041092"/>
          </a:xfrm>
        </p:spPr>
        <p:txBody>
          <a:bodyPr/>
          <a:lstStyle/>
          <a:p>
            <a:pPr eaLnBrk="1" hangingPunct="1">
              <a:buFont typeface="Wingdings" pitchFamily="2" charset="2"/>
              <a:buNone/>
            </a:pPr>
            <a:endParaRPr lang="fr-BE" altLang="fr-FR" sz="3600" dirty="0" smtClean="0"/>
          </a:p>
          <a:p>
            <a:pPr algn="ctr" eaLnBrk="1" hangingPunct="1">
              <a:buFont typeface="Wingdings" pitchFamily="2" charset="2"/>
              <a:buNone/>
            </a:pPr>
            <a:r>
              <a:rPr lang="fr-BE" altLang="fr-FR" sz="3600" dirty="0" smtClean="0"/>
              <a:t>Dispositif de suivi et évaluation</a:t>
            </a:r>
          </a:p>
          <a:p>
            <a:pPr eaLnBrk="1" hangingPunct="1">
              <a:buFont typeface="Wingdings" pitchFamily="2" charset="2"/>
              <a:buNone/>
            </a:pPr>
            <a:endParaRPr lang="fr-BE" altLang="fr-FR" sz="2800" dirty="0" smtClean="0"/>
          </a:p>
          <a:p>
            <a:pPr eaLnBrk="1" hangingPunct="1">
              <a:buFont typeface="Wingdings" pitchFamily="2" charset="2"/>
              <a:buNone/>
            </a:pPr>
            <a:r>
              <a:rPr lang="fr-BE" altLang="fr-FR" sz="1400" dirty="0" smtClean="0"/>
              <a:t>						</a:t>
            </a:r>
            <a:endParaRPr lang="fr-FR" altLang="fr-FR" sz="1400" dirty="0" smtClean="0"/>
          </a:p>
        </p:txBody>
      </p:sp>
      <p:sp>
        <p:nvSpPr>
          <p:cNvPr id="4102" name="Line 5"/>
          <p:cNvSpPr>
            <a:spLocks noChangeShapeType="1"/>
          </p:cNvSpPr>
          <p:nvPr/>
        </p:nvSpPr>
        <p:spPr bwMode="auto">
          <a:xfrm>
            <a:off x="914400" y="1447800"/>
            <a:ext cx="723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3" name="Text Box 6"/>
          <p:cNvSpPr txBox="1">
            <a:spLocks noChangeArrowheads="1"/>
          </p:cNvSpPr>
          <p:nvPr/>
        </p:nvSpPr>
        <p:spPr bwMode="auto">
          <a:xfrm>
            <a:off x="179388" y="4968875"/>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50000"/>
              </a:spcBef>
              <a:buFontTx/>
              <a:buNone/>
            </a:pPr>
            <a:endParaRPr lang="nl-NL" altLang="fr-FR" sz="2400">
              <a:solidFill>
                <a:schemeClr val="bg1"/>
              </a:solidFill>
              <a:latin typeface="Times New Roman" pitchFamily="18" charset="0"/>
            </a:endParaRP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11" name="Imag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12" name="Imag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1969917" y="513008"/>
            <a:ext cx="5964496" cy="515938"/>
          </a:xfrm>
        </p:spPr>
        <p:txBody>
          <a:bodyPr/>
          <a:lstStyle/>
          <a:p>
            <a:r>
              <a:rPr lang="fr-BE" altLang="en-US" dirty="0" smtClean="0">
                <a:solidFill>
                  <a:srgbClr val="FF0000"/>
                </a:solidFill>
              </a:rPr>
              <a:t>Les champs du suivi-évaluation</a:t>
            </a:r>
          </a:p>
        </p:txBody>
      </p:sp>
      <p:sp>
        <p:nvSpPr>
          <p:cNvPr id="3" name="Espace réservé du contenu 2"/>
          <p:cNvSpPr>
            <a:spLocks noGrp="1"/>
          </p:cNvSpPr>
          <p:nvPr>
            <p:ph sz="half" idx="1"/>
          </p:nvPr>
        </p:nvSpPr>
        <p:spPr>
          <a:xfrm>
            <a:off x="299294" y="1364656"/>
            <a:ext cx="8497887" cy="4754562"/>
          </a:xfrm>
        </p:spPr>
        <p:txBody>
          <a:bodyPr/>
          <a:lstStyle/>
          <a:p>
            <a:pPr>
              <a:defRPr/>
            </a:pPr>
            <a:r>
              <a:rPr lang="fr-BE" dirty="0" smtClean="0"/>
              <a:t>Les ressources et les moyens </a:t>
            </a:r>
          </a:p>
          <a:p>
            <a:pPr>
              <a:defRPr/>
            </a:pPr>
            <a:r>
              <a:rPr lang="fr-BE" dirty="0" smtClean="0"/>
              <a:t>Les réalisations – les activités – au niveau projet</a:t>
            </a:r>
          </a:p>
          <a:p>
            <a:pPr>
              <a:defRPr/>
            </a:pPr>
            <a:r>
              <a:rPr lang="fr-BE" dirty="0" smtClean="0"/>
              <a:t>Les résultats – les effets des réalisations </a:t>
            </a:r>
          </a:p>
          <a:p>
            <a:pPr>
              <a:defRPr/>
            </a:pPr>
            <a:r>
              <a:rPr lang="fr-BE" dirty="0" smtClean="0"/>
              <a:t>Les résultats – l’impact</a:t>
            </a:r>
          </a:p>
          <a:p>
            <a:pPr>
              <a:defRPr/>
            </a:pPr>
            <a:r>
              <a:rPr lang="fr-BE" dirty="0" smtClean="0"/>
              <a:t>Le contexte – les risques et les opportunités</a:t>
            </a:r>
          </a:p>
          <a:p>
            <a:pPr>
              <a:defRPr/>
            </a:pPr>
            <a:r>
              <a:rPr lang="fr-BE" dirty="0" smtClean="0"/>
              <a:t>Les processus – la façon de faire et la satisfaction</a:t>
            </a:r>
          </a:p>
          <a:p>
            <a:pPr>
              <a:defRPr/>
            </a:pPr>
            <a:r>
              <a:rPr lang="fr-BE" dirty="0" smtClean="0"/>
              <a:t>Les partenariats – l’institutionnel</a:t>
            </a:r>
          </a:p>
          <a:p>
            <a:pPr>
              <a:defRPr/>
            </a:pPr>
            <a:endParaRPr lang="fr-BE" dirty="0"/>
          </a:p>
          <a:p>
            <a:pPr marL="0" indent="0">
              <a:buFont typeface="Wingdings" pitchFamily="2" charset="2"/>
              <a:buNone/>
              <a:defRPr/>
            </a:pPr>
            <a:r>
              <a:rPr lang="fr-BE" sz="2400" dirty="0" smtClean="0"/>
              <a:t>Ces champs sont croisés avec le niveau auquel s’applique le dispositif : projet, ensemble d’interventions, organisation</a:t>
            </a:r>
            <a:endParaRPr lang="fr-BE" sz="2400" dirty="0"/>
          </a:p>
          <a:p>
            <a:pPr marL="0" indent="0">
              <a:buFont typeface="Wingdings" pitchFamily="2" charset="2"/>
              <a:buNone/>
              <a:defRPr/>
            </a:pPr>
            <a:endParaRPr lang="fr-BE" sz="2400" dirty="0" smtClean="0"/>
          </a:p>
          <a:p>
            <a:pPr marL="0" indent="0">
              <a:buFont typeface="Wingdings" pitchFamily="2" charset="2"/>
              <a:buNone/>
              <a:defRPr/>
            </a:pPr>
            <a:endParaRPr lang="fr-BE" sz="2400" dirty="0" smtClean="0"/>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4617" y="6215239"/>
            <a:ext cx="1425046" cy="642761"/>
          </a:xfrm>
          <a:prstGeom prst="rect">
            <a:avLst/>
          </a:prstGeom>
        </p:spPr>
      </p:pic>
    </p:spTree>
    <p:extLst>
      <p:ext uri="{BB962C8B-B14F-4D97-AF65-F5344CB8AC3E}">
        <p14:creationId xmlns:p14="http://schemas.microsoft.com/office/powerpoint/2010/main" val="42544761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1111532" y="259431"/>
            <a:ext cx="6706343" cy="714401"/>
          </a:xfrm>
        </p:spPr>
        <p:txBody>
          <a:bodyPr/>
          <a:lstStyle/>
          <a:p>
            <a:r>
              <a:rPr lang="fr-FR" altLang="en-US" sz="2000" dirty="0">
                <a:solidFill>
                  <a:srgbClr val="FF0000"/>
                </a:solidFill>
              </a:rPr>
              <a:t>Eléments qui constituent la base du </a:t>
            </a:r>
            <a:r>
              <a:rPr lang="fr-FR" altLang="en-US" sz="2000" dirty="0" smtClean="0">
                <a:solidFill>
                  <a:srgbClr val="FF0000"/>
                </a:solidFill>
              </a:rPr>
              <a:t>SSE: </a:t>
            </a:r>
            <a:r>
              <a:rPr lang="fr-FR" altLang="en-US" sz="2000" dirty="0">
                <a:solidFill>
                  <a:srgbClr val="FF0000"/>
                </a:solidFill>
              </a:rPr>
              <a:t>les indicateurs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sp>
        <p:nvSpPr>
          <p:cNvPr id="4" name="ZoneTexte 3"/>
          <p:cNvSpPr txBox="1"/>
          <p:nvPr/>
        </p:nvSpPr>
        <p:spPr>
          <a:xfrm>
            <a:off x="196217" y="1091007"/>
            <a:ext cx="7966562" cy="830997"/>
          </a:xfrm>
          <a:prstGeom prst="rect">
            <a:avLst/>
          </a:prstGeom>
          <a:noFill/>
        </p:spPr>
        <p:txBody>
          <a:bodyPr wrap="square" rtlCol="0">
            <a:spAutoFit/>
          </a:bodyPr>
          <a:lstStyle/>
          <a:p>
            <a:pPr algn="l"/>
            <a:r>
              <a:rPr lang="fr-FR" dirty="0">
                <a:solidFill>
                  <a:schemeClr val="tx1"/>
                </a:solidFill>
              </a:rPr>
              <a:t>1/ Indicateurs du </a:t>
            </a:r>
            <a:r>
              <a:rPr lang="fr-FR" dirty="0">
                <a:solidFill>
                  <a:srgbClr val="FF0000"/>
                </a:solidFill>
              </a:rPr>
              <a:t>cadre logique </a:t>
            </a:r>
            <a:r>
              <a:rPr lang="fr-FR" dirty="0" smtClean="0">
                <a:solidFill>
                  <a:schemeClr val="tx1"/>
                </a:solidFill>
              </a:rPr>
              <a:t>: </a:t>
            </a:r>
          </a:p>
          <a:p>
            <a:pPr algn="l"/>
            <a:r>
              <a:rPr lang="fr-FR" dirty="0" smtClean="0">
                <a:solidFill>
                  <a:schemeClr val="tx1"/>
                </a:solidFill>
              </a:rPr>
              <a:t>        de </a:t>
            </a:r>
            <a:r>
              <a:rPr lang="fr-FR" dirty="0">
                <a:solidFill>
                  <a:schemeClr val="tx1"/>
                </a:solidFill>
              </a:rPr>
              <a:t>résultats, objectif spécifique et objectif global</a:t>
            </a:r>
          </a:p>
        </p:txBody>
      </p:sp>
      <p:sp>
        <p:nvSpPr>
          <p:cNvPr id="9" name="ZoneTexte 8"/>
          <p:cNvSpPr txBox="1"/>
          <p:nvPr/>
        </p:nvSpPr>
        <p:spPr>
          <a:xfrm>
            <a:off x="196217" y="2380830"/>
            <a:ext cx="7966562" cy="461665"/>
          </a:xfrm>
          <a:prstGeom prst="rect">
            <a:avLst/>
          </a:prstGeom>
          <a:noFill/>
        </p:spPr>
        <p:txBody>
          <a:bodyPr wrap="square" rtlCol="0">
            <a:spAutoFit/>
          </a:bodyPr>
          <a:lstStyle/>
          <a:p>
            <a:pPr algn="l"/>
            <a:r>
              <a:rPr lang="fr-FR" dirty="0">
                <a:solidFill>
                  <a:schemeClr val="tx1"/>
                </a:solidFill>
              </a:rPr>
              <a:t>2/ Indicateurs liés aux </a:t>
            </a:r>
            <a:r>
              <a:rPr lang="fr-FR" dirty="0">
                <a:solidFill>
                  <a:srgbClr val="FF0000"/>
                </a:solidFill>
              </a:rPr>
              <a:t>risques</a:t>
            </a:r>
            <a:r>
              <a:rPr lang="fr-FR" dirty="0">
                <a:solidFill>
                  <a:schemeClr val="tx1"/>
                </a:solidFill>
              </a:rPr>
              <a:t> : indicateurs de veille</a:t>
            </a:r>
          </a:p>
        </p:txBody>
      </p:sp>
      <p:sp>
        <p:nvSpPr>
          <p:cNvPr id="10" name="ZoneTexte 9"/>
          <p:cNvSpPr txBox="1"/>
          <p:nvPr/>
        </p:nvSpPr>
        <p:spPr>
          <a:xfrm>
            <a:off x="248402" y="3188403"/>
            <a:ext cx="7796055" cy="461665"/>
          </a:xfrm>
          <a:prstGeom prst="rect">
            <a:avLst/>
          </a:prstGeom>
          <a:noFill/>
        </p:spPr>
        <p:txBody>
          <a:bodyPr wrap="square" rtlCol="0">
            <a:spAutoFit/>
          </a:bodyPr>
          <a:lstStyle/>
          <a:p>
            <a:pPr algn="l"/>
            <a:r>
              <a:rPr lang="fr-FR" dirty="0">
                <a:solidFill>
                  <a:schemeClr val="tx1"/>
                </a:solidFill>
              </a:rPr>
              <a:t>3/ Indicateurs </a:t>
            </a:r>
            <a:r>
              <a:rPr lang="fr-FR" dirty="0">
                <a:solidFill>
                  <a:srgbClr val="FF0000"/>
                </a:solidFill>
              </a:rPr>
              <a:t>d’extrants</a:t>
            </a:r>
          </a:p>
        </p:txBody>
      </p:sp>
      <p:sp>
        <p:nvSpPr>
          <p:cNvPr id="11" name="ZoneTexte 10"/>
          <p:cNvSpPr txBox="1"/>
          <p:nvPr/>
        </p:nvSpPr>
        <p:spPr>
          <a:xfrm>
            <a:off x="280297" y="4034098"/>
            <a:ext cx="8199311" cy="461665"/>
          </a:xfrm>
          <a:prstGeom prst="rect">
            <a:avLst/>
          </a:prstGeom>
          <a:noFill/>
        </p:spPr>
        <p:txBody>
          <a:bodyPr wrap="square" rtlCol="0">
            <a:spAutoFit/>
          </a:bodyPr>
          <a:lstStyle/>
          <a:p>
            <a:pPr algn="l"/>
            <a:r>
              <a:rPr lang="fr-FR" dirty="0">
                <a:solidFill>
                  <a:schemeClr val="tx1"/>
                </a:solidFill>
              </a:rPr>
              <a:t>4/ Indicateurs </a:t>
            </a:r>
            <a:r>
              <a:rPr lang="fr-FR" dirty="0">
                <a:solidFill>
                  <a:srgbClr val="FF0000"/>
                </a:solidFill>
              </a:rPr>
              <a:t>financiers</a:t>
            </a:r>
          </a:p>
        </p:txBody>
      </p:sp>
      <p:sp>
        <p:nvSpPr>
          <p:cNvPr id="12" name="ZoneTexte 11"/>
          <p:cNvSpPr txBox="1"/>
          <p:nvPr/>
        </p:nvSpPr>
        <p:spPr>
          <a:xfrm>
            <a:off x="280297" y="5239802"/>
            <a:ext cx="8063039" cy="461665"/>
          </a:xfrm>
          <a:prstGeom prst="rect">
            <a:avLst/>
          </a:prstGeom>
          <a:noFill/>
        </p:spPr>
        <p:txBody>
          <a:bodyPr wrap="square" rtlCol="0">
            <a:spAutoFit/>
          </a:bodyPr>
          <a:lstStyle/>
          <a:p>
            <a:pPr algn="l"/>
            <a:r>
              <a:rPr lang="fr-FR" dirty="0">
                <a:solidFill>
                  <a:schemeClr val="tx1"/>
                </a:solidFill>
              </a:rPr>
              <a:t>5/ Indicateurs de </a:t>
            </a:r>
            <a:r>
              <a:rPr lang="fr-FR" dirty="0">
                <a:solidFill>
                  <a:srgbClr val="FF0000"/>
                </a:solidFill>
              </a:rPr>
              <a:t>processus </a:t>
            </a:r>
          </a:p>
        </p:txBody>
      </p:sp>
      <p:sp>
        <p:nvSpPr>
          <p:cNvPr id="6" name="Flèche droite 5"/>
          <p:cNvSpPr/>
          <p:nvPr/>
        </p:nvSpPr>
        <p:spPr bwMode="auto">
          <a:xfrm>
            <a:off x="395536" y="1643350"/>
            <a:ext cx="432048" cy="183837"/>
          </a:xfrm>
          <a:prstGeom prst="rightArrow">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rgbClr val="00CC66"/>
              </a:solidFill>
              <a:effectLst/>
              <a:latin typeface="Trebuchet MS" pitchFamily="34" charset="0"/>
            </a:endParaRPr>
          </a:p>
        </p:txBody>
      </p:sp>
      <p:pic>
        <p:nvPicPr>
          <p:cNvPr id="16" name="Imag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169057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692696"/>
            <a:ext cx="5112568" cy="803176"/>
          </a:xfrm>
        </p:spPr>
        <p:txBody>
          <a:bodyPr/>
          <a:lstStyle/>
          <a:p>
            <a:r>
              <a:rPr lang="fr-FR" dirty="0" smtClean="0"/>
              <a:t>DEFINITION</a:t>
            </a:r>
            <a:endParaRPr lang="fr-FR" dirty="0"/>
          </a:p>
        </p:txBody>
      </p:sp>
      <p:sp>
        <p:nvSpPr>
          <p:cNvPr id="3" name="Espace réservé du contenu 2"/>
          <p:cNvSpPr>
            <a:spLocks noGrp="1"/>
          </p:cNvSpPr>
          <p:nvPr>
            <p:ph idx="1"/>
          </p:nvPr>
        </p:nvSpPr>
        <p:spPr>
          <a:xfrm>
            <a:off x="517653" y="1813148"/>
            <a:ext cx="7772400" cy="4114800"/>
          </a:xfrm>
        </p:spPr>
        <p:txBody>
          <a:bodyPr/>
          <a:lstStyle/>
          <a:p>
            <a:pPr algn="just">
              <a:buFont typeface="Arial" charset="0"/>
              <a:buNone/>
            </a:pPr>
            <a:r>
              <a:rPr lang="fr-FR" altLang="fr-FR" dirty="0">
                <a:latin typeface="Aharoni" pitchFamily="2" charset="-79"/>
                <a:cs typeface="Aharoni" pitchFamily="2" charset="-79"/>
              </a:rPr>
              <a:t>Un indicateur de rendement est un </a:t>
            </a:r>
            <a:r>
              <a:rPr lang="fr-FR" altLang="fr-FR" dirty="0">
                <a:solidFill>
                  <a:srgbClr val="FF0000"/>
                </a:solidFill>
                <a:latin typeface="Aharoni" pitchFamily="2" charset="-79"/>
                <a:cs typeface="Aharoni" pitchFamily="2" charset="-79"/>
              </a:rPr>
              <a:t>indice</a:t>
            </a:r>
            <a:r>
              <a:rPr lang="fr-FR" altLang="fr-FR" dirty="0">
                <a:latin typeface="Aharoni" pitchFamily="2" charset="-79"/>
                <a:cs typeface="Aharoni" pitchFamily="2" charset="-79"/>
              </a:rPr>
              <a:t>, </a:t>
            </a:r>
            <a:r>
              <a:rPr lang="fr-FR" altLang="fr-FR" dirty="0">
                <a:solidFill>
                  <a:srgbClr val="FF0000"/>
                </a:solidFill>
                <a:latin typeface="Aharoni" pitchFamily="2" charset="-79"/>
                <a:cs typeface="Aharoni" pitchFamily="2" charset="-79"/>
              </a:rPr>
              <a:t>un chiffre</a:t>
            </a:r>
            <a:r>
              <a:rPr lang="fr-FR" altLang="fr-FR" dirty="0">
                <a:latin typeface="Aharoni" pitchFamily="2" charset="-79"/>
                <a:cs typeface="Aharoni" pitchFamily="2" charset="-79"/>
              </a:rPr>
              <a:t>, </a:t>
            </a:r>
            <a:r>
              <a:rPr lang="fr-FR" altLang="fr-FR" dirty="0">
                <a:solidFill>
                  <a:srgbClr val="FF0000"/>
                </a:solidFill>
                <a:latin typeface="Aharoni" pitchFamily="2" charset="-79"/>
                <a:cs typeface="Aharoni" pitchFamily="2" charset="-79"/>
              </a:rPr>
              <a:t>un fait</a:t>
            </a:r>
            <a:r>
              <a:rPr lang="fr-FR" altLang="fr-FR" dirty="0">
                <a:latin typeface="Aharoni" pitchFamily="2" charset="-79"/>
                <a:cs typeface="Aharoni" pitchFamily="2" charset="-79"/>
              </a:rPr>
              <a:t> ou une </a:t>
            </a:r>
            <a:r>
              <a:rPr lang="fr-FR" altLang="fr-FR" dirty="0">
                <a:solidFill>
                  <a:srgbClr val="FF0000"/>
                </a:solidFill>
                <a:latin typeface="Aharoni" pitchFamily="2" charset="-79"/>
                <a:cs typeface="Aharoni" pitchFamily="2" charset="-79"/>
              </a:rPr>
              <a:t>perception</a:t>
            </a:r>
            <a:r>
              <a:rPr lang="fr-FR" altLang="fr-FR" dirty="0">
                <a:latin typeface="Aharoni" pitchFamily="2" charset="-79"/>
                <a:cs typeface="Aharoni" pitchFamily="2" charset="-79"/>
              </a:rPr>
              <a:t> qui donne et mesure les progrès face à l’atteinte des résultats attendus</a:t>
            </a:r>
            <a:r>
              <a:rPr lang="fr-FR" altLang="fr-FR" sz="1600" dirty="0">
                <a:latin typeface="Aharoni" pitchFamily="2" charset="-79"/>
                <a:cs typeface="Aharoni" pitchFamily="2" charset="-79"/>
              </a:rPr>
              <a:t>.</a:t>
            </a:r>
          </a:p>
          <a:p>
            <a:pPr algn="just">
              <a:buNone/>
            </a:pPr>
            <a:endParaRPr lang="fr-FR" altLang="fr-FR" sz="1600" dirty="0" smtClean="0">
              <a:latin typeface="Aharoni" pitchFamily="2" charset="-79"/>
              <a:cs typeface="Aharoni" pitchFamily="2" charset="-79"/>
            </a:endParaRPr>
          </a:p>
          <a:p>
            <a:pPr algn="just">
              <a:buNone/>
            </a:pPr>
            <a:endParaRPr lang="fr-FR" altLang="fr-FR" dirty="0" smtClean="0">
              <a:latin typeface="Aharoni" pitchFamily="2" charset="-79"/>
              <a:cs typeface="Aharoni" pitchFamily="2" charset="-79"/>
            </a:endParaRPr>
          </a:p>
          <a:p>
            <a:pPr algn="just">
              <a:buNone/>
            </a:pPr>
            <a:r>
              <a:rPr lang="fr-FR" altLang="fr-FR" dirty="0" smtClean="0">
                <a:latin typeface="Aharoni" pitchFamily="2" charset="-79"/>
                <a:cs typeface="Aharoni" pitchFamily="2" charset="-79"/>
              </a:rPr>
              <a:t>L’indicateur </a:t>
            </a:r>
            <a:r>
              <a:rPr lang="fr-FR" altLang="fr-FR" dirty="0">
                <a:latin typeface="Aharoni" pitchFamily="2" charset="-79"/>
                <a:cs typeface="Aharoni" pitchFamily="2" charset="-79"/>
              </a:rPr>
              <a:t>de rendement nous renseigne si </a:t>
            </a:r>
            <a:r>
              <a:rPr lang="fr-FR" altLang="fr-FR" dirty="0" smtClean="0">
                <a:latin typeface="Aharoni" pitchFamily="2" charset="-79"/>
                <a:cs typeface="Aharoni" pitchFamily="2" charset="-79"/>
              </a:rPr>
              <a:t>les </a:t>
            </a:r>
            <a:r>
              <a:rPr lang="fr-FR" altLang="fr-FR" dirty="0">
                <a:latin typeface="Aharoni" pitchFamily="2" charset="-79"/>
                <a:cs typeface="Aharoni" pitchFamily="2" charset="-79"/>
              </a:rPr>
              <a:t>résultats souhaités sont réalisés.</a:t>
            </a:r>
          </a:p>
          <a:p>
            <a:endParaRPr lang="fr-FR" dirty="0"/>
          </a:p>
        </p:txBody>
      </p:sp>
      <p:sp>
        <p:nvSpPr>
          <p:cNvPr id="4" name="Espace réservé de la date 3"/>
          <p:cNvSpPr>
            <a:spLocks noGrp="1"/>
          </p:cNvSpPr>
          <p:nvPr>
            <p:ph type="dt" sz="half" idx="10"/>
          </p:nvPr>
        </p:nvSpPr>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59927" y="6160810"/>
            <a:ext cx="1425046" cy="642761"/>
          </a:xfrm>
          <a:prstGeom prst="rect">
            <a:avLst/>
          </a:prstGeom>
        </p:spPr>
      </p:pic>
    </p:spTree>
    <p:extLst>
      <p:ext uri="{BB962C8B-B14F-4D97-AF65-F5344CB8AC3E}">
        <p14:creationId xmlns:p14="http://schemas.microsoft.com/office/powerpoint/2010/main" val="1217425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71600" y="259431"/>
            <a:ext cx="6846275" cy="714401"/>
          </a:xfrm>
        </p:spPr>
        <p:txBody>
          <a:bodyPr/>
          <a:lstStyle/>
          <a:p>
            <a:pPr algn="l"/>
            <a:r>
              <a:rPr lang="fr-FR" sz="2400" dirty="0">
                <a:solidFill>
                  <a:schemeClr val="tx1"/>
                </a:solidFill>
              </a:rPr>
              <a:t>1/ Indicateurs du </a:t>
            </a:r>
            <a:r>
              <a:rPr lang="fr-FR" sz="2400" dirty="0">
                <a:solidFill>
                  <a:srgbClr val="FF0000"/>
                </a:solidFill>
              </a:rPr>
              <a:t>cadre logique </a:t>
            </a:r>
            <a:r>
              <a:rPr lang="fr-FR" sz="2000" dirty="0">
                <a:solidFill>
                  <a:schemeClr val="tx1"/>
                </a:solidFill>
              </a:rPr>
              <a:t>: </a:t>
            </a:r>
            <a:br>
              <a:rPr lang="fr-FR" sz="2000" dirty="0">
                <a:solidFill>
                  <a:schemeClr val="tx1"/>
                </a:solidFill>
              </a:rPr>
            </a:br>
            <a:r>
              <a:rPr lang="fr-FR" sz="2000" dirty="0">
                <a:solidFill>
                  <a:schemeClr val="tx1"/>
                </a:solidFill>
              </a:rPr>
              <a:t>        de résultats, objectif spécifique et objectif global</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776"/>
            <a:ext cx="932690" cy="935738"/>
          </a:xfrm>
          <a:prstGeom prst="rect">
            <a:avLst/>
          </a:prstGeom>
        </p:spPr>
      </p:pic>
      <p:sp>
        <p:nvSpPr>
          <p:cNvPr id="4" name="ZoneTexte 3"/>
          <p:cNvSpPr txBox="1"/>
          <p:nvPr/>
        </p:nvSpPr>
        <p:spPr>
          <a:xfrm>
            <a:off x="284891" y="1127816"/>
            <a:ext cx="8552246" cy="1446550"/>
          </a:xfrm>
          <a:prstGeom prst="rect">
            <a:avLst/>
          </a:prstGeom>
          <a:noFill/>
        </p:spPr>
        <p:txBody>
          <a:bodyPr wrap="square" rtlCol="0">
            <a:spAutoFit/>
          </a:bodyPr>
          <a:lstStyle/>
          <a:p>
            <a:pPr algn="l"/>
            <a:r>
              <a:rPr lang="fr-FR" sz="2200" dirty="0">
                <a:solidFill>
                  <a:schemeClr val="tx1"/>
                </a:solidFill>
              </a:rPr>
              <a:t>= la réponse à la question : « comment montreriez-vous à une personne sceptique lors d’une mission de terrain que le projet à sa clôture a bien atteint ses résultats, objectifs, changements attendus… ? »</a:t>
            </a:r>
          </a:p>
        </p:txBody>
      </p:sp>
      <p:sp>
        <p:nvSpPr>
          <p:cNvPr id="9" name="ZoneTexte 8"/>
          <p:cNvSpPr txBox="1"/>
          <p:nvPr/>
        </p:nvSpPr>
        <p:spPr>
          <a:xfrm>
            <a:off x="178842" y="2962528"/>
            <a:ext cx="8658295" cy="1107996"/>
          </a:xfrm>
          <a:prstGeom prst="rect">
            <a:avLst/>
          </a:prstGeom>
          <a:noFill/>
        </p:spPr>
        <p:txBody>
          <a:bodyPr wrap="square" rtlCol="0">
            <a:spAutoFit/>
          </a:bodyPr>
          <a:lstStyle/>
          <a:p>
            <a:pPr marL="342900" indent="-342900" algn="l">
              <a:buFont typeface="Wingdings" panose="05000000000000000000" pitchFamily="2" charset="2"/>
              <a:buChar char="v"/>
            </a:pPr>
            <a:r>
              <a:rPr lang="fr-FR" sz="2200" dirty="0">
                <a:solidFill>
                  <a:schemeClr val="tx1"/>
                </a:solidFill>
              </a:rPr>
              <a:t>Permettent de mesurer un résultat, de prouver qu'un résultat a été obtenu ou d'indiquer que des progrès sont accomplis vers l'obtention d'un résultat </a:t>
            </a:r>
            <a:r>
              <a:rPr lang="fr-FR" sz="2200" dirty="0" smtClean="0">
                <a:solidFill>
                  <a:schemeClr val="tx1"/>
                </a:solidFill>
              </a:rPr>
              <a:t>:</a:t>
            </a:r>
            <a:endParaRPr lang="fr-FR" sz="2200" dirty="0">
              <a:solidFill>
                <a:schemeClr val="tx1"/>
              </a:solidFill>
            </a:endParaRPr>
          </a:p>
        </p:txBody>
      </p:sp>
      <p:sp>
        <p:nvSpPr>
          <p:cNvPr id="12" name="ZoneTexte 11"/>
          <p:cNvSpPr txBox="1"/>
          <p:nvPr/>
        </p:nvSpPr>
        <p:spPr>
          <a:xfrm>
            <a:off x="284891" y="4300035"/>
            <a:ext cx="8063039" cy="430887"/>
          </a:xfrm>
          <a:prstGeom prst="rect">
            <a:avLst/>
          </a:prstGeom>
          <a:noFill/>
        </p:spPr>
        <p:txBody>
          <a:bodyPr wrap="square" rtlCol="0">
            <a:spAutoFit/>
          </a:bodyPr>
          <a:lstStyle/>
          <a:p>
            <a:pPr marL="342900" indent="-342900" algn="l">
              <a:buFont typeface="Wingdings" panose="05000000000000000000" pitchFamily="2" charset="2"/>
              <a:buChar char="v"/>
            </a:pPr>
            <a:r>
              <a:rPr lang="fr-FR" sz="2200" dirty="0">
                <a:solidFill>
                  <a:schemeClr val="tx1"/>
                </a:solidFill>
              </a:rPr>
              <a:t>Un indicateur montre mais en lui-même n’explique pas </a:t>
            </a:r>
            <a:endParaRPr lang="fr-FR" sz="2200" dirty="0">
              <a:solidFill>
                <a:srgbClr val="FF0000"/>
              </a:solidFill>
            </a:endParaRPr>
          </a:p>
        </p:txBody>
      </p:sp>
      <p:sp>
        <p:nvSpPr>
          <p:cNvPr id="2" name="Flèche droite 1"/>
          <p:cNvSpPr/>
          <p:nvPr/>
        </p:nvSpPr>
        <p:spPr bwMode="auto">
          <a:xfrm>
            <a:off x="1260219" y="791404"/>
            <a:ext cx="360040" cy="45719"/>
          </a:xfrm>
          <a:prstGeom prst="rightArrow">
            <a:avLst/>
          </a:prstGeom>
          <a:noFill/>
          <a:ln w="2540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rgbClr val="00CC66"/>
              </a:solidFill>
              <a:effectLst/>
              <a:latin typeface="Trebuchet MS" pitchFamily="34" charset="0"/>
            </a:endParaRPr>
          </a:p>
        </p:txBody>
      </p:sp>
      <p:sp>
        <p:nvSpPr>
          <p:cNvPr id="13" name="ZoneTexte 12"/>
          <p:cNvSpPr txBox="1"/>
          <p:nvPr/>
        </p:nvSpPr>
        <p:spPr>
          <a:xfrm>
            <a:off x="359048" y="5174233"/>
            <a:ext cx="8692075" cy="769441"/>
          </a:xfrm>
          <a:prstGeom prst="rect">
            <a:avLst/>
          </a:prstGeom>
          <a:noFill/>
        </p:spPr>
        <p:txBody>
          <a:bodyPr wrap="square" rtlCol="0">
            <a:spAutoFit/>
          </a:bodyPr>
          <a:lstStyle/>
          <a:p>
            <a:pPr marL="342900" indent="-342900" algn="l">
              <a:buFont typeface="Wingdings" panose="05000000000000000000" pitchFamily="2" charset="2"/>
              <a:buChar char="v"/>
            </a:pPr>
            <a:r>
              <a:rPr lang="fr-FR" sz="2200" dirty="0">
                <a:solidFill>
                  <a:schemeClr val="tx1"/>
                </a:solidFill>
              </a:rPr>
              <a:t>L’explication et l’analyse découlent le plus souvent de comparaisons entre IOV à divers niveaux</a:t>
            </a:r>
          </a:p>
        </p:txBody>
      </p:sp>
      <p:pic>
        <p:nvPicPr>
          <p:cNvPr id="14" name="Imag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6077" y="6181772"/>
            <a:ext cx="1425046" cy="642761"/>
          </a:xfrm>
          <a:prstGeom prst="rect">
            <a:avLst/>
          </a:prstGeom>
        </p:spPr>
      </p:pic>
    </p:spTree>
    <p:extLst>
      <p:ext uri="{BB962C8B-B14F-4D97-AF65-F5344CB8AC3E}">
        <p14:creationId xmlns:p14="http://schemas.microsoft.com/office/powerpoint/2010/main" val="3500862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192088"/>
            <a:ext cx="8134672" cy="860648"/>
          </a:xfrm>
        </p:spPr>
        <p:txBody>
          <a:bodyPr/>
          <a:lstStyle/>
          <a:p>
            <a:pPr algn="l"/>
            <a:r>
              <a:rPr lang="fr-FR" sz="2400" dirty="0" smtClean="0"/>
              <a:t/>
            </a:r>
            <a:br>
              <a:rPr lang="fr-FR" sz="2400" dirty="0" smtClean="0"/>
            </a:br>
            <a:r>
              <a:rPr lang="fr-FR" sz="2400" dirty="0" smtClean="0"/>
              <a:t>IOV </a:t>
            </a:r>
            <a:r>
              <a:rPr lang="fr-FR" sz="2400" dirty="0"/>
              <a:t>de résultats, objectif spécifique et objectif global </a:t>
            </a:r>
            <a:r>
              <a:rPr lang="fr-FR" sz="2400" dirty="0" smtClean="0"/>
              <a:t/>
            </a:r>
            <a:br>
              <a:rPr lang="fr-FR" sz="2400" dirty="0" smtClean="0"/>
            </a:br>
            <a:r>
              <a:rPr lang="fr-FR" sz="2400" dirty="0" smtClean="0"/>
              <a:t>Types </a:t>
            </a:r>
            <a:r>
              <a:rPr lang="fr-FR" sz="2400" dirty="0"/>
              <a:t>d’indicateurs</a:t>
            </a:r>
            <a:br>
              <a:rPr lang="fr-FR" sz="2400" dirty="0"/>
            </a:br>
            <a:endParaRPr lang="fr-FR" sz="2400" dirty="0"/>
          </a:p>
        </p:txBody>
      </p:sp>
      <p:sp>
        <p:nvSpPr>
          <p:cNvPr id="3" name="Espace réservé du texte 2"/>
          <p:cNvSpPr>
            <a:spLocks noGrp="1"/>
          </p:cNvSpPr>
          <p:nvPr>
            <p:ph type="body" sz="half" idx="1"/>
          </p:nvPr>
        </p:nvSpPr>
        <p:spPr>
          <a:xfrm>
            <a:off x="179512" y="1164393"/>
            <a:ext cx="8640960" cy="2026814"/>
          </a:xfrm>
        </p:spPr>
        <p:txBody>
          <a:bodyPr/>
          <a:lstStyle/>
          <a:p>
            <a:r>
              <a:rPr lang="fr-FR" sz="1400" dirty="0"/>
              <a:t>Les indicateurs quantitatifs sont des mesures de quantité, comme le nombre de femmes et d'hommes occupant des postes </a:t>
            </a:r>
            <a:r>
              <a:rPr lang="fr-FR" sz="1400" dirty="0" smtClean="0"/>
              <a:t> </a:t>
            </a:r>
            <a:r>
              <a:rPr lang="fr-FR" sz="1400" dirty="0"/>
              <a:t>décisionnaires… </a:t>
            </a:r>
            <a:endParaRPr lang="fr-FR" sz="1400" dirty="0" smtClean="0"/>
          </a:p>
          <a:p>
            <a:r>
              <a:rPr lang="fr-FR" sz="1400" dirty="0"/>
              <a:t>Les indicateurs qualitatifs traduisent le jugement, les opinions, les perceptions et les attitudes des gens dans une situation donnée (sensibilité, satisfaction, compréhension, perception de l'utilité et des perspectives…). Ils peuvent également s’exprimer par des chiffres </a:t>
            </a:r>
            <a:endParaRPr lang="fr-FR" sz="1400" dirty="0" smtClean="0"/>
          </a:p>
          <a:p>
            <a:pPr marL="0" indent="0">
              <a:buNone/>
            </a:pPr>
            <a:r>
              <a:rPr lang="fr-FR" sz="1400" dirty="0" smtClean="0"/>
              <a:t>Tous </a:t>
            </a:r>
            <a:r>
              <a:rPr lang="fr-FR" sz="1400" dirty="0"/>
              <a:t>deux sont appréciés par rapport aux valeurs de référence et aux valeurs cibles, ou par rapport à une tendance désirée</a:t>
            </a:r>
          </a:p>
          <a:p>
            <a:endParaRPr lang="fr-FR" sz="1800" dirty="0"/>
          </a:p>
        </p:txBody>
      </p:sp>
      <p:graphicFrame>
        <p:nvGraphicFramePr>
          <p:cNvPr id="6" name="Espace réservé du contenu 5"/>
          <p:cNvGraphicFramePr>
            <a:graphicFrameLocks noGrp="1"/>
          </p:cNvGraphicFramePr>
          <p:nvPr>
            <p:ph sz="half" idx="2"/>
            <p:extLst>
              <p:ext uri="{D42A27DB-BD31-4B8C-83A1-F6EECF244321}">
                <p14:modId xmlns:p14="http://schemas.microsoft.com/office/powerpoint/2010/main" val="1897529310"/>
              </p:ext>
            </p:extLst>
          </p:nvPr>
        </p:nvGraphicFramePr>
        <p:xfrm>
          <a:off x="685800" y="3191207"/>
          <a:ext cx="8064822" cy="2871042"/>
        </p:xfrm>
        <a:graphic>
          <a:graphicData uri="http://schemas.openxmlformats.org/drawingml/2006/table">
            <a:tbl>
              <a:tblPr firstRow="1" bandRow="1">
                <a:tableStyleId>{5C22544A-7EE6-4342-B048-85BDC9FD1C3A}</a:tableStyleId>
              </a:tblPr>
              <a:tblGrid>
                <a:gridCol w="3693158">
                  <a:extLst>
                    <a:ext uri="{9D8B030D-6E8A-4147-A177-3AD203B41FA5}">
                      <a16:colId xmlns:a16="http://schemas.microsoft.com/office/drawing/2014/main" val="2183886235"/>
                    </a:ext>
                  </a:extLst>
                </a:gridCol>
                <a:gridCol w="4371664">
                  <a:extLst>
                    <a:ext uri="{9D8B030D-6E8A-4147-A177-3AD203B41FA5}">
                      <a16:colId xmlns:a16="http://schemas.microsoft.com/office/drawing/2014/main" val="1977170086"/>
                    </a:ext>
                  </a:extLst>
                </a:gridCol>
              </a:tblGrid>
              <a:tr h="289764">
                <a:tc>
                  <a:txBody>
                    <a:bodyPr/>
                    <a:lstStyle/>
                    <a:p>
                      <a:r>
                        <a:rPr lang="fr-FR" sz="1600" dirty="0" smtClean="0">
                          <a:solidFill>
                            <a:srgbClr val="000000"/>
                          </a:solidFill>
                        </a:rPr>
                        <a:t>Indicateur</a:t>
                      </a:r>
                      <a:r>
                        <a:rPr lang="fr-FR" sz="1600" baseline="0" dirty="0" smtClean="0">
                          <a:solidFill>
                            <a:srgbClr val="000000"/>
                          </a:solidFill>
                        </a:rPr>
                        <a:t> quantitatif</a:t>
                      </a:r>
                      <a:endParaRPr lang="fr-FR" sz="1600" dirty="0">
                        <a:solidFill>
                          <a:srgbClr val="000000"/>
                        </a:solidFill>
                      </a:endParaRPr>
                    </a:p>
                  </a:txBody>
                  <a:tcPr/>
                </a:tc>
                <a:tc>
                  <a:txBody>
                    <a:bodyPr/>
                    <a:lstStyle/>
                    <a:p>
                      <a:r>
                        <a:rPr lang="fr-FR" sz="1600" dirty="0" smtClean="0">
                          <a:solidFill>
                            <a:srgbClr val="000000"/>
                          </a:solidFill>
                        </a:rPr>
                        <a:t>Indicateur qualitatif</a:t>
                      </a:r>
                      <a:endParaRPr lang="fr-FR" sz="1600" dirty="0">
                        <a:solidFill>
                          <a:srgbClr val="000000"/>
                        </a:solidFill>
                      </a:endParaRPr>
                    </a:p>
                  </a:txBody>
                  <a:tcPr/>
                </a:tc>
                <a:extLst>
                  <a:ext uri="{0D108BD9-81ED-4DB2-BD59-A6C34878D82A}">
                    <a16:rowId xmlns:a16="http://schemas.microsoft.com/office/drawing/2014/main" val="1584965282"/>
                  </a:ext>
                </a:extLst>
              </a:tr>
              <a:tr h="456808">
                <a:tc>
                  <a:txBody>
                    <a:bodyPr/>
                    <a:lstStyle/>
                    <a:p>
                      <a:r>
                        <a:rPr lang="fr-FR" sz="1600" dirty="0" smtClean="0"/>
                        <a:t>Définition : mesure la quantité</a:t>
                      </a:r>
                      <a:endParaRPr lang="fr-FR" sz="1600" dirty="0"/>
                    </a:p>
                  </a:txBody>
                  <a:tcPr/>
                </a:tc>
                <a:tc>
                  <a:txBody>
                    <a:bodyPr/>
                    <a:lstStyle/>
                    <a:p>
                      <a:r>
                        <a:rPr lang="fr-FR" sz="1600" dirty="0" smtClean="0"/>
                        <a:t>Définition : jugement ou perception des gens</a:t>
                      </a:r>
                      <a:endParaRPr lang="fr-FR" sz="1600" dirty="0"/>
                    </a:p>
                  </a:txBody>
                  <a:tcPr/>
                </a:tc>
                <a:extLst>
                  <a:ext uri="{0D108BD9-81ED-4DB2-BD59-A6C34878D82A}">
                    <a16:rowId xmlns:a16="http://schemas.microsoft.com/office/drawing/2014/main" val="2482293091"/>
                  </a:ext>
                </a:extLst>
              </a:tr>
              <a:tr h="936104">
                <a:tc>
                  <a:txBody>
                    <a:bodyPr/>
                    <a:lstStyle/>
                    <a:p>
                      <a:r>
                        <a:rPr lang="fr-FR" sz="1600" dirty="0" smtClean="0"/>
                        <a:t>Méthode</a:t>
                      </a:r>
                      <a:r>
                        <a:rPr lang="fr-FR" sz="1600" baseline="0" dirty="0" smtClean="0"/>
                        <a:t> de collecte des données : analyses statistiques, questionnaires, recensements</a:t>
                      </a:r>
                      <a:endParaRPr lang="fr-FR" sz="1600" dirty="0"/>
                    </a:p>
                  </a:txBody>
                  <a:tcPr/>
                </a:tc>
                <a:tc>
                  <a:txBody>
                    <a:bodyPr/>
                    <a:lstStyle/>
                    <a:p>
                      <a:r>
                        <a:rPr lang="fr-FR" sz="1600" dirty="0" smtClean="0"/>
                        <a:t>Méthode</a:t>
                      </a:r>
                      <a:r>
                        <a:rPr lang="fr-FR" sz="1600" baseline="0" dirty="0" smtClean="0"/>
                        <a:t> de collecte des données  : entretien semi-structurés, témoignages, groupes de discussions, interrogation appréciative </a:t>
                      </a:r>
                      <a:endParaRPr lang="fr-FR" sz="1600" dirty="0"/>
                    </a:p>
                  </a:txBody>
                  <a:tcPr/>
                </a:tc>
                <a:extLst>
                  <a:ext uri="{0D108BD9-81ED-4DB2-BD59-A6C34878D82A}">
                    <a16:rowId xmlns:a16="http://schemas.microsoft.com/office/drawing/2014/main" val="1026216692"/>
                  </a:ext>
                </a:extLst>
              </a:tr>
              <a:tr h="1142850">
                <a:tc>
                  <a:txBody>
                    <a:bodyPr/>
                    <a:lstStyle/>
                    <a:p>
                      <a:r>
                        <a:rPr lang="fr-FR" sz="1600" dirty="0" smtClean="0"/>
                        <a:t>Exemple: changement sur les taux d’emploi et de chômage chez les femmes et hommes, </a:t>
                      </a:r>
                      <a:endParaRPr lang="fr-FR" sz="1600" dirty="0"/>
                    </a:p>
                  </a:txBody>
                  <a:tcPr/>
                </a:tc>
                <a:tc>
                  <a:txBody>
                    <a:bodyPr/>
                    <a:lstStyle/>
                    <a:p>
                      <a:r>
                        <a:rPr lang="fr-FR" sz="1600" dirty="0" smtClean="0"/>
                        <a:t>Exemple : Satisfaction du travail</a:t>
                      </a:r>
                      <a:r>
                        <a:rPr lang="fr-FR" sz="1600" baseline="0" dirty="0" smtClean="0"/>
                        <a:t> des femmes et des hommes. Sentiment d’autonomie des femmes et des jeunes</a:t>
                      </a:r>
                      <a:endParaRPr lang="fr-FR" sz="1600" dirty="0"/>
                    </a:p>
                  </a:txBody>
                  <a:tcPr/>
                </a:tc>
                <a:extLst>
                  <a:ext uri="{0D108BD9-81ED-4DB2-BD59-A6C34878D82A}">
                    <a16:rowId xmlns:a16="http://schemas.microsoft.com/office/drawing/2014/main" val="1585109005"/>
                  </a:ext>
                </a:extLst>
              </a:tr>
            </a:tbl>
          </a:graphicData>
        </a:graphic>
      </p:graphicFrame>
      <p:sp>
        <p:nvSpPr>
          <p:cNvPr id="5" name="Espace réservé de la date 4"/>
          <p:cNvSpPr>
            <a:spLocks noGrp="1"/>
          </p:cNvSpPr>
          <p:nvPr>
            <p:ph type="dt" sz="half" idx="10"/>
          </p:nvPr>
        </p:nvSpPr>
        <p:spPr>
          <a:xfrm>
            <a:off x="899592" y="6563724"/>
            <a:ext cx="5328518" cy="294276"/>
          </a:xfrm>
        </p:spPr>
        <p:txBody>
          <a:bodyPr/>
          <a:lstStyle/>
          <a:p>
            <a:pPr>
              <a:defRPr/>
            </a:pPr>
            <a:r>
              <a:rPr lang="fr-FR" smtClean="0"/>
              <a:t>Formation des bénéficiaires des subventions de l'Union européenne </a:t>
            </a:r>
            <a:endParaRPr lang="fr-FR" dirty="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434430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1111532" y="259431"/>
            <a:ext cx="7033872" cy="860878"/>
          </a:xfrm>
        </p:spPr>
        <p:txBody>
          <a:bodyPr/>
          <a:lstStyle/>
          <a:p>
            <a:pPr algn="l"/>
            <a:r>
              <a:rPr lang="fr-FR" sz="2800" dirty="0" smtClean="0">
                <a:solidFill>
                  <a:schemeClr val="tx1"/>
                </a:solidFill>
              </a:rPr>
              <a:t>Spécifiquement </a:t>
            </a:r>
            <a:r>
              <a:rPr lang="fr-FR" sz="2800" dirty="0">
                <a:solidFill>
                  <a:schemeClr val="tx1"/>
                </a:solidFill>
              </a:rPr>
              <a:t>sur les IOV d’impact</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sp>
        <p:nvSpPr>
          <p:cNvPr id="9" name="ZoneTexte 8"/>
          <p:cNvSpPr txBox="1"/>
          <p:nvPr/>
        </p:nvSpPr>
        <p:spPr>
          <a:xfrm>
            <a:off x="145062" y="2065716"/>
            <a:ext cx="8658295" cy="1107996"/>
          </a:xfrm>
          <a:prstGeom prst="rect">
            <a:avLst/>
          </a:prstGeom>
          <a:noFill/>
        </p:spPr>
        <p:txBody>
          <a:bodyPr wrap="square" rtlCol="0">
            <a:spAutoFit/>
          </a:bodyPr>
          <a:lstStyle/>
          <a:p>
            <a:pPr algn="l"/>
            <a:r>
              <a:rPr lang="fr-FR" sz="2200" dirty="0">
                <a:solidFill>
                  <a:schemeClr val="tx1"/>
                </a:solidFill>
              </a:rPr>
              <a:t>Mesure de l’obtention de bénéfices durables et de changements à long terme pour les bénéficiaires, conséquences des interventions de développement et de leur succession au fil du temps</a:t>
            </a:r>
          </a:p>
        </p:txBody>
      </p:sp>
      <p:sp>
        <p:nvSpPr>
          <p:cNvPr id="10" name="ZoneTexte 9"/>
          <p:cNvSpPr txBox="1"/>
          <p:nvPr/>
        </p:nvSpPr>
        <p:spPr>
          <a:xfrm>
            <a:off x="224264" y="3469369"/>
            <a:ext cx="7948782" cy="430887"/>
          </a:xfrm>
          <a:prstGeom prst="rect">
            <a:avLst/>
          </a:prstGeom>
          <a:noFill/>
        </p:spPr>
        <p:txBody>
          <a:bodyPr wrap="square" rtlCol="0">
            <a:spAutoFit/>
          </a:bodyPr>
          <a:lstStyle/>
          <a:p>
            <a:pPr algn="l"/>
            <a:r>
              <a:rPr lang="fr-FR" sz="2200" dirty="0">
                <a:solidFill>
                  <a:schemeClr val="tx1"/>
                </a:solidFill>
              </a:rPr>
              <a:t>L’action </a:t>
            </a:r>
            <a:r>
              <a:rPr lang="fr-FR" sz="2200" dirty="0">
                <a:solidFill>
                  <a:srgbClr val="FF0000"/>
                </a:solidFill>
              </a:rPr>
              <a:t>contribue </a:t>
            </a:r>
            <a:r>
              <a:rPr lang="fr-FR" sz="2200" dirty="0">
                <a:solidFill>
                  <a:schemeClr val="tx1"/>
                </a:solidFill>
              </a:rPr>
              <a:t>à l’impact</a:t>
            </a:r>
          </a:p>
        </p:txBody>
      </p:sp>
      <p:sp>
        <p:nvSpPr>
          <p:cNvPr id="11" name="ZoneTexte 10"/>
          <p:cNvSpPr txBox="1"/>
          <p:nvPr/>
        </p:nvSpPr>
        <p:spPr>
          <a:xfrm>
            <a:off x="30959" y="4187059"/>
            <a:ext cx="8552245" cy="430887"/>
          </a:xfrm>
          <a:prstGeom prst="rect">
            <a:avLst/>
          </a:prstGeom>
          <a:noFill/>
        </p:spPr>
        <p:txBody>
          <a:bodyPr wrap="square" rtlCol="0">
            <a:spAutoFit/>
          </a:bodyPr>
          <a:lstStyle/>
          <a:p>
            <a:pPr algn="l"/>
            <a:r>
              <a:rPr lang="fr-FR" sz="2200" dirty="0">
                <a:solidFill>
                  <a:schemeClr val="tx1"/>
                </a:solidFill>
              </a:rPr>
              <a:t>Influence importante de facteurs </a:t>
            </a:r>
            <a:r>
              <a:rPr lang="fr-FR" sz="2200" dirty="0">
                <a:solidFill>
                  <a:srgbClr val="FF0000"/>
                </a:solidFill>
              </a:rPr>
              <a:t>externes</a:t>
            </a:r>
            <a:r>
              <a:rPr lang="fr-FR" sz="2200" dirty="0">
                <a:solidFill>
                  <a:schemeClr val="tx1"/>
                </a:solidFill>
              </a:rPr>
              <a:t> à l’action</a:t>
            </a:r>
          </a:p>
        </p:txBody>
      </p:sp>
      <p:sp>
        <p:nvSpPr>
          <p:cNvPr id="12" name="ZoneTexte 11"/>
          <p:cNvSpPr txBox="1"/>
          <p:nvPr/>
        </p:nvSpPr>
        <p:spPr>
          <a:xfrm>
            <a:off x="153382" y="4685885"/>
            <a:ext cx="8063039" cy="769441"/>
          </a:xfrm>
          <a:prstGeom prst="rect">
            <a:avLst/>
          </a:prstGeom>
          <a:noFill/>
        </p:spPr>
        <p:txBody>
          <a:bodyPr wrap="square" rtlCol="0">
            <a:spAutoFit/>
          </a:bodyPr>
          <a:lstStyle/>
          <a:p>
            <a:pPr algn="l"/>
            <a:r>
              <a:rPr lang="fr-FR" sz="2200" dirty="0">
                <a:solidFill>
                  <a:schemeClr val="tx1"/>
                </a:solidFill>
              </a:rPr>
              <a:t>Si possible, alignement sur le système de monitoring national ou informations des SSE des Nations Unies</a:t>
            </a:r>
          </a:p>
        </p:txBody>
      </p:sp>
      <p:pic>
        <p:nvPicPr>
          <p:cNvPr id="14" name="Imag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29418505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5278" y="231812"/>
            <a:ext cx="7471672" cy="1151847"/>
          </a:xfrm>
        </p:spPr>
        <p:txBody>
          <a:bodyPr/>
          <a:lstStyle/>
          <a:p>
            <a:pPr algn="l"/>
            <a:r>
              <a:rPr lang="fr-FR" sz="2600" dirty="0" smtClean="0">
                <a:solidFill>
                  <a:schemeClr val="tx1"/>
                </a:solidFill>
              </a:rPr>
              <a:t>Spécifiquement </a:t>
            </a:r>
            <a:r>
              <a:rPr lang="fr-FR" sz="2600" dirty="0">
                <a:solidFill>
                  <a:schemeClr val="tx1"/>
                </a:solidFill>
              </a:rPr>
              <a:t>sur les </a:t>
            </a:r>
            <a:r>
              <a:rPr lang="fr-FR" sz="2600" dirty="0" smtClean="0">
                <a:solidFill>
                  <a:schemeClr val="tx1"/>
                </a:solidFill>
              </a:rPr>
              <a:t>IOV </a:t>
            </a:r>
            <a:r>
              <a:rPr lang="fr-FR" sz="2600" dirty="0">
                <a:solidFill>
                  <a:schemeClr val="tx1"/>
                </a:solidFill>
              </a:rPr>
              <a:t>d’objectif </a:t>
            </a:r>
            <a:r>
              <a:rPr lang="fr-FR" sz="2600" dirty="0" smtClean="0">
                <a:solidFill>
                  <a:schemeClr val="tx1"/>
                </a:solidFill>
              </a:rPr>
              <a:t>spécifique</a:t>
            </a:r>
            <a:endParaRPr lang="fr-FR" sz="2600" dirty="0">
              <a:solidFill>
                <a:schemeClr val="tx1"/>
              </a:solidFill>
            </a:endParaRP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251520" y="1775208"/>
            <a:ext cx="8658295" cy="769441"/>
          </a:xfrm>
          <a:prstGeom prst="rect">
            <a:avLst/>
          </a:prstGeom>
          <a:noFill/>
        </p:spPr>
        <p:txBody>
          <a:bodyPr wrap="square" rtlCol="0">
            <a:spAutoFit/>
          </a:bodyPr>
          <a:lstStyle/>
          <a:p>
            <a:pPr algn="l"/>
            <a:r>
              <a:rPr lang="fr-FR" sz="2200" dirty="0">
                <a:solidFill>
                  <a:srgbClr val="FF0000"/>
                </a:solidFill>
              </a:rPr>
              <a:t>Mesure de l’atteinte de l’effet final </a:t>
            </a:r>
            <a:r>
              <a:rPr lang="fr-FR" sz="2200" dirty="0">
                <a:solidFill>
                  <a:schemeClr val="tx1"/>
                </a:solidFill>
              </a:rPr>
              <a:t>: objectif de redevabilité et de pilotage stratégique</a:t>
            </a:r>
          </a:p>
        </p:txBody>
      </p:sp>
      <p:sp>
        <p:nvSpPr>
          <p:cNvPr id="10" name="ZoneTexte 9"/>
          <p:cNvSpPr txBox="1"/>
          <p:nvPr/>
        </p:nvSpPr>
        <p:spPr>
          <a:xfrm>
            <a:off x="228054" y="2548277"/>
            <a:ext cx="7948782" cy="1107996"/>
          </a:xfrm>
          <a:prstGeom prst="rect">
            <a:avLst/>
          </a:prstGeom>
          <a:noFill/>
        </p:spPr>
        <p:txBody>
          <a:bodyPr wrap="square" rtlCol="0">
            <a:spAutoFit/>
          </a:bodyPr>
          <a:lstStyle/>
          <a:p>
            <a:pPr algn="l"/>
            <a:r>
              <a:rPr lang="fr-FR" sz="2200" dirty="0">
                <a:solidFill>
                  <a:srgbClr val="FF0000"/>
                </a:solidFill>
              </a:rPr>
              <a:t>Mesure de l’atteinte des effets intermédiaires </a:t>
            </a:r>
            <a:r>
              <a:rPr lang="fr-FR" sz="2200" dirty="0">
                <a:solidFill>
                  <a:schemeClr val="tx1"/>
                </a:solidFill>
              </a:rPr>
              <a:t>: objectif de pilotage (en comparant avec les indicateurs d’extrants, d’activités et d’intrants)</a:t>
            </a:r>
          </a:p>
        </p:txBody>
      </p:sp>
      <p:sp>
        <p:nvSpPr>
          <p:cNvPr id="11" name="ZoneTexte 10"/>
          <p:cNvSpPr txBox="1"/>
          <p:nvPr/>
        </p:nvSpPr>
        <p:spPr>
          <a:xfrm>
            <a:off x="2987824" y="4674817"/>
            <a:ext cx="4176464" cy="1800200"/>
          </a:xfrm>
          <a:prstGeom prst="rect">
            <a:avLst/>
          </a:prstGeom>
          <a:noFill/>
        </p:spPr>
        <p:txBody>
          <a:bodyPr wrap="square" rtlCol="0">
            <a:spAutoFit/>
          </a:bodyPr>
          <a:lstStyle/>
          <a:p>
            <a:pPr algn="l"/>
            <a:r>
              <a:rPr lang="fr-FR" sz="2200" dirty="0" smtClean="0">
                <a:solidFill>
                  <a:schemeClr val="tx1"/>
                </a:solidFill>
              </a:rPr>
              <a:t>Exemple : </a:t>
            </a:r>
          </a:p>
          <a:p>
            <a:pPr marL="342900" indent="-342900" algn="l">
              <a:buFont typeface="Arial" panose="020B0604020202020204" pitchFamily="34" charset="0"/>
              <a:buChar char="•"/>
            </a:pPr>
            <a:r>
              <a:rPr lang="fr-FR" sz="2200" dirty="0" smtClean="0">
                <a:solidFill>
                  <a:schemeClr val="tx1"/>
                </a:solidFill>
              </a:rPr>
              <a:t>1 indicateur quantitatif</a:t>
            </a:r>
          </a:p>
          <a:p>
            <a:pPr marL="342900" indent="-342900" algn="l">
              <a:buFont typeface="Arial" panose="020B0604020202020204" pitchFamily="34" charset="0"/>
              <a:buChar char="•"/>
            </a:pPr>
            <a:r>
              <a:rPr lang="fr-FR" sz="2200" dirty="0" smtClean="0">
                <a:solidFill>
                  <a:schemeClr val="tx1"/>
                </a:solidFill>
              </a:rPr>
              <a:t>1 indicateur qualitatif</a:t>
            </a:r>
          </a:p>
          <a:p>
            <a:pPr marL="342900" indent="-342900" algn="l">
              <a:buFont typeface="Arial" panose="020B0604020202020204" pitchFamily="34" charset="0"/>
              <a:buChar char="•"/>
            </a:pPr>
            <a:r>
              <a:rPr lang="fr-FR" sz="2200" dirty="0" smtClean="0">
                <a:solidFill>
                  <a:schemeClr val="tx1"/>
                </a:solidFill>
              </a:rPr>
              <a:t>1 indicateur axé durabilité</a:t>
            </a:r>
          </a:p>
          <a:p>
            <a:pPr marL="342900" indent="-342900" algn="l">
              <a:buFont typeface="Arial" panose="020B0604020202020204" pitchFamily="34" charset="0"/>
              <a:buChar char="•"/>
            </a:pPr>
            <a:r>
              <a:rPr lang="fr-FR" sz="2200" dirty="0" smtClean="0">
                <a:solidFill>
                  <a:schemeClr val="tx1"/>
                </a:solidFill>
              </a:rPr>
              <a:t>1 indicateur axé genre</a:t>
            </a:r>
            <a:endParaRPr lang="fr-FR" sz="2200" dirty="0">
              <a:solidFill>
                <a:schemeClr val="tx1"/>
              </a:solidFill>
            </a:endParaRPr>
          </a:p>
        </p:txBody>
      </p:sp>
      <p:sp>
        <p:nvSpPr>
          <p:cNvPr id="13" name="ZoneTexte 12"/>
          <p:cNvSpPr txBox="1"/>
          <p:nvPr/>
        </p:nvSpPr>
        <p:spPr>
          <a:xfrm>
            <a:off x="87286" y="3747939"/>
            <a:ext cx="8733185" cy="769441"/>
          </a:xfrm>
          <a:prstGeom prst="rect">
            <a:avLst/>
          </a:prstGeom>
          <a:noFill/>
        </p:spPr>
        <p:txBody>
          <a:bodyPr wrap="square" rtlCol="0">
            <a:spAutoFit/>
          </a:bodyPr>
          <a:lstStyle/>
          <a:p>
            <a:pPr algn="l"/>
            <a:r>
              <a:rPr lang="fr-FR" sz="2200" dirty="0">
                <a:solidFill>
                  <a:schemeClr val="tx1"/>
                </a:solidFill>
              </a:rPr>
              <a:t>Doivent donner (par combinaison) une bonne idée que l’effet (changement désiré) soit atteint de façon durable</a:t>
            </a:r>
          </a:p>
        </p:txBody>
      </p:sp>
      <p:pic>
        <p:nvPicPr>
          <p:cNvPr id="14" name="Imag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457072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4" y="152555"/>
            <a:ext cx="7271558" cy="947856"/>
          </a:xfrm>
        </p:spPr>
        <p:txBody>
          <a:bodyPr/>
          <a:lstStyle/>
          <a:p>
            <a:r>
              <a:rPr lang="fr-FR" sz="2600" dirty="0">
                <a:solidFill>
                  <a:schemeClr val="tx1"/>
                </a:solidFill>
              </a:rPr>
              <a:t>Les sources de données : </a:t>
            </a:r>
            <a:r>
              <a:rPr lang="fr-FR" sz="2600" dirty="0" smtClean="0">
                <a:solidFill>
                  <a:schemeClr val="tx1"/>
                </a:solidFill>
              </a:rPr>
              <a:t/>
            </a:r>
            <a:br>
              <a:rPr lang="fr-FR" sz="2600" dirty="0" smtClean="0">
                <a:solidFill>
                  <a:schemeClr val="tx1"/>
                </a:solidFill>
              </a:rPr>
            </a:br>
            <a:r>
              <a:rPr lang="fr-FR" sz="2600" dirty="0" smtClean="0">
                <a:solidFill>
                  <a:schemeClr val="tx1"/>
                </a:solidFill>
              </a:rPr>
              <a:t>documents</a:t>
            </a:r>
            <a:r>
              <a:rPr lang="fr-FR" sz="2600" dirty="0">
                <a:solidFill>
                  <a:schemeClr val="tx1"/>
                </a:solidFill>
              </a:rPr>
              <a:t>, personnes, organisations,…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124730" y="1220336"/>
            <a:ext cx="8658295" cy="1107996"/>
          </a:xfrm>
          <a:prstGeom prst="rect">
            <a:avLst/>
          </a:prstGeom>
          <a:noFill/>
        </p:spPr>
        <p:txBody>
          <a:bodyPr wrap="square" rtlCol="0">
            <a:spAutoFit/>
          </a:bodyPr>
          <a:lstStyle/>
          <a:p>
            <a:pPr algn="l"/>
            <a:r>
              <a:rPr lang="fr-FR" sz="2200" dirty="0">
                <a:solidFill>
                  <a:schemeClr val="tx1"/>
                </a:solidFill>
              </a:rPr>
              <a:t>Elles décrivent d</a:t>
            </a:r>
            <a:r>
              <a:rPr lang="fr-FR" sz="2200" dirty="0">
                <a:solidFill>
                  <a:srgbClr val="FF0000"/>
                </a:solidFill>
              </a:rPr>
              <a:t>’où</a:t>
            </a:r>
            <a:r>
              <a:rPr lang="fr-FR" sz="2200" dirty="0">
                <a:solidFill>
                  <a:schemeClr val="tx1"/>
                </a:solidFill>
              </a:rPr>
              <a:t> et sous quelle </a:t>
            </a:r>
            <a:r>
              <a:rPr lang="fr-FR" sz="2200" dirty="0">
                <a:solidFill>
                  <a:srgbClr val="FF0000"/>
                </a:solidFill>
              </a:rPr>
              <a:t>forme</a:t>
            </a:r>
            <a:r>
              <a:rPr lang="fr-FR" sz="2200" dirty="0">
                <a:solidFill>
                  <a:schemeClr val="tx1"/>
                </a:solidFill>
              </a:rPr>
              <a:t> provient l’information sur les indicateurs : </a:t>
            </a:r>
            <a:r>
              <a:rPr lang="fr-FR" sz="2200" dirty="0">
                <a:solidFill>
                  <a:srgbClr val="FF0000"/>
                </a:solidFill>
              </a:rPr>
              <a:t>personnes</a:t>
            </a:r>
            <a:r>
              <a:rPr lang="fr-FR" sz="2200" dirty="0">
                <a:solidFill>
                  <a:schemeClr val="tx1"/>
                </a:solidFill>
              </a:rPr>
              <a:t>, </a:t>
            </a:r>
            <a:r>
              <a:rPr lang="fr-FR" sz="2200" dirty="0">
                <a:solidFill>
                  <a:srgbClr val="FF0000"/>
                </a:solidFill>
              </a:rPr>
              <a:t>organismes</a:t>
            </a:r>
            <a:r>
              <a:rPr lang="fr-FR" sz="2200" dirty="0">
                <a:solidFill>
                  <a:schemeClr val="tx1"/>
                </a:solidFill>
              </a:rPr>
              <a:t>, d</a:t>
            </a:r>
            <a:r>
              <a:rPr lang="fr-FR" sz="2200" dirty="0">
                <a:solidFill>
                  <a:srgbClr val="FF0000"/>
                </a:solidFill>
              </a:rPr>
              <a:t>ocuments desquels sont obtenus les renseignements</a:t>
            </a:r>
          </a:p>
        </p:txBody>
      </p:sp>
      <p:sp>
        <p:nvSpPr>
          <p:cNvPr id="10" name="ZoneTexte 9"/>
          <p:cNvSpPr txBox="1"/>
          <p:nvPr/>
        </p:nvSpPr>
        <p:spPr>
          <a:xfrm>
            <a:off x="228053" y="2209723"/>
            <a:ext cx="8629861" cy="1446550"/>
          </a:xfrm>
          <a:prstGeom prst="rect">
            <a:avLst/>
          </a:prstGeom>
          <a:noFill/>
        </p:spPr>
        <p:txBody>
          <a:bodyPr wrap="square" rtlCol="0">
            <a:spAutoFit/>
          </a:bodyPr>
          <a:lstStyle/>
          <a:p>
            <a:pPr algn="l"/>
            <a:r>
              <a:rPr lang="fr-FR" sz="2200" dirty="0">
                <a:solidFill>
                  <a:schemeClr val="tx1"/>
                </a:solidFill>
              </a:rPr>
              <a:t>Les sources de vérification ne sont pas des moyens de communication de données mais sont la « source » de ces informations, ce n’est donc pas un rapport écrit par le porteur ou ses partenaires</a:t>
            </a:r>
          </a:p>
        </p:txBody>
      </p:sp>
      <p:sp>
        <p:nvSpPr>
          <p:cNvPr id="13" name="ZoneTexte 12"/>
          <p:cNvSpPr txBox="1"/>
          <p:nvPr/>
        </p:nvSpPr>
        <p:spPr>
          <a:xfrm>
            <a:off x="124730" y="3674251"/>
            <a:ext cx="8733185" cy="769441"/>
          </a:xfrm>
          <a:prstGeom prst="rect">
            <a:avLst/>
          </a:prstGeom>
          <a:noFill/>
        </p:spPr>
        <p:txBody>
          <a:bodyPr wrap="square" rtlCol="0">
            <a:spAutoFit/>
          </a:bodyPr>
          <a:lstStyle/>
          <a:p>
            <a:pPr algn="l"/>
            <a:r>
              <a:rPr lang="fr-FR" sz="2200" dirty="0">
                <a:solidFill>
                  <a:schemeClr val="tx1"/>
                </a:solidFill>
              </a:rPr>
              <a:t>Ces sources sont </a:t>
            </a:r>
            <a:r>
              <a:rPr lang="fr-FR" sz="2200" dirty="0">
                <a:solidFill>
                  <a:srgbClr val="FF0000"/>
                </a:solidFill>
              </a:rPr>
              <a:t>crédibles</a:t>
            </a:r>
            <a:r>
              <a:rPr lang="fr-FR" sz="2200" dirty="0">
                <a:solidFill>
                  <a:schemeClr val="tx1"/>
                </a:solidFill>
              </a:rPr>
              <a:t> et fournissent l’information à l’échelle (temps, espace) adéquate. Elles sont </a:t>
            </a:r>
            <a:r>
              <a:rPr lang="fr-FR" sz="2200" dirty="0">
                <a:solidFill>
                  <a:srgbClr val="FF0000"/>
                </a:solidFill>
              </a:rPr>
              <a:t>fiables et accessibles</a:t>
            </a:r>
          </a:p>
        </p:txBody>
      </p:sp>
      <p:sp>
        <p:nvSpPr>
          <p:cNvPr id="12" name="ZoneTexte 11"/>
          <p:cNvSpPr txBox="1"/>
          <p:nvPr/>
        </p:nvSpPr>
        <p:spPr>
          <a:xfrm>
            <a:off x="228053" y="4443692"/>
            <a:ext cx="8733185" cy="769441"/>
          </a:xfrm>
          <a:prstGeom prst="rect">
            <a:avLst/>
          </a:prstGeom>
          <a:noFill/>
        </p:spPr>
        <p:txBody>
          <a:bodyPr wrap="square" rtlCol="0">
            <a:spAutoFit/>
          </a:bodyPr>
          <a:lstStyle/>
          <a:p>
            <a:pPr algn="l"/>
            <a:r>
              <a:rPr lang="fr-FR" sz="2200" dirty="0">
                <a:solidFill>
                  <a:schemeClr val="tx1"/>
                </a:solidFill>
              </a:rPr>
              <a:t>Se fier aux </a:t>
            </a:r>
            <a:r>
              <a:rPr lang="fr-FR" sz="2200" dirty="0">
                <a:solidFill>
                  <a:srgbClr val="FF0000"/>
                </a:solidFill>
              </a:rPr>
              <a:t>sources existantes </a:t>
            </a:r>
            <a:r>
              <a:rPr lang="fr-FR" sz="2200" dirty="0">
                <a:solidFill>
                  <a:schemeClr val="tx1"/>
                </a:solidFill>
              </a:rPr>
              <a:t>si elles sont disponibles, accessibles, fiables, suffisamment précises et peu coûteuses</a:t>
            </a:r>
          </a:p>
        </p:txBody>
      </p:sp>
      <p:sp>
        <p:nvSpPr>
          <p:cNvPr id="14" name="ZoneTexte 13"/>
          <p:cNvSpPr txBox="1"/>
          <p:nvPr/>
        </p:nvSpPr>
        <p:spPr>
          <a:xfrm>
            <a:off x="124730" y="5274689"/>
            <a:ext cx="9002987" cy="430887"/>
          </a:xfrm>
          <a:prstGeom prst="rect">
            <a:avLst/>
          </a:prstGeom>
          <a:noFill/>
        </p:spPr>
        <p:txBody>
          <a:bodyPr wrap="square" rtlCol="0">
            <a:spAutoFit/>
          </a:bodyPr>
          <a:lstStyle/>
          <a:p>
            <a:pPr algn="l"/>
            <a:r>
              <a:rPr lang="fr-FR" sz="2200" dirty="0">
                <a:solidFill>
                  <a:schemeClr val="tx1"/>
                </a:solidFill>
              </a:rPr>
              <a:t>Sinon </a:t>
            </a:r>
            <a:r>
              <a:rPr lang="fr-FR" sz="2200" dirty="0">
                <a:solidFill>
                  <a:srgbClr val="FF0000"/>
                </a:solidFill>
              </a:rPr>
              <a:t>créer</a:t>
            </a:r>
            <a:r>
              <a:rPr lang="fr-FR" sz="2200" dirty="0">
                <a:solidFill>
                  <a:schemeClr val="tx1"/>
                </a:solidFill>
              </a:rPr>
              <a:t> des sources de données (attention au coût de la mesure!)</a:t>
            </a:r>
          </a:p>
        </p:txBody>
      </p:sp>
      <p:sp>
        <p:nvSpPr>
          <p:cNvPr id="15" name="ZoneTexte 14"/>
          <p:cNvSpPr txBox="1"/>
          <p:nvPr/>
        </p:nvSpPr>
        <p:spPr>
          <a:xfrm>
            <a:off x="93151" y="5874853"/>
            <a:ext cx="9002987" cy="430887"/>
          </a:xfrm>
          <a:prstGeom prst="rect">
            <a:avLst/>
          </a:prstGeom>
          <a:noFill/>
        </p:spPr>
        <p:txBody>
          <a:bodyPr wrap="square" rtlCol="0">
            <a:spAutoFit/>
          </a:bodyPr>
          <a:lstStyle/>
          <a:p>
            <a:pPr algn="l"/>
            <a:r>
              <a:rPr lang="fr-FR" sz="2200" dirty="0">
                <a:solidFill>
                  <a:srgbClr val="FF0000"/>
                </a:solidFill>
              </a:rPr>
              <a:t>Diversifier</a:t>
            </a:r>
            <a:r>
              <a:rPr lang="fr-FR" sz="2200" dirty="0">
                <a:solidFill>
                  <a:schemeClr val="tx1"/>
                </a:solidFill>
              </a:rPr>
              <a:t> les sources (données primaires et données secondaires)</a:t>
            </a:r>
          </a:p>
        </p:txBody>
      </p:sp>
      <p:pic>
        <p:nvPicPr>
          <p:cNvPr id="16" name="Imag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71092" y="6232624"/>
            <a:ext cx="1425046" cy="503761"/>
          </a:xfrm>
          <a:prstGeom prst="rect">
            <a:avLst/>
          </a:prstGeom>
        </p:spPr>
      </p:pic>
    </p:spTree>
    <p:extLst>
      <p:ext uri="{BB962C8B-B14F-4D97-AF65-F5344CB8AC3E}">
        <p14:creationId xmlns:p14="http://schemas.microsoft.com/office/powerpoint/2010/main" val="20286489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4" y="152555"/>
            <a:ext cx="7193188" cy="803991"/>
          </a:xfrm>
        </p:spPr>
        <p:txBody>
          <a:bodyPr/>
          <a:lstStyle/>
          <a:p>
            <a:r>
              <a:rPr lang="fr-FR" sz="4000" dirty="0">
                <a:solidFill>
                  <a:schemeClr val="tx1"/>
                </a:solidFill>
              </a:rPr>
              <a:t>La méthode de collecte</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124730" y="1220336"/>
            <a:ext cx="8658295" cy="1107996"/>
          </a:xfrm>
          <a:prstGeom prst="rect">
            <a:avLst/>
          </a:prstGeom>
          <a:noFill/>
        </p:spPr>
        <p:txBody>
          <a:bodyPr wrap="square" rtlCol="0">
            <a:spAutoFit/>
          </a:bodyPr>
          <a:lstStyle/>
          <a:p>
            <a:pPr algn="l"/>
            <a:r>
              <a:rPr lang="fr-FR" sz="2200" dirty="0">
                <a:solidFill>
                  <a:schemeClr val="tx1"/>
                </a:solidFill>
              </a:rPr>
              <a:t>Comment les données sur les indicateurs seront recueillies ? Inclus le cas échéant la méthode d’échantillonnage – peut être complexe! </a:t>
            </a:r>
            <a:endParaRPr lang="fr-FR" sz="2200" dirty="0">
              <a:solidFill>
                <a:srgbClr val="FF0000"/>
              </a:solidFill>
            </a:endParaRPr>
          </a:p>
        </p:txBody>
      </p:sp>
      <p:sp>
        <p:nvSpPr>
          <p:cNvPr id="10" name="ZoneTexte 9"/>
          <p:cNvSpPr txBox="1"/>
          <p:nvPr/>
        </p:nvSpPr>
        <p:spPr>
          <a:xfrm>
            <a:off x="124730" y="2353964"/>
            <a:ext cx="8232379" cy="430887"/>
          </a:xfrm>
          <a:prstGeom prst="rect">
            <a:avLst/>
          </a:prstGeom>
          <a:noFill/>
        </p:spPr>
        <p:txBody>
          <a:bodyPr wrap="square" rtlCol="0">
            <a:spAutoFit/>
          </a:bodyPr>
          <a:lstStyle/>
          <a:p>
            <a:pPr algn="l"/>
            <a:r>
              <a:rPr lang="fr-FR" sz="2200" dirty="0">
                <a:solidFill>
                  <a:schemeClr val="tx1"/>
                </a:solidFill>
              </a:rPr>
              <a:t>Attention au caractère pratique et au coût </a:t>
            </a:r>
          </a:p>
        </p:txBody>
      </p:sp>
      <p:sp>
        <p:nvSpPr>
          <p:cNvPr id="13" name="ZoneTexte 12"/>
          <p:cNvSpPr txBox="1"/>
          <p:nvPr/>
        </p:nvSpPr>
        <p:spPr>
          <a:xfrm>
            <a:off x="73207" y="3050540"/>
            <a:ext cx="8733185" cy="430887"/>
          </a:xfrm>
          <a:prstGeom prst="rect">
            <a:avLst/>
          </a:prstGeom>
          <a:noFill/>
        </p:spPr>
        <p:txBody>
          <a:bodyPr wrap="square" rtlCol="0">
            <a:spAutoFit/>
          </a:bodyPr>
          <a:lstStyle/>
          <a:p>
            <a:pPr algn="l"/>
            <a:r>
              <a:rPr lang="fr-FR" sz="2200" dirty="0">
                <a:solidFill>
                  <a:schemeClr val="tx1"/>
                </a:solidFill>
              </a:rPr>
              <a:t>Exactitude, difficultés, fiabilité, délai,… </a:t>
            </a:r>
            <a:endParaRPr lang="fr-FR" sz="2200" dirty="0">
              <a:solidFill>
                <a:srgbClr val="FF0000"/>
              </a:solidFill>
            </a:endParaRPr>
          </a:p>
        </p:txBody>
      </p:sp>
      <p:sp>
        <p:nvSpPr>
          <p:cNvPr id="12" name="ZoneTexte 11"/>
          <p:cNvSpPr txBox="1"/>
          <p:nvPr/>
        </p:nvSpPr>
        <p:spPr>
          <a:xfrm>
            <a:off x="73206" y="3772748"/>
            <a:ext cx="8733185" cy="430887"/>
          </a:xfrm>
          <a:prstGeom prst="rect">
            <a:avLst/>
          </a:prstGeom>
          <a:noFill/>
        </p:spPr>
        <p:txBody>
          <a:bodyPr wrap="square" rtlCol="0">
            <a:spAutoFit/>
          </a:bodyPr>
          <a:lstStyle/>
          <a:p>
            <a:pPr algn="l"/>
            <a:r>
              <a:rPr lang="fr-FR" sz="2200" dirty="0">
                <a:solidFill>
                  <a:schemeClr val="tx1"/>
                </a:solidFill>
              </a:rPr>
              <a:t>Participatives ?</a:t>
            </a:r>
          </a:p>
        </p:txBody>
      </p:sp>
      <p:sp>
        <p:nvSpPr>
          <p:cNvPr id="14" name="ZoneTexte 13"/>
          <p:cNvSpPr txBox="1"/>
          <p:nvPr/>
        </p:nvSpPr>
        <p:spPr>
          <a:xfrm>
            <a:off x="23026" y="4410555"/>
            <a:ext cx="9002987" cy="1446550"/>
          </a:xfrm>
          <a:prstGeom prst="rect">
            <a:avLst/>
          </a:prstGeom>
          <a:noFill/>
        </p:spPr>
        <p:txBody>
          <a:bodyPr wrap="square" rtlCol="0">
            <a:spAutoFit/>
          </a:bodyPr>
          <a:lstStyle/>
          <a:p>
            <a:pPr algn="l"/>
            <a:r>
              <a:rPr lang="fr-FR" sz="2200" b="1" u="sng" dirty="0" smtClean="0">
                <a:solidFill>
                  <a:schemeClr val="tx1"/>
                </a:solidFill>
              </a:rPr>
              <a:t>Exemples </a:t>
            </a:r>
            <a:r>
              <a:rPr lang="fr-FR" sz="2200" dirty="0" smtClean="0">
                <a:solidFill>
                  <a:schemeClr val="tx1"/>
                </a:solidFill>
              </a:rPr>
              <a:t>: </a:t>
            </a:r>
          </a:p>
          <a:p>
            <a:pPr algn="l"/>
            <a:r>
              <a:rPr lang="fr-FR" sz="2200" dirty="0">
                <a:solidFill>
                  <a:schemeClr val="tx1"/>
                </a:solidFill>
              </a:rPr>
              <a:t>Observation, enquêtes, entrevues, groupes de discussion, analyses de documents,…</a:t>
            </a:r>
          </a:p>
          <a:p>
            <a:pPr algn="l"/>
            <a:endParaRPr lang="fr-FR" sz="2200" dirty="0">
              <a:solidFill>
                <a:schemeClr val="tx1"/>
              </a:solidFill>
            </a:endParaRPr>
          </a:p>
        </p:txBody>
      </p:sp>
      <p:pic>
        <p:nvPicPr>
          <p:cNvPr id="16" name="Imag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039537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7" cy="803991"/>
          </a:xfrm>
        </p:spPr>
        <p:txBody>
          <a:bodyPr/>
          <a:lstStyle/>
          <a:p>
            <a:pPr algn="l"/>
            <a:r>
              <a:rPr lang="fr-FR" sz="3600" dirty="0">
                <a:solidFill>
                  <a:schemeClr val="tx1"/>
                </a:solidFill>
              </a:rPr>
              <a:t>Données de base et valeurs cibles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115321" y="1153012"/>
            <a:ext cx="8658295" cy="1107996"/>
          </a:xfrm>
          <a:prstGeom prst="rect">
            <a:avLst/>
          </a:prstGeom>
          <a:noFill/>
        </p:spPr>
        <p:txBody>
          <a:bodyPr wrap="square" rtlCol="0">
            <a:spAutoFit/>
          </a:bodyPr>
          <a:lstStyle/>
          <a:p>
            <a:pPr algn="l"/>
            <a:r>
              <a:rPr lang="fr-FR" sz="2200" dirty="0">
                <a:solidFill>
                  <a:srgbClr val="FF0000"/>
                </a:solidFill>
              </a:rPr>
              <a:t>Etude de base/valeurs de référence </a:t>
            </a:r>
            <a:r>
              <a:rPr lang="fr-FR" sz="2200" dirty="0">
                <a:solidFill>
                  <a:schemeClr val="tx1"/>
                </a:solidFill>
              </a:rPr>
              <a:t>: statut (référentiel / niveau / valeur / qualité) de l’indicateur juste avant le début de l’intervention (à t0) </a:t>
            </a:r>
            <a:endParaRPr lang="fr-FR" sz="2200" dirty="0">
              <a:solidFill>
                <a:srgbClr val="FF0000"/>
              </a:solidFill>
            </a:endParaRPr>
          </a:p>
        </p:txBody>
      </p:sp>
      <p:sp>
        <p:nvSpPr>
          <p:cNvPr id="10" name="ZoneTexte 9"/>
          <p:cNvSpPr txBox="1"/>
          <p:nvPr/>
        </p:nvSpPr>
        <p:spPr>
          <a:xfrm>
            <a:off x="115321" y="2192195"/>
            <a:ext cx="8232379" cy="1107996"/>
          </a:xfrm>
          <a:prstGeom prst="rect">
            <a:avLst/>
          </a:prstGeom>
          <a:noFill/>
        </p:spPr>
        <p:txBody>
          <a:bodyPr wrap="square" rtlCol="0">
            <a:spAutoFit/>
          </a:bodyPr>
          <a:lstStyle/>
          <a:p>
            <a:pPr algn="l"/>
            <a:r>
              <a:rPr lang="fr-FR" sz="2200" dirty="0">
                <a:solidFill>
                  <a:srgbClr val="FF0000"/>
                </a:solidFill>
              </a:rPr>
              <a:t>Valeur cible </a:t>
            </a:r>
            <a:r>
              <a:rPr lang="fr-FR" sz="2200" dirty="0">
                <a:solidFill>
                  <a:schemeClr val="tx1"/>
                </a:solidFill>
              </a:rPr>
              <a:t>: l’expression explicite d’un résultat souhaité (changement mesurable) pour un indicateur spécifique et sur une période de temps donnée</a:t>
            </a:r>
          </a:p>
        </p:txBody>
      </p:sp>
      <p:sp>
        <p:nvSpPr>
          <p:cNvPr id="12" name="ZoneTexte 11"/>
          <p:cNvSpPr txBox="1"/>
          <p:nvPr/>
        </p:nvSpPr>
        <p:spPr>
          <a:xfrm>
            <a:off x="0" y="3300191"/>
            <a:ext cx="8733185" cy="769441"/>
          </a:xfrm>
          <a:prstGeom prst="rect">
            <a:avLst/>
          </a:prstGeom>
          <a:noFill/>
        </p:spPr>
        <p:txBody>
          <a:bodyPr wrap="square" rtlCol="0">
            <a:spAutoFit/>
          </a:bodyPr>
          <a:lstStyle/>
          <a:p>
            <a:pPr algn="l"/>
            <a:r>
              <a:rPr lang="fr-FR" sz="2200" dirty="0">
                <a:solidFill>
                  <a:srgbClr val="FF0000"/>
                </a:solidFill>
              </a:rPr>
              <a:t>Attention </a:t>
            </a:r>
            <a:r>
              <a:rPr lang="fr-FR" sz="2200" dirty="0">
                <a:solidFill>
                  <a:schemeClr val="tx1"/>
                </a:solidFill>
              </a:rPr>
              <a:t>: définir le degré de désagrégation optimal (en fonction de l’analyse qui en est faite) </a:t>
            </a:r>
          </a:p>
        </p:txBody>
      </p:sp>
      <p:sp>
        <p:nvSpPr>
          <p:cNvPr id="14" name="ZoneTexte 13"/>
          <p:cNvSpPr txBox="1"/>
          <p:nvPr/>
        </p:nvSpPr>
        <p:spPr>
          <a:xfrm>
            <a:off x="115321" y="4147679"/>
            <a:ext cx="8849167" cy="430887"/>
          </a:xfrm>
          <a:prstGeom prst="rect">
            <a:avLst/>
          </a:prstGeom>
          <a:noFill/>
        </p:spPr>
        <p:txBody>
          <a:bodyPr wrap="square" rtlCol="0">
            <a:spAutoFit/>
          </a:bodyPr>
          <a:lstStyle/>
          <a:p>
            <a:pPr algn="l"/>
            <a:r>
              <a:rPr lang="fr-FR" sz="2200" dirty="0">
                <a:solidFill>
                  <a:srgbClr val="FF0000"/>
                </a:solidFill>
              </a:rPr>
              <a:t>Attention </a:t>
            </a:r>
            <a:r>
              <a:rPr lang="fr-FR" sz="2200" dirty="0">
                <a:solidFill>
                  <a:schemeClr val="tx1"/>
                </a:solidFill>
              </a:rPr>
              <a:t>: précision des unités et contexte de la mesure</a:t>
            </a:r>
            <a:r>
              <a:rPr lang="fr-FR" sz="2200" dirty="0" smtClean="0">
                <a:solidFill>
                  <a:schemeClr val="tx1"/>
                </a:solidFill>
              </a:rPr>
              <a:t>!</a:t>
            </a:r>
            <a:endParaRPr lang="fr-FR" sz="2200" dirty="0">
              <a:solidFill>
                <a:schemeClr val="tx1"/>
              </a:solidFill>
            </a:endParaRPr>
          </a:p>
        </p:txBody>
      </p:sp>
      <p:sp>
        <p:nvSpPr>
          <p:cNvPr id="11" name="ZoneTexte 10"/>
          <p:cNvSpPr txBox="1"/>
          <p:nvPr/>
        </p:nvSpPr>
        <p:spPr>
          <a:xfrm>
            <a:off x="98800" y="4656613"/>
            <a:ext cx="9002987" cy="1446550"/>
          </a:xfrm>
          <a:prstGeom prst="rect">
            <a:avLst/>
          </a:prstGeom>
          <a:noFill/>
        </p:spPr>
        <p:txBody>
          <a:bodyPr wrap="square" rtlCol="0">
            <a:spAutoFit/>
          </a:bodyPr>
          <a:lstStyle/>
          <a:p>
            <a:pPr algn="l"/>
            <a:r>
              <a:rPr lang="fr-FR" sz="2200" dirty="0">
                <a:solidFill>
                  <a:srgbClr val="FF0000"/>
                </a:solidFill>
              </a:rPr>
              <a:t>Analyse comparative </a:t>
            </a:r>
            <a:r>
              <a:rPr lang="fr-FR" sz="2200" dirty="0">
                <a:solidFill>
                  <a:schemeClr val="tx1"/>
                </a:solidFill>
              </a:rPr>
              <a:t>: </a:t>
            </a:r>
            <a:endParaRPr lang="fr-FR" sz="2200" dirty="0" smtClean="0">
              <a:solidFill>
                <a:schemeClr val="tx1"/>
              </a:solidFill>
            </a:endParaRPr>
          </a:p>
          <a:p>
            <a:pPr lvl="1" algn="l"/>
            <a:r>
              <a:rPr lang="fr-FR" sz="2200" dirty="0" smtClean="0">
                <a:solidFill>
                  <a:schemeClr val="tx1"/>
                </a:solidFill>
              </a:rPr>
              <a:t>• </a:t>
            </a:r>
            <a:r>
              <a:rPr lang="fr-FR" sz="2200" dirty="0">
                <a:solidFill>
                  <a:schemeClr val="tx1"/>
                </a:solidFill>
              </a:rPr>
              <a:t>Avant – après (le plus utilisé, implique la comparaison entre les valeurs de référence et les valeurs cibles) </a:t>
            </a:r>
            <a:endParaRPr lang="fr-FR" sz="2200" dirty="0" smtClean="0">
              <a:solidFill>
                <a:schemeClr val="tx1"/>
              </a:solidFill>
            </a:endParaRPr>
          </a:p>
          <a:p>
            <a:pPr lvl="1" algn="l"/>
            <a:r>
              <a:rPr lang="fr-FR" sz="2200" dirty="0" smtClean="0">
                <a:solidFill>
                  <a:schemeClr val="tx1"/>
                </a:solidFill>
              </a:rPr>
              <a:t>• </a:t>
            </a:r>
            <a:r>
              <a:rPr lang="fr-FR" sz="2200" dirty="0">
                <a:solidFill>
                  <a:schemeClr val="tx1"/>
                </a:solidFill>
              </a:rPr>
              <a:t>Avec - </a:t>
            </a:r>
            <a:r>
              <a:rPr lang="fr-FR" sz="2200" dirty="0" smtClean="0">
                <a:solidFill>
                  <a:schemeClr val="tx1"/>
                </a:solidFill>
              </a:rPr>
              <a:t>sans</a:t>
            </a:r>
            <a:endParaRPr lang="fr-FR" sz="2200" dirty="0">
              <a:solidFill>
                <a:schemeClr val="tx1"/>
              </a:solidFill>
            </a:endParaRPr>
          </a:p>
        </p:txBody>
      </p:sp>
      <p:pic>
        <p:nvPicPr>
          <p:cNvPr id="15" name="Imag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033705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re 1"/>
          <p:cNvSpPr>
            <a:spLocks noGrp="1"/>
          </p:cNvSpPr>
          <p:nvPr>
            <p:ph type="title"/>
          </p:nvPr>
        </p:nvSpPr>
        <p:spPr>
          <a:xfrm>
            <a:off x="1774802" y="631482"/>
            <a:ext cx="6264696" cy="624231"/>
          </a:xfrm>
        </p:spPr>
        <p:txBody>
          <a:bodyPr/>
          <a:lstStyle/>
          <a:p>
            <a:pPr eaLnBrk="1" hangingPunct="1"/>
            <a:r>
              <a:rPr lang="fr-BE" altLang="en-US" sz="4400" dirty="0" smtClean="0">
                <a:solidFill>
                  <a:srgbClr val="7B9899"/>
                </a:solidFill>
              </a:rPr>
              <a:t>Questions de définition</a:t>
            </a:r>
            <a:endParaRPr lang="fr-FR" altLang="en-US" sz="4400" dirty="0" smtClean="0">
              <a:solidFill>
                <a:srgbClr val="7B9899"/>
              </a:solidFill>
            </a:endParaRPr>
          </a:p>
        </p:txBody>
      </p:sp>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1500188"/>
            <a:ext cx="6840538"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pic>
        <p:nvPicPr>
          <p:cNvPr id="7" name="Imag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11" name="Imag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re 1"/>
          <p:cNvSpPr>
            <a:spLocks noGrp="1"/>
          </p:cNvSpPr>
          <p:nvPr>
            <p:ph type="title"/>
          </p:nvPr>
        </p:nvSpPr>
        <p:spPr>
          <a:xfrm>
            <a:off x="899592" y="404664"/>
            <a:ext cx="7560840" cy="515144"/>
          </a:xfrm>
        </p:spPr>
        <p:txBody>
          <a:bodyPr/>
          <a:lstStyle/>
          <a:p>
            <a:pPr algn="l"/>
            <a:r>
              <a:rPr lang="fr-BE" altLang="fr-FR" sz="2400" dirty="0" smtClean="0"/>
              <a:t>2/Indicateurs liés aux risques : indicateurs de veille</a:t>
            </a:r>
          </a:p>
        </p:txBody>
      </p:sp>
      <p:pic>
        <p:nvPicPr>
          <p:cNvPr id="287746" name="Picture 2"/>
          <p:cNvPicPr>
            <a:picLocks noChangeAspect="1" noChangeArrowheads="1"/>
          </p:cNvPicPr>
          <p:nvPr/>
        </p:nvPicPr>
        <p:blipFill rotWithShape="1">
          <a:blip r:embed="rId2"/>
          <a:srcRect l="37500" t="12948" b="6842"/>
          <a:stretch/>
        </p:blipFill>
        <p:spPr bwMode="auto">
          <a:xfrm>
            <a:off x="1043658" y="1401381"/>
            <a:ext cx="7128792" cy="5081969"/>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3779912" y="2132856"/>
            <a:ext cx="1872207" cy="276999"/>
          </a:xfrm>
          <a:prstGeom prst="rect">
            <a:avLst/>
          </a:prstGeom>
          <a:noFill/>
        </p:spPr>
        <p:txBody>
          <a:bodyPr wrap="square" rtlCol="0">
            <a:spAutoFit/>
          </a:bodyPr>
          <a:lstStyle/>
          <a:p>
            <a:r>
              <a:rPr lang="fr-BE" sz="1200" b="1" dirty="0" smtClean="0">
                <a:solidFill>
                  <a:schemeClr val="bg1"/>
                </a:solidFill>
              </a:rPr>
              <a:t>Identification/</a:t>
            </a:r>
            <a:endParaRPr lang="en-US" b="1" dirty="0">
              <a:solidFill>
                <a:schemeClr val="bg1"/>
              </a:solidFill>
            </a:endParaRPr>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
        <p:nvSpPr>
          <p:cNvPr id="3" name="Espace réservé de la date 2"/>
          <p:cNvSpPr>
            <a:spLocks noGrp="1"/>
          </p:cNvSpPr>
          <p:nvPr>
            <p:ph type="dt" sz="half" idx="10"/>
          </p:nvPr>
        </p:nvSpPr>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30388802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7" cy="803991"/>
          </a:xfrm>
        </p:spPr>
        <p:txBody>
          <a:bodyPr/>
          <a:lstStyle/>
          <a:p>
            <a:r>
              <a:rPr lang="fr-FR" sz="3600" dirty="0">
                <a:solidFill>
                  <a:schemeClr val="tx1"/>
                </a:solidFill>
              </a:rPr>
              <a:t>Description des étapes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256263" y="1230640"/>
            <a:ext cx="8658295" cy="769441"/>
          </a:xfrm>
          <a:prstGeom prst="rect">
            <a:avLst/>
          </a:prstGeom>
          <a:noFill/>
        </p:spPr>
        <p:txBody>
          <a:bodyPr wrap="square" rtlCol="0">
            <a:spAutoFit/>
          </a:bodyPr>
          <a:lstStyle/>
          <a:p>
            <a:pPr marL="457200" indent="-457200" algn="l">
              <a:buFont typeface="+mj-lt"/>
              <a:buAutoNum type="arabicPeriod"/>
            </a:pPr>
            <a:r>
              <a:rPr lang="fr-FR" sz="2200" dirty="0">
                <a:solidFill>
                  <a:srgbClr val="FF0000"/>
                </a:solidFill>
              </a:rPr>
              <a:t>Identification</a:t>
            </a:r>
            <a:r>
              <a:rPr lang="fr-FR" sz="2200" dirty="0">
                <a:solidFill>
                  <a:schemeClr val="tx1"/>
                </a:solidFill>
              </a:rPr>
              <a:t> des risques (internes, externes, divers niveaux et thématiques), et (pré)conditions </a:t>
            </a:r>
          </a:p>
        </p:txBody>
      </p:sp>
      <p:sp>
        <p:nvSpPr>
          <p:cNvPr id="10" name="ZoneTexte 9"/>
          <p:cNvSpPr txBox="1"/>
          <p:nvPr/>
        </p:nvSpPr>
        <p:spPr>
          <a:xfrm>
            <a:off x="256263" y="2535101"/>
            <a:ext cx="8232379" cy="430887"/>
          </a:xfrm>
          <a:prstGeom prst="rect">
            <a:avLst/>
          </a:prstGeom>
          <a:noFill/>
        </p:spPr>
        <p:txBody>
          <a:bodyPr wrap="square" rtlCol="0">
            <a:spAutoFit/>
          </a:bodyPr>
          <a:lstStyle/>
          <a:p>
            <a:pPr algn="l"/>
            <a:r>
              <a:rPr lang="fr-FR" sz="2200" dirty="0" smtClean="0">
                <a:solidFill>
                  <a:srgbClr val="FF0000"/>
                </a:solidFill>
              </a:rPr>
              <a:t>2</a:t>
            </a:r>
            <a:r>
              <a:rPr lang="fr-FR" sz="2200" dirty="0" smtClean="0">
                <a:solidFill>
                  <a:schemeClr val="tx1"/>
                </a:solidFill>
              </a:rPr>
              <a:t>. </a:t>
            </a:r>
            <a:r>
              <a:rPr lang="fr-FR" sz="2200" dirty="0">
                <a:solidFill>
                  <a:srgbClr val="FF0000"/>
                </a:solidFill>
              </a:rPr>
              <a:t>Analyse/évaluation</a:t>
            </a:r>
            <a:r>
              <a:rPr lang="fr-FR" sz="2200" dirty="0">
                <a:solidFill>
                  <a:schemeClr val="tx1"/>
                </a:solidFill>
              </a:rPr>
              <a:t> des risques (probabilité/gravité) </a:t>
            </a:r>
          </a:p>
        </p:txBody>
      </p:sp>
      <p:sp>
        <p:nvSpPr>
          <p:cNvPr id="12" name="ZoneTexte 11"/>
          <p:cNvSpPr txBox="1"/>
          <p:nvPr/>
        </p:nvSpPr>
        <p:spPr>
          <a:xfrm>
            <a:off x="225173" y="3501008"/>
            <a:ext cx="8733185" cy="2800767"/>
          </a:xfrm>
          <a:prstGeom prst="rect">
            <a:avLst/>
          </a:prstGeom>
          <a:noFill/>
        </p:spPr>
        <p:txBody>
          <a:bodyPr wrap="square" rtlCol="0">
            <a:spAutoFit/>
          </a:bodyPr>
          <a:lstStyle/>
          <a:p>
            <a:pPr algn="l"/>
            <a:r>
              <a:rPr lang="fr-FR" sz="2200" dirty="0" smtClean="0">
                <a:solidFill>
                  <a:srgbClr val="FF0000"/>
                </a:solidFill>
              </a:rPr>
              <a:t>3</a:t>
            </a:r>
            <a:r>
              <a:rPr lang="fr-FR" sz="2200" dirty="0" smtClean="0">
                <a:solidFill>
                  <a:schemeClr val="tx1"/>
                </a:solidFill>
              </a:rPr>
              <a:t>. </a:t>
            </a:r>
            <a:r>
              <a:rPr lang="fr-FR" sz="2200" dirty="0" smtClean="0">
                <a:solidFill>
                  <a:srgbClr val="FF0000"/>
                </a:solidFill>
              </a:rPr>
              <a:t>Stratégie </a:t>
            </a:r>
            <a:r>
              <a:rPr lang="fr-FR" sz="2200" dirty="0">
                <a:solidFill>
                  <a:srgbClr val="FF0000"/>
                </a:solidFill>
              </a:rPr>
              <a:t>de gestion </a:t>
            </a:r>
            <a:r>
              <a:rPr lang="fr-FR" sz="2200" dirty="0">
                <a:solidFill>
                  <a:schemeClr val="tx1"/>
                </a:solidFill>
              </a:rPr>
              <a:t>des risques : </a:t>
            </a:r>
          </a:p>
          <a:p>
            <a:pPr marL="914400" lvl="1" indent="-457200" algn="l">
              <a:buAutoNum type="alphaLcPeriod"/>
            </a:pPr>
            <a:r>
              <a:rPr lang="fr-FR" sz="2200" dirty="0">
                <a:solidFill>
                  <a:schemeClr val="tx1"/>
                </a:solidFill>
              </a:rPr>
              <a:t>Identification de mesures préventives (avant apparition du risque): atténuatrices de la probabilité d’occurrence du risque ou de sa gravité Coût de ces mesures? Seront éventuellement intégrées à la logique d’intervention </a:t>
            </a:r>
            <a:endParaRPr lang="fr-FR" sz="2200" dirty="0" smtClean="0">
              <a:solidFill>
                <a:schemeClr val="tx1"/>
              </a:solidFill>
            </a:endParaRPr>
          </a:p>
          <a:p>
            <a:pPr marL="914400" lvl="1" indent="-457200" algn="l">
              <a:buAutoNum type="alphaLcPeriod"/>
            </a:pPr>
            <a:r>
              <a:rPr lang="fr-FR" sz="2200" dirty="0" smtClean="0">
                <a:solidFill>
                  <a:schemeClr val="tx1"/>
                </a:solidFill>
              </a:rPr>
              <a:t>b</a:t>
            </a:r>
            <a:r>
              <a:rPr lang="fr-FR" sz="2200" dirty="0">
                <a:solidFill>
                  <a:schemeClr val="tx1"/>
                </a:solidFill>
              </a:rPr>
              <a:t>. Choix d’intégration ou pas de mesures préventives : évaluation des risques résiduels (s’ils persistent)</a:t>
            </a:r>
          </a:p>
          <a:p>
            <a:pPr algn="l"/>
            <a:endParaRPr lang="fr-FR" sz="2200" dirty="0">
              <a:solidFill>
                <a:schemeClr val="tx1"/>
              </a:solidFill>
            </a:endParaRPr>
          </a:p>
        </p:txBody>
      </p:sp>
      <p:pic>
        <p:nvPicPr>
          <p:cNvPr id="13" name="Imag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6828272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7" cy="803991"/>
          </a:xfrm>
        </p:spPr>
        <p:txBody>
          <a:bodyPr/>
          <a:lstStyle/>
          <a:p>
            <a:r>
              <a:rPr lang="fr-FR" sz="3600" dirty="0">
                <a:solidFill>
                  <a:schemeClr val="tx1"/>
                </a:solidFill>
              </a:rPr>
              <a:t>Description des étapes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73207" y="1244849"/>
            <a:ext cx="8866785" cy="2800767"/>
          </a:xfrm>
          <a:prstGeom prst="rect">
            <a:avLst/>
          </a:prstGeom>
          <a:noFill/>
        </p:spPr>
        <p:txBody>
          <a:bodyPr wrap="square" rtlCol="0">
            <a:spAutoFit/>
          </a:bodyPr>
          <a:lstStyle/>
          <a:p>
            <a:pPr algn="l"/>
            <a:r>
              <a:rPr lang="fr-FR" sz="2200" dirty="0">
                <a:solidFill>
                  <a:schemeClr val="tx1"/>
                </a:solidFill>
              </a:rPr>
              <a:t>Par rapport aux risques résiduels :</a:t>
            </a:r>
          </a:p>
          <a:p>
            <a:pPr lvl="1" algn="l"/>
            <a:r>
              <a:rPr lang="fr-FR" sz="2200" dirty="0">
                <a:solidFill>
                  <a:schemeClr val="tx1"/>
                </a:solidFill>
              </a:rPr>
              <a:t> c. Définition d’indicateurs de veille (seuil d’alerte, responsable, temporalité) </a:t>
            </a:r>
          </a:p>
          <a:p>
            <a:pPr lvl="1" algn="l"/>
            <a:r>
              <a:rPr lang="fr-FR" sz="2200" dirty="0">
                <a:solidFill>
                  <a:schemeClr val="tx1"/>
                </a:solidFill>
              </a:rPr>
              <a:t>d. Identification de mesures curatives (atténuatrices de l’effet négatif découlant du risque ou d’évitement) ou préventives (diminuer la probabilité d’apparition après qu’elle ait augmenté) </a:t>
            </a:r>
          </a:p>
          <a:p>
            <a:pPr algn="l"/>
            <a:r>
              <a:rPr lang="fr-FR" sz="2200" dirty="0" smtClean="0">
                <a:solidFill>
                  <a:schemeClr val="tx1"/>
                </a:solidFill>
              </a:rPr>
              <a:t>Coût </a:t>
            </a:r>
            <a:r>
              <a:rPr lang="fr-FR" sz="2200" dirty="0">
                <a:solidFill>
                  <a:schemeClr val="tx1"/>
                </a:solidFill>
              </a:rPr>
              <a:t>de ces mesures? </a:t>
            </a:r>
            <a:endParaRPr lang="fr-FR" sz="2200" dirty="0" smtClean="0">
              <a:solidFill>
                <a:schemeClr val="tx1"/>
              </a:solidFill>
            </a:endParaRPr>
          </a:p>
          <a:p>
            <a:pPr algn="l"/>
            <a:r>
              <a:rPr lang="fr-FR" sz="2200" dirty="0" smtClean="0">
                <a:solidFill>
                  <a:schemeClr val="tx1"/>
                </a:solidFill>
              </a:rPr>
              <a:t>Ne </a:t>
            </a:r>
            <a:r>
              <a:rPr lang="fr-FR" sz="2200" dirty="0">
                <a:solidFill>
                  <a:schemeClr val="tx1"/>
                </a:solidFill>
              </a:rPr>
              <a:t>seront mises en places qu’après l’atteinte d’un « seuil d’alerte </a:t>
            </a:r>
            <a:r>
              <a:rPr lang="fr-FR" sz="2200" dirty="0" smtClean="0">
                <a:solidFill>
                  <a:schemeClr val="tx1"/>
                </a:solidFill>
              </a:rPr>
              <a:t>»</a:t>
            </a:r>
            <a:endParaRPr lang="fr-FR" sz="2200" dirty="0">
              <a:solidFill>
                <a:schemeClr val="tx1"/>
              </a:solidFill>
            </a:endParaRPr>
          </a:p>
        </p:txBody>
      </p:sp>
      <p:sp>
        <p:nvSpPr>
          <p:cNvPr id="12" name="ZoneTexte 11"/>
          <p:cNvSpPr txBox="1"/>
          <p:nvPr/>
        </p:nvSpPr>
        <p:spPr>
          <a:xfrm>
            <a:off x="206807" y="4509120"/>
            <a:ext cx="8733185" cy="1785104"/>
          </a:xfrm>
          <a:prstGeom prst="rect">
            <a:avLst/>
          </a:prstGeom>
          <a:noFill/>
        </p:spPr>
        <p:txBody>
          <a:bodyPr wrap="square" rtlCol="0">
            <a:spAutoFit/>
          </a:bodyPr>
          <a:lstStyle/>
          <a:p>
            <a:pPr algn="l"/>
            <a:r>
              <a:rPr lang="fr-FR" sz="2200" dirty="0">
                <a:solidFill>
                  <a:schemeClr val="tx1"/>
                </a:solidFill>
              </a:rPr>
              <a:t> </a:t>
            </a:r>
            <a:r>
              <a:rPr lang="fr-FR" sz="2200" dirty="0" smtClean="0">
                <a:solidFill>
                  <a:srgbClr val="FF0000"/>
                </a:solidFill>
              </a:rPr>
              <a:t>4.</a:t>
            </a:r>
            <a:r>
              <a:rPr lang="fr-FR" sz="2200" dirty="0" smtClean="0">
                <a:solidFill>
                  <a:schemeClr val="tx1"/>
                </a:solidFill>
              </a:rPr>
              <a:t> </a:t>
            </a:r>
            <a:r>
              <a:rPr lang="fr-FR" sz="2200" dirty="0" smtClean="0">
                <a:solidFill>
                  <a:srgbClr val="FF0000"/>
                </a:solidFill>
              </a:rPr>
              <a:t>Suivi </a:t>
            </a:r>
            <a:r>
              <a:rPr lang="fr-FR" sz="2200" dirty="0">
                <a:solidFill>
                  <a:srgbClr val="FF0000"/>
                </a:solidFill>
              </a:rPr>
              <a:t>des risques </a:t>
            </a:r>
            <a:r>
              <a:rPr lang="fr-FR" sz="2200" dirty="0">
                <a:solidFill>
                  <a:schemeClr val="tx1"/>
                </a:solidFill>
              </a:rPr>
              <a:t>: </a:t>
            </a:r>
            <a:endParaRPr lang="fr-FR" sz="2200" dirty="0" smtClean="0">
              <a:solidFill>
                <a:schemeClr val="tx1"/>
              </a:solidFill>
            </a:endParaRPr>
          </a:p>
          <a:p>
            <a:pPr marL="914400" lvl="1" indent="-457200" algn="l">
              <a:buAutoNum type="alphaLcPeriod"/>
            </a:pPr>
            <a:r>
              <a:rPr lang="fr-FR" sz="2200" dirty="0" smtClean="0">
                <a:solidFill>
                  <a:schemeClr val="tx1"/>
                </a:solidFill>
              </a:rPr>
              <a:t>Surveillance </a:t>
            </a:r>
            <a:r>
              <a:rPr lang="fr-FR" sz="2200" dirty="0">
                <a:solidFill>
                  <a:schemeClr val="tx1"/>
                </a:solidFill>
              </a:rPr>
              <a:t>(veille) </a:t>
            </a:r>
            <a:endParaRPr lang="fr-FR" sz="2200" dirty="0" smtClean="0">
              <a:solidFill>
                <a:schemeClr val="tx1"/>
              </a:solidFill>
            </a:endParaRPr>
          </a:p>
          <a:p>
            <a:pPr marL="914400" lvl="1" indent="-457200" algn="l">
              <a:buAutoNum type="alphaLcPeriod"/>
            </a:pPr>
            <a:r>
              <a:rPr lang="fr-FR" sz="2200" dirty="0" smtClean="0">
                <a:solidFill>
                  <a:schemeClr val="tx1"/>
                </a:solidFill>
              </a:rPr>
              <a:t>b</a:t>
            </a:r>
            <a:r>
              <a:rPr lang="fr-FR" sz="2200" dirty="0">
                <a:solidFill>
                  <a:schemeClr val="tx1"/>
                </a:solidFill>
              </a:rPr>
              <a:t>. Si seuil d’alerte atteint, mise en œuvre des mesures curatives/préventives</a:t>
            </a:r>
          </a:p>
          <a:p>
            <a:pPr algn="l"/>
            <a:endParaRPr lang="fr-FR" sz="2200" dirty="0">
              <a:solidFill>
                <a:schemeClr val="tx1"/>
              </a:solidFill>
            </a:endParaRPr>
          </a:p>
        </p:txBody>
      </p:sp>
      <p:pic>
        <p:nvPicPr>
          <p:cNvPr id="11" name="Imag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27495060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650" y="188640"/>
            <a:ext cx="7560766" cy="504056"/>
          </a:xfrm>
        </p:spPr>
        <p:txBody>
          <a:bodyPr/>
          <a:lstStyle/>
          <a:p>
            <a:r>
              <a:rPr lang="fr-FR" dirty="0"/>
              <a:t>Exemple Matrice d’analyse des </a:t>
            </a:r>
            <a:r>
              <a:rPr lang="fr-FR" dirty="0" smtClean="0"/>
              <a:t>risques</a:t>
            </a:r>
            <a:endParaRPr lang="fr-FR" dirty="0"/>
          </a:p>
        </p:txBody>
      </p:sp>
      <p:graphicFrame>
        <p:nvGraphicFramePr>
          <p:cNvPr id="6" name="Espace réservé du contenu 5"/>
          <p:cNvGraphicFramePr>
            <a:graphicFrameLocks noGrp="1"/>
          </p:cNvGraphicFramePr>
          <p:nvPr>
            <p:ph sz="half" idx="1"/>
            <p:extLst>
              <p:ext uri="{D42A27DB-BD31-4B8C-83A1-F6EECF244321}">
                <p14:modId xmlns:p14="http://schemas.microsoft.com/office/powerpoint/2010/main" val="1258091194"/>
              </p:ext>
            </p:extLst>
          </p:nvPr>
        </p:nvGraphicFramePr>
        <p:xfrm>
          <a:off x="107502" y="836713"/>
          <a:ext cx="9036496" cy="1400542"/>
        </p:xfrm>
        <a:graphic>
          <a:graphicData uri="http://schemas.openxmlformats.org/drawingml/2006/table">
            <a:tbl>
              <a:tblPr firstRow="1" bandRow="1">
                <a:tableStyleId>{5C22544A-7EE6-4342-B048-85BDC9FD1C3A}</a:tableStyleId>
              </a:tblPr>
              <a:tblGrid>
                <a:gridCol w="801624">
                  <a:extLst>
                    <a:ext uri="{9D8B030D-6E8A-4147-A177-3AD203B41FA5}">
                      <a16:colId xmlns:a16="http://schemas.microsoft.com/office/drawing/2014/main" val="3343621150"/>
                    </a:ext>
                  </a:extLst>
                </a:gridCol>
                <a:gridCol w="1206486">
                  <a:extLst>
                    <a:ext uri="{9D8B030D-6E8A-4147-A177-3AD203B41FA5}">
                      <a16:colId xmlns:a16="http://schemas.microsoft.com/office/drawing/2014/main" val="2717341682"/>
                    </a:ext>
                  </a:extLst>
                </a:gridCol>
                <a:gridCol w="688263">
                  <a:extLst>
                    <a:ext uri="{9D8B030D-6E8A-4147-A177-3AD203B41FA5}">
                      <a16:colId xmlns:a16="http://schemas.microsoft.com/office/drawing/2014/main" val="3077108078"/>
                    </a:ext>
                  </a:extLst>
                </a:gridCol>
                <a:gridCol w="947375">
                  <a:extLst>
                    <a:ext uri="{9D8B030D-6E8A-4147-A177-3AD203B41FA5}">
                      <a16:colId xmlns:a16="http://schemas.microsoft.com/office/drawing/2014/main" val="2611657175"/>
                    </a:ext>
                  </a:extLst>
                </a:gridCol>
                <a:gridCol w="1093125">
                  <a:extLst>
                    <a:ext uri="{9D8B030D-6E8A-4147-A177-3AD203B41FA5}">
                      <a16:colId xmlns:a16="http://schemas.microsoft.com/office/drawing/2014/main" val="2419927805"/>
                    </a:ext>
                  </a:extLst>
                </a:gridCol>
                <a:gridCol w="1287458">
                  <a:extLst>
                    <a:ext uri="{9D8B030D-6E8A-4147-A177-3AD203B41FA5}">
                      <a16:colId xmlns:a16="http://schemas.microsoft.com/office/drawing/2014/main" val="3633111002"/>
                    </a:ext>
                  </a:extLst>
                </a:gridCol>
                <a:gridCol w="1004055">
                  <a:extLst>
                    <a:ext uri="{9D8B030D-6E8A-4147-A177-3AD203B41FA5}">
                      <a16:colId xmlns:a16="http://schemas.microsoft.com/office/drawing/2014/main" val="849251735"/>
                    </a:ext>
                  </a:extLst>
                </a:gridCol>
                <a:gridCol w="1004055">
                  <a:extLst>
                    <a:ext uri="{9D8B030D-6E8A-4147-A177-3AD203B41FA5}">
                      <a16:colId xmlns:a16="http://schemas.microsoft.com/office/drawing/2014/main" val="3680942613"/>
                    </a:ext>
                  </a:extLst>
                </a:gridCol>
                <a:gridCol w="1004055">
                  <a:extLst>
                    <a:ext uri="{9D8B030D-6E8A-4147-A177-3AD203B41FA5}">
                      <a16:colId xmlns:a16="http://schemas.microsoft.com/office/drawing/2014/main" val="1454114573"/>
                    </a:ext>
                  </a:extLst>
                </a:gridCol>
              </a:tblGrid>
              <a:tr h="896492">
                <a:tc>
                  <a:txBody>
                    <a:bodyPr/>
                    <a:lstStyle/>
                    <a:p>
                      <a:r>
                        <a:rPr lang="fr-FR" sz="1600" b="0" dirty="0" smtClean="0">
                          <a:solidFill>
                            <a:srgbClr val="000000"/>
                          </a:solidFill>
                        </a:rPr>
                        <a:t>Risque</a:t>
                      </a:r>
                      <a:endParaRPr lang="fr-FR" sz="1600" b="0" dirty="0">
                        <a:solidFill>
                          <a:srgbClr val="000000"/>
                        </a:solidFill>
                      </a:endParaRPr>
                    </a:p>
                  </a:txBody>
                  <a:tcPr/>
                </a:tc>
                <a:tc>
                  <a:txBody>
                    <a:bodyPr/>
                    <a:lstStyle/>
                    <a:p>
                      <a:r>
                        <a:rPr lang="fr-FR" sz="1600" b="0" dirty="0" smtClean="0">
                          <a:solidFill>
                            <a:srgbClr val="000000"/>
                          </a:solidFill>
                        </a:rPr>
                        <a:t>Probabilité</a:t>
                      </a:r>
                      <a:endParaRPr lang="fr-FR" sz="1600" b="0" dirty="0">
                        <a:solidFill>
                          <a:srgbClr val="000000"/>
                        </a:solidFill>
                      </a:endParaRPr>
                    </a:p>
                  </a:txBody>
                  <a:tcPr/>
                </a:tc>
                <a:tc>
                  <a:txBody>
                    <a:bodyPr/>
                    <a:lstStyle/>
                    <a:p>
                      <a:r>
                        <a:rPr lang="fr-FR" sz="1600" b="0" dirty="0" smtClean="0">
                          <a:solidFill>
                            <a:srgbClr val="000000"/>
                          </a:solidFill>
                        </a:rPr>
                        <a:t>Effet</a:t>
                      </a:r>
                      <a:endParaRPr lang="fr-FR" sz="1600" b="0" dirty="0">
                        <a:solidFill>
                          <a:srgbClr val="000000"/>
                        </a:solidFill>
                      </a:endParaRPr>
                    </a:p>
                  </a:txBody>
                  <a:tcPr/>
                </a:tc>
                <a:tc>
                  <a:txBody>
                    <a:bodyPr/>
                    <a:lstStyle/>
                    <a:p>
                      <a:r>
                        <a:rPr lang="fr-FR" sz="1600" b="0" dirty="0" smtClean="0">
                          <a:solidFill>
                            <a:srgbClr val="000000"/>
                          </a:solidFill>
                        </a:rPr>
                        <a:t>Niveau Risque</a:t>
                      </a:r>
                      <a:endParaRPr lang="fr-FR" sz="1600" b="0" dirty="0">
                        <a:solidFill>
                          <a:srgbClr val="000000"/>
                        </a:solidFill>
                      </a:endParaRPr>
                    </a:p>
                  </a:txBody>
                  <a:tcPr/>
                </a:tc>
                <a:tc>
                  <a:txBody>
                    <a:bodyPr/>
                    <a:lstStyle/>
                    <a:p>
                      <a:r>
                        <a:rPr lang="fr-FR" sz="1600" b="0" dirty="0" smtClean="0">
                          <a:solidFill>
                            <a:srgbClr val="000000"/>
                          </a:solidFill>
                        </a:rPr>
                        <a:t>Résultat</a:t>
                      </a:r>
                      <a:r>
                        <a:rPr lang="fr-FR" sz="1600" b="0" baseline="0" dirty="0" smtClean="0">
                          <a:solidFill>
                            <a:srgbClr val="000000"/>
                          </a:solidFill>
                        </a:rPr>
                        <a:t> Impacté</a:t>
                      </a:r>
                      <a:endParaRPr lang="fr-FR" sz="1600" b="0" dirty="0">
                        <a:solidFill>
                          <a:srgbClr val="000000"/>
                        </a:solidFill>
                      </a:endParaRPr>
                    </a:p>
                  </a:txBody>
                  <a:tcPr/>
                </a:tc>
                <a:tc>
                  <a:txBody>
                    <a:bodyPr/>
                    <a:lstStyle/>
                    <a:p>
                      <a:r>
                        <a:rPr lang="fr-FR" sz="1600" b="0" dirty="0" smtClean="0">
                          <a:solidFill>
                            <a:srgbClr val="000000"/>
                          </a:solidFill>
                        </a:rPr>
                        <a:t>Traitement préventif</a:t>
                      </a:r>
                      <a:endParaRPr lang="fr-FR" sz="1600" b="0" dirty="0">
                        <a:solidFill>
                          <a:srgbClr val="000000"/>
                        </a:solidFill>
                      </a:endParaRPr>
                    </a:p>
                  </a:txBody>
                  <a:tcPr/>
                </a:tc>
                <a:tc>
                  <a:txBody>
                    <a:bodyPr/>
                    <a:lstStyle/>
                    <a:p>
                      <a:r>
                        <a:rPr lang="fr-FR" sz="1600" b="0" dirty="0" smtClean="0">
                          <a:solidFill>
                            <a:srgbClr val="000000"/>
                          </a:solidFill>
                        </a:rPr>
                        <a:t>Responsable</a:t>
                      </a:r>
                      <a:endParaRPr lang="fr-FR" sz="1600" b="0" dirty="0">
                        <a:solidFill>
                          <a:srgbClr val="000000"/>
                        </a:solidFill>
                      </a:endParaRPr>
                    </a:p>
                  </a:txBody>
                  <a:tcPr/>
                </a:tc>
                <a:tc>
                  <a:txBody>
                    <a:bodyPr/>
                    <a:lstStyle/>
                    <a:p>
                      <a:r>
                        <a:rPr lang="fr-FR" sz="1600" b="0" dirty="0" smtClean="0">
                          <a:solidFill>
                            <a:srgbClr val="000000"/>
                          </a:solidFill>
                        </a:rPr>
                        <a:t>Période de collecte</a:t>
                      </a:r>
                      <a:endParaRPr lang="fr-FR" sz="1600" b="0" dirty="0">
                        <a:solidFill>
                          <a:srgbClr val="000000"/>
                        </a:solidFill>
                      </a:endParaRPr>
                    </a:p>
                  </a:txBody>
                  <a:tcPr/>
                </a:tc>
                <a:tc>
                  <a:txBody>
                    <a:bodyPr/>
                    <a:lstStyle/>
                    <a:p>
                      <a:r>
                        <a:rPr lang="fr-FR" sz="1600" b="0" dirty="0" smtClean="0">
                          <a:solidFill>
                            <a:srgbClr val="000000"/>
                          </a:solidFill>
                        </a:rPr>
                        <a:t>Mesures correctives</a:t>
                      </a:r>
                      <a:endParaRPr lang="fr-FR" sz="1600" b="0" dirty="0">
                        <a:solidFill>
                          <a:srgbClr val="000000"/>
                        </a:solidFill>
                      </a:endParaRPr>
                    </a:p>
                  </a:txBody>
                  <a:tcPr/>
                </a:tc>
                <a:extLst>
                  <a:ext uri="{0D108BD9-81ED-4DB2-BD59-A6C34878D82A}">
                    <a16:rowId xmlns:a16="http://schemas.microsoft.com/office/drawing/2014/main" val="2636733256"/>
                  </a:ext>
                </a:extLst>
              </a:tr>
              <a:tr h="50405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2256136219"/>
                  </a:ext>
                </a:extLst>
              </a:tr>
            </a:tbl>
          </a:graphicData>
        </a:graphic>
      </p:graphicFrame>
      <p:graphicFrame>
        <p:nvGraphicFramePr>
          <p:cNvPr id="7" name="Espace réservé du contenu 6"/>
          <p:cNvGraphicFramePr>
            <a:graphicFrameLocks noGrp="1"/>
          </p:cNvGraphicFramePr>
          <p:nvPr>
            <p:ph sz="half" idx="2"/>
            <p:extLst>
              <p:ext uri="{D42A27DB-BD31-4B8C-83A1-F6EECF244321}">
                <p14:modId xmlns:p14="http://schemas.microsoft.com/office/powerpoint/2010/main" val="527952418"/>
              </p:ext>
            </p:extLst>
          </p:nvPr>
        </p:nvGraphicFramePr>
        <p:xfrm>
          <a:off x="107502" y="2385343"/>
          <a:ext cx="9036495" cy="4297680"/>
        </p:xfrm>
        <a:graphic>
          <a:graphicData uri="http://schemas.openxmlformats.org/drawingml/2006/table">
            <a:tbl>
              <a:tblPr firstRow="1" bandRow="1">
                <a:tableStyleId>{5C22544A-7EE6-4342-B048-85BDC9FD1C3A}</a:tableStyleId>
              </a:tblPr>
              <a:tblGrid>
                <a:gridCol w="2808314">
                  <a:extLst>
                    <a:ext uri="{9D8B030D-6E8A-4147-A177-3AD203B41FA5}">
                      <a16:colId xmlns:a16="http://schemas.microsoft.com/office/drawing/2014/main" val="2627442597"/>
                    </a:ext>
                  </a:extLst>
                </a:gridCol>
                <a:gridCol w="3240360">
                  <a:extLst>
                    <a:ext uri="{9D8B030D-6E8A-4147-A177-3AD203B41FA5}">
                      <a16:colId xmlns:a16="http://schemas.microsoft.com/office/drawing/2014/main" val="857320304"/>
                    </a:ext>
                  </a:extLst>
                </a:gridCol>
                <a:gridCol w="2987821">
                  <a:extLst>
                    <a:ext uri="{9D8B030D-6E8A-4147-A177-3AD203B41FA5}">
                      <a16:colId xmlns:a16="http://schemas.microsoft.com/office/drawing/2014/main" val="1822874100"/>
                    </a:ext>
                  </a:extLst>
                </a:gridCol>
              </a:tblGrid>
              <a:tr h="865530">
                <a:tc>
                  <a:txBody>
                    <a:bodyPr/>
                    <a:lstStyle/>
                    <a:p>
                      <a:r>
                        <a:rPr lang="fr-FR" dirty="0" smtClean="0">
                          <a:solidFill>
                            <a:srgbClr val="000000"/>
                          </a:solidFill>
                        </a:rPr>
                        <a:t>[Localisation] [Niveau] &amp; Nature du risque</a:t>
                      </a:r>
                    </a:p>
                    <a:p>
                      <a:endParaRPr lang="fr-FR" dirty="0">
                        <a:solidFill>
                          <a:srgbClr val="000000"/>
                        </a:solidFill>
                      </a:endParaRPr>
                    </a:p>
                  </a:txBody>
                  <a:tcPr/>
                </a:tc>
                <a:tc>
                  <a:txBody>
                    <a:bodyPr/>
                    <a:lstStyle/>
                    <a:p>
                      <a:r>
                        <a:rPr lang="fr-FR" dirty="0" smtClean="0">
                          <a:solidFill>
                            <a:srgbClr val="000000"/>
                          </a:solidFill>
                        </a:rPr>
                        <a:t>[Localisation] [Niveau] &amp; Nature du risque</a:t>
                      </a:r>
                    </a:p>
                    <a:p>
                      <a:endParaRPr lang="fr-FR" dirty="0">
                        <a:solidFill>
                          <a:srgbClr val="000000"/>
                        </a:solidFill>
                      </a:endParaRPr>
                    </a:p>
                  </a:txBody>
                  <a:tcPr/>
                </a:tc>
                <a:tc>
                  <a:txBody>
                    <a:bodyPr/>
                    <a:lstStyle/>
                    <a:p>
                      <a:r>
                        <a:rPr lang="fr-FR" dirty="0" smtClean="0">
                          <a:solidFill>
                            <a:srgbClr val="000000"/>
                          </a:solidFill>
                        </a:rPr>
                        <a:t>Traitement[Responsable]</a:t>
                      </a:r>
                    </a:p>
                    <a:p>
                      <a:endParaRPr lang="fr-FR" dirty="0">
                        <a:solidFill>
                          <a:srgbClr val="000000"/>
                        </a:solidFill>
                      </a:endParaRPr>
                    </a:p>
                  </a:txBody>
                  <a:tcPr/>
                </a:tc>
                <a:extLst>
                  <a:ext uri="{0D108BD9-81ED-4DB2-BD59-A6C34878D82A}">
                    <a16:rowId xmlns:a16="http://schemas.microsoft.com/office/drawing/2014/main" val="3794197805"/>
                  </a:ext>
                </a:extLst>
              </a:tr>
              <a:tr h="3202463">
                <a:tc>
                  <a:txBody>
                    <a:bodyPr/>
                    <a:lstStyle/>
                    <a:p>
                      <a:r>
                        <a:rPr lang="fr-FR" dirty="0" smtClean="0"/>
                        <a:t>[O2R1] [*] Engagement insuffisant des acteurs locaux publics à soutenir les initiatives du programme (recherche action, facilitation de l’accès au crédit par les IMF, à la terre par les collectivités locales)</a:t>
                      </a:r>
                    </a:p>
                    <a:p>
                      <a:endParaRPr lang="fr-FR" dirty="0"/>
                    </a:p>
                  </a:txBody>
                  <a:tcPr/>
                </a:tc>
                <a:tc>
                  <a:txBody>
                    <a:bodyPr/>
                    <a:lstStyle/>
                    <a:p>
                      <a:r>
                        <a:rPr lang="fr-FR" dirty="0" smtClean="0"/>
                        <a:t>Mise en place dès le démarrage du programme, de plateformes des innovations et de cadres de concertation intégrant l’ensemble des acteurs locaux, suscitant, par le dialogue l’engagement et la définition des actions par ces acteurs locaux. [Eclosio, partenaires]</a:t>
                      </a:r>
                    </a:p>
                    <a:p>
                      <a:endParaRPr lang="fr-FR" dirty="0"/>
                    </a:p>
                  </a:txBody>
                  <a:tcPr/>
                </a:tc>
                <a:tc>
                  <a:txBody>
                    <a:bodyPr/>
                    <a:lstStyle/>
                    <a:p>
                      <a:r>
                        <a:rPr lang="fr-FR" dirty="0" smtClean="0"/>
                        <a:t>Intensification des débats dans ces cadres, diagnostic des causes d’une éventuelle désertion de ces cadres et modification en fonction (Eclosio,</a:t>
                      </a:r>
                      <a:r>
                        <a:rPr lang="fr-FR" baseline="0" dirty="0" smtClean="0"/>
                        <a:t> partenaires)</a:t>
                      </a:r>
                      <a:endParaRPr lang="fr-FR" dirty="0"/>
                    </a:p>
                  </a:txBody>
                  <a:tcPr/>
                </a:tc>
                <a:extLst>
                  <a:ext uri="{0D108BD9-81ED-4DB2-BD59-A6C34878D82A}">
                    <a16:rowId xmlns:a16="http://schemas.microsoft.com/office/drawing/2014/main" val="2829887643"/>
                  </a:ext>
                </a:extLst>
              </a:tr>
            </a:tbl>
          </a:graphicData>
        </a:graphic>
      </p:graphicFrame>
      <p:sp>
        <p:nvSpPr>
          <p:cNvPr id="5" name="Espace réservé de la date 4"/>
          <p:cNvSpPr>
            <a:spLocks noGrp="1"/>
          </p:cNvSpPr>
          <p:nvPr>
            <p:ph type="dt" sz="half" idx="10"/>
          </p:nvPr>
        </p:nvSpPr>
        <p:spPr>
          <a:xfrm>
            <a:off x="917350" y="6858000"/>
            <a:ext cx="7416800" cy="476250"/>
          </a:xfrm>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pic>
        <p:nvPicPr>
          <p:cNvPr id="8" name="Imag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7319485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7" cy="803991"/>
          </a:xfrm>
        </p:spPr>
        <p:txBody>
          <a:bodyPr/>
          <a:lstStyle/>
          <a:p>
            <a:pPr algn="l"/>
            <a:r>
              <a:rPr lang="fr-FR" dirty="0" smtClean="0">
                <a:solidFill>
                  <a:schemeClr val="tx1"/>
                </a:solidFill>
              </a:rPr>
              <a:t>1.Identification </a:t>
            </a:r>
            <a:r>
              <a:rPr lang="fr-FR" dirty="0">
                <a:solidFill>
                  <a:schemeClr val="tx1"/>
                </a:solidFill>
              </a:rPr>
              <a:t>des risques externes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73207" y="1131427"/>
            <a:ext cx="8866785" cy="769441"/>
          </a:xfrm>
          <a:prstGeom prst="rect">
            <a:avLst/>
          </a:prstGeom>
          <a:noFill/>
        </p:spPr>
        <p:txBody>
          <a:bodyPr wrap="square" rtlCol="0">
            <a:spAutoFit/>
          </a:bodyPr>
          <a:lstStyle/>
          <a:p>
            <a:pPr algn="l"/>
            <a:r>
              <a:rPr lang="fr-FR" sz="2200" dirty="0">
                <a:solidFill>
                  <a:schemeClr val="tx1"/>
                </a:solidFill>
              </a:rPr>
              <a:t>Facteurs d’ordre </a:t>
            </a:r>
            <a:r>
              <a:rPr lang="fr-FR" sz="2200" dirty="0">
                <a:solidFill>
                  <a:srgbClr val="FF0000"/>
                </a:solidFill>
              </a:rPr>
              <a:t>économique</a:t>
            </a:r>
            <a:r>
              <a:rPr lang="fr-FR" sz="2200" dirty="0">
                <a:solidFill>
                  <a:schemeClr val="tx1"/>
                </a:solidFill>
              </a:rPr>
              <a:t> : changement du niveau de compétition, des forces du marché, de l’économie</a:t>
            </a:r>
          </a:p>
        </p:txBody>
      </p:sp>
      <p:sp>
        <p:nvSpPr>
          <p:cNvPr id="12" name="ZoneTexte 11"/>
          <p:cNvSpPr txBox="1"/>
          <p:nvPr/>
        </p:nvSpPr>
        <p:spPr>
          <a:xfrm>
            <a:off x="25153" y="2030988"/>
            <a:ext cx="8733185" cy="769441"/>
          </a:xfrm>
          <a:prstGeom prst="rect">
            <a:avLst/>
          </a:prstGeom>
          <a:noFill/>
        </p:spPr>
        <p:txBody>
          <a:bodyPr wrap="square" rtlCol="0">
            <a:spAutoFit/>
          </a:bodyPr>
          <a:lstStyle/>
          <a:p>
            <a:pPr algn="l"/>
            <a:r>
              <a:rPr lang="fr-FR" sz="2200" dirty="0">
                <a:solidFill>
                  <a:schemeClr val="tx1"/>
                </a:solidFill>
              </a:rPr>
              <a:t> Facteurs d’ordre </a:t>
            </a:r>
            <a:r>
              <a:rPr lang="fr-FR" sz="2200" dirty="0">
                <a:solidFill>
                  <a:srgbClr val="FF0000"/>
                </a:solidFill>
              </a:rPr>
              <a:t>naturel et environnemental </a:t>
            </a:r>
            <a:r>
              <a:rPr lang="fr-FR" sz="2200" dirty="0">
                <a:solidFill>
                  <a:schemeClr val="tx1"/>
                </a:solidFill>
              </a:rPr>
              <a:t>: catastrophes </a:t>
            </a:r>
            <a:r>
              <a:rPr lang="fr-FR" sz="2200" dirty="0" smtClean="0">
                <a:solidFill>
                  <a:schemeClr val="tx1"/>
                </a:solidFill>
              </a:rPr>
              <a:t>naturelles</a:t>
            </a:r>
            <a:endParaRPr lang="fr-FR" sz="2200" dirty="0">
              <a:solidFill>
                <a:schemeClr val="tx1"/>
              </a:solidFill>
            </a:endParaRPr>
          </a:p>
        </p:txBody>
      </p:sp>
      <p:sp>
        <p:nvSpPr>
          <p:cNvPr id="10" name="ZoneTexte 9"/>
          <p:cNvSpPr txBox="1"/>
          <p:nvPr/>
        </p:nvSpPr>
        <p:spPr>
          <a:xfrm>
            <a:off x="73207" y="2930549"/>
            <a:ext cx="8733185" cy="769441"/>
          </a:xfrm>
          <a:prstGeom prst="rect">
            <a:avLst/>
          </a:prstGeom>
          <a:noFill/>
        </p:spPr>
        <p:txBody>
          <a:bodyPr wrap="square" rtlCol="0">
            <a:spAutoFit/>
          </a:bodyPr>
          <a:lstStyle/>
          <a:p>
            <a:pPr algn="l"/>
            <a:r>
              <a:rPr lang="fr-FR" sz="2200" dirty="0">
                <a:solidFill>
                  <a:schemeClr val="tx1"/>
                </a:solidFill>
              </a:rPr>
              <a:t> Facteurs d’ordre </a:t>
            </a:r>
            <a:r>
              <a:rPr lang="fr-FR" sz="2200" dirty="0">
                <a:solidFill>
                  <a:srgbClr val="FF0000"/>
                </a:solidFill>
              </a:rPr>
              <a:t>politique</a:t>
            </a:r>
            <a:r>
              <a:rPr lang="fr-FR" sz="2200" dirty="0">
                <a:solidFill>
                  <a:schemeClr val="tx1"/>
                </a:solidFill>
              </a:rPr>
              <a:t> : changement de gouvernement, de </a:t>
            </a:r>
            <a:r>
              <a:rPr lang="fr-FR" sz="2200" dirty="0" smtClean="0">
                <a:solidFill>
                  <a:schemeClr val="tx1"/>
                </a:solidFill>
              </a:rPr>
              <a:t>législation</a:t>
            </a:r>
            <a:endParaRPr lang="fr-FR" sz="2200" dirty="0">
              <a:solidFill>
                <a:schemeClr val="tx1"/>
              </a:solidFill>
            </a:endParaRPr>
          </a:p>
        </p:txBody>
      </p:sp>
      <p:sp>
        <p:nvSpPr>
          <p:cNvPr id="11" name="ZoneTexte 10"/>
          <p:cNvSpPr txBox="1"/>
          <p:nvPr/>
        </p:nvSpPr>
        <p:spPr>
          <a:xfrm>
            <a:off x="206807" y="3699990"/>
            <a:ext cx="8733185" cy="769441"/>
          </a:xfrm>
          <a:prstGeom prst="rect">
            <a:avLst/>
          </a:prstGeom>
          <a:noFill/>
        </p:spPr>
        <p:txBody>
          <a:bodyPr wrap="square" rtlCol="0">
            <a:spAutoFit/>
          </a:bodyPr>
          <a:lstStyle/>
          <a:p>
            <a:pPr algn="l"/>
            <a:r>
              <a:rPr lang="fr-FR" sz="2200" dirty="0" smtClean="0">
                <a:solidFill>
                  <a:schemeClr val="tx1"/>
                </a:solidFill>
              </a:rPr>
              <a:t>Facteurs </a:t>
            </a:r>
            <a:r>
              <a:rPr lang="fr-FR" sz="2200" dirty="0">
                <a:solidFill>
                  <a:schemeClr val="tx1"/>
                </a:solidFill>
              </a:rPr>
              <a:t>d’ordre </a:t>
            </a:r>
            <a:r>
              <a:rPr lang="fr-FR" sz="2200" dirty="0">
                <a:solidFill>
                  <a:srgbClr val="FF0000"/>
                </a:solidFill>
              </a:rPr>
              <a:t>social</a:t>
            </a:r>
            <a:r>
              <a:rPr lang="fr-FR" sz="2200" dirty="0">
                <a:solidFill>
                  <a:schemeClr val="tx1"/>
                </a:solidFill>
              </a:rPr>
              <a:t> : changements démographiques, de priorités </a:t>
            </a:r>
            <a:r>
              <a:rPr lang="fr-FR" sz="2200" dirty="0" smtClean="0">
                <a:solidFill>
                  <a:schemeClr val="tx1"/>
                </a:solidFill>
              </a:rPr>
              <a:t>sociales</a:t>
            </a:r>
            <a:endParaRPr lang="fr-FR" sz="2200" dirty="0">
              <a:solidFill>
                <a:schemeClr val="tx1"/>
              </a:solidFill>
            </a:endParaRPr>
          </a:p>
        </p:txBody>
      </p:sp>
      <p:sp>
        <p:nvSpPr>
          <p:cNvPr id="13" name="ZoneTexte 12"/>
          <p:cNvSpPr txBox="1"/>
          <p:nvPr/>
        </p:nvSpPr>
        <p:spPr>
          <a:xfrm>
            <a:off x="140006" y="4439508"/>
            <a:ext cx="8733185" cy="430887"/>
          </a:xfrm>
          <a:prstGeom prst="rect">
            <a:avLst/>
          </a:prstGeom>
          <a:noFill/>
        </p:spPr>
        <p:txBody>
          <a:bodyPr wrap="square" rtlCol="0">
            <a:spAutoFit/>
          </a:bodyPr>
          <a:lstStyle/>
          <a:p>
            <a:pPr algn="l"/>
            <a:r>
              <a:rPr lang="fr-FR" sz="2200" dirty="0" smtClean="0">
                <a:solidFill>
                  <a:schemeClr val="tx1"/>
                </a:solidFill>
              </a:rPr>
              <a:t>Facteurs </a:t>
            </a:r>
            <a:r>
              <a:rPr lang="fr-FR" sz="2200" dirty="0">
                <a:solidFill>
                  <a:schemeClr val="tx1"/>
                </a:solidFill>
              </a:rPr>
              <a:t>d’ordre </a:t>
            </a:r>
            <a:r>
              <a:rPr lang="fr-FR" sz="2200" dirty="0">
                <a:solidFill>
                  <a:srgbClr val="FF0000"/>
                </a:solidFill>
              </a:rPr>
              <a:t>technologique</a:t>
            </a:r>
            <a:r>
              <a:rPr lang="fr-FR" sz="2200" dirty="0">
                <a:solidFill>
                  <a:schemeClr val="tx1"/>
                </a:solidFill>
              </a:rPr>
              <a:t> : virage </a:t>
            </a:r>
            <a:r>
              <a:rPr lang="fr-FR" sz="2200" dirty="0" smtClean="0">
                <a:solidFill>
                  <a:schemeClr val="tx1"/>
                </a:solidFill>
              </a:rPr>
              <a:t>technologique</a:t>
            </a:r>
            <a:endParaRPr lang="fr-FR" sz="2200" dirty="0">
              <a:solidFill>
                <a:schemeClr val="tx1"/>
              </a:solidFill>
            </a:endParaRPr>
          </a:p>
        </p:txBody>
      </p:sp>
      <p:sp>
        <p:nvSpPr>
          <p:cNvPr id="14" name="ZoneTexte 13"/>
          <p:cNvSpPr txBox="1"/>
          <p:nvPr/>
        </p:nvSpPr>
        <p:spPr>
          <a:xfrm>
            <a:off x="73208" y="4966058"/>
            <a:ext cx="8685130" cy="769441"/>
          </a:xfrm>
          <a:prstGeom prst="rect">
            <a:avLst/>
          </a:prstGeom>
          <a:noFill/>
        </p:spPr>
        <p:txBody>
          <a:bodyPr wrap="square" rtlCol="0">
            <a:spAutoFit/>
          </a:bodyPr>
          <a:lstStyle/>
          <a:p>
            <a:pPr algn="l"/>
            <a:r>
              <a:rPr lang="fr-FR" sz="2200" dirty="0">
                <a:solidFill>
                  <a:schemeClr val="tx1"/>
                </a:solidFill>
              </a:rPr>
              <a:t>Facteurs d’ordre </a:t>
            </a:r>
            <a:r>
              <a:rPr lang="fr-FR" sz="2200" dirty="0">
                <a:solidFill>
                  <a:srgbClr val="FF0000"/>
                </a:solidFill>
              </a:rPr>
              <a:t>financier</a:t>
            </a:r>
            <a:r>
              <a:rPr lang="fr-FR" sz="2200" dirty="0">
                <a:solidFill>
                  <a:schemeClr val="tx1"/>
                </a:solidFill>
              </a:rPr>
              <a:t> : inflation, délai de libération des tranches</a:t>
            </a:r>
            <a:r>
              <a:rPr lang="fr-FR" sz="2200" dirty="0" smtClean="0">
                <a:solidFill>
                  <a:schemeClr val="tx1"/>
                </a:solidFill>
              </a:rPr>
              <a:t>,…</a:t>
            </a:r>
          </a:p>
        </p:txBody>
      </p:sp>
      <p:sp>
        <p:nvSpPr>
          <p:cNvPr id="15" name="ZoneTexte 14"/>
          <p:cNvSpPr txBox="1"/>
          <p:nvPr/>
        </p:nvSpPr>
        <p:spPr>
          <a:xfrm>
            <a:off x="415090" y="5921019"/>
            <a:ext cx="8183016" cy="430887"/>
          </a:xfrm>
          <a:prstGeom prst="rect">
            <a:avLst/>
          </a:prstGeom>
          <a:noFill/>
        </p:spPr>
        <p:txBody>
          <a:bodyPr wrap="square" rtlCol="0">
            <a:spAutoFit/>
          </a:bodyPr>
          <a:lstStyle/>
          <a:p>
            <a:r>
              <a:rPr lang="fr-FR" sz="2200" dirty="0">
                <a:solidFill>
                  <a:schemeClr val="tx1"/>
                </a:solidFill>
              </a:rPr>
              <a:t>(pas de maîtrise sur l’apparition)</a:t>
            </a:r>
          </a:p>
        </p:txBody>
      </p:sp>
      <p:pic>
        <p:nvPicPr>
          <p:cNvPr id="16" name="Imag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41970074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7" cy="803991"/>
          </a:xfrm>
        </p:spPr>
        <p:txBody>
          <a:bodyPr/>
          <a:lstStyle/>
          <a:p>
            <a:r>
              <a:rPr lang="fr-FR" sz="3600" dirty="0">
                <a:solidFill>
                  <a:schemeClr val="tx1"/>
                </a:solidFill>
              </a:rPr>
              <a:t>Identification des risques internes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73207" y="1131427"/>
            <a:ext cx="8866785" cy="430887"/>
          </a:xfrm>
          <a:prstGeom prst="rect">
            <a:avLst/>
          </a:prstGeom>
          <a:noFill/>
        </p:spPr>
        <p:txBody>
          <a:bodyPr wrap="square" rtlCol="0">
            <a:spAutoFit/>
          </a:bodyPr>
          <a:lstStyle/>
          <a:p>
            <a:pPr algn="l"/>
            <a:r>
              <a:rPr lang="fr-FR" sz="2200" dirty="0">
                <a:solidFill>
                  <a:schemeClr val="tx1"/>
                </a:solidFill>
              </a:rPr>
              <a:t>le </a:t>
            </a:r>
            <a:r>
              <a:rPr lang="fr-FR" sz="2200" dirty="0">
                <a:solidFill>
                  <a:srgbClr val="FF0000"/>
                </a:solidFill>
              </a:rPr>
              <a:t>personnel</a:t>
            </a:r>
            <a:r>
              <a:rPr lang="fr-FR" sz="2200" dirty="0">
                <a:solidFill>
                  <a:schemeClr val="tx1"/>
                </a:solidFill>
              </a:rPr>
              <a:t> : conflits, accidents de travail, turn-over, …</a:t>
            </a:r>
          </a:p>
        </p:txBody>
      </p:sp>
      <p:sp>
        <p:nvSpPr>
          <p:cNvPr id="12" name="ZoneTexte 11"/>
          <p:cNvSpPr txBox="1"/>
          <p:nvPr/>
        </p:nvSpPr>
        <p:spPr>
          <a:xfrm>
            <a:off x="25153" y="2030988"/>
            <a:ext cx="8733185" cy="430887"/>
          </a:xfrm>
          <a:prstGeom prst="rect">
            <a:avLst/>
          </a:prstGeom>
          <a:noFill/>
        </p:spPr>
        <p:txBody>
          <a:bodyPr wrap="square" rtlCol="0">
            <a:spAutoFit/>
          </a:bodyPr>
          <a:lstStyle/>
          <a:p>
            <a:pPr algn="l"/>
            <a:r>
              <a:rPr lang="fr-FR" sz="2200" dirty="0" smtClean="0">
                <a:solidFill>
                  <a:schemeClr val="tx1"/>
                </a:solidFill>
              </a:rPr>
              <a:t>les </a:t>
            </a:r>
            <a:r>
              <a:rPr lang="fr-FR" sz="2200" dirty="0">
                <a:solidFill>
                  <a:srgbClr val="FF0000"/>
                </a:solidFill>
              </a:rPr>
              <a:t>processus</a:t>
            </a:r>
            <a:r>
              <a:rPr lang="fr-FR" sz="2200" dirty="0">
                <a:solidFill>
                  <a:schemeClr val="tx1"/>
                </a:solidFill>
              </a:rPr>
              <a:t> : problèmes de qualité, technologie</a:t>
            </a:r>
          </a:p>
        </p:txBody>
      </p:sp>
      <p:sp>
        <p:nvSpPr>
          <p:cNvPr id="10" name="ZoneTexte 9"/>
          <p:cNvSpPr txBox="1"/>
          <p:nvPr/>
        </p:nvSpPr>
        <p:spPr>
          <a:xfrm>
            <a:off x="73207" y="2930549"/>
            <a:ext cx="8733185" cy="430887"/>
          </a:xfrm>
          <a:prstGeom prst="rect">
            <a:avLst/>
          </a:prstGeom>
          <a:noFill/>
        </p:spPr>
        <p:txBody>
          <a:bodyPr wrap="square" rtlCol="0">
            <a:spAutoFit/>
          </a:bodyPr>
          <a:lstStyle/>
          <a:p>
            <a:pPr algn="l"/>
            <a:r>
              <a:rPr lang="fr-FR" sz="2200" dirty="0" smtClean="0">
                <a:solidFill>
                  <a:srgbClr val="FF0000"/>
                </a:solidFill>
              </a:rPr>
              <a:t>l’infrastructure </a:t>
            </a:r>
            <a:r>
              <a:rPr lang="fr-FR" sz="2200" dirty="0">
                <a:solidFill>
                  <a:schemeClr val="tx1"/>
                </a:solidFill>
              </a:rPr>
              <a:t>: réparations inattendues, problèmes</a:t>
            </a:r>
          </a:p>
        </p:txBody>
      </p:sp>
      <p:sp>
        <p:nvSpPr>
          <p:cNvPr id="11" name="ZoneTexte 10"/>
          <p:cNvSpPr txBox="1"/>
          <p:nvPr/>
        </p:nvSpPr>
        <p:spPr>
          <a:xfrm>
            <a:off x="33371" y="3732859"/>
            <a:ext cx="8733185" cy="430887"/>
          </a:xfrm>
          <a:prstGeom prst="rect">
            <a:avLst/>
          </a:prstGeom>
          <a:noFill/>
        </p:spPr>
        <p:txBody>
          <a:bodyPr wrap="square" rtlCol="0">
            <a:spAutoFit/>
          </a:bodyPr>
          <a:lstStyle/>
          <a:p>
            <a:pPr algn="l"/>
            <a:r>
              <a:rPr lang="fr-FR" sz="2200" dirty="0">
                <a:solidFill>
                  <a:schemeClr val="tx1"/>
                </a:solidFill>
              </a:rPr>
              <a:t>les </a:t>
            </a:r>
            <a:r>
              <a:rPr lang="fr-FR" sz="2200" dirty="0">
                <a:solidFill>
                  <a:srgbClr val="FF0000"/>
                </a:solidFill>
              </a:rPr>
              <a:t>finances </a:t>
            </a:r>
            <a:r>
              <a:rPr lang="fr-FR" sz="2200" dirty="0">
                <a:solidFill>
                  <a:schemeClr val="tx1"/>
                </a:solidFill>
              </a:rPr>
              <a:t>: détournement,…</a:t>
            </a:r>
          </a:p>
        </p:txBody>
      </p:sp>
      <p:sp>
        <p:nvSpPr>
          <p:cNvPr id="14" name="ZoneTexte 13"/>
          <p:cNvSpPr txBox="1"/>
          <p:nvPr/>
        </p:nvSpPr>
        <p:spPr>
          <a:xfrm>
            <a:off x="539552" y="4966058"/>
            <a:ext cx="8218786" cy="430887"/>
          </a:xfrm>
          <a:prstGeom prst="rect">
            <a:avLst/>
          </a:prstGeom>
          <a:noFill/>
        </p:spPr>
        <p:txBody>
          <a:bodyPr wrap="square" rtlCol="0">
            <a:spAutoFit/>
          </a:bodyPr>
          <a:lstStyle/>
          <a:p>
            <a:r>
              <a:rPr lang="fr-FR" sz="2200" dirty="0">
                <a:solidFill>
                  <a:schemeClr val="tx1"/>
                </a:solidFill>
              </a:rPr>
              <a:t>(degré variable de maîtrise sur l’apparition)</a:t>
            </a:r>
          </a:p>
        </p:txBody>
      </p:sp>
      <p:pic>
        <p:nvPicPr>
          <p:cNvPr id="15" name="Imag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26508412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2800" dirty="0" smtClean="0">
                <a:solidFill>
                  <a:schemeClr val="tx1"/>
                </a:solidFill>
              </a:rPr>
              <a:t>2.Evaluation </a:t>
            </a:r>
            <a:r>
              <a:rPr lang="fr-FR" sz="2800" dirty="0">
                <a:solidFill>
                  <a:schemeClr val="tx1"/>
                </a:solidFill>
              </a:rPr>
              <a:t>du risque par la cartographie des risques</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2670" y="1135917"/>
            <a:ext cx="8866785" cy="769441"/>
          </a:xfrm>
          <a:prstGeom prst="rect">
            <a:avLst/>
          </a:prstGeom>
          <a:noFill/>
        </p:spPr>
        <p:txBody>
          <a:bodyPr wrap="square" rtlCol="0">
            <a:spAutoFit/>
          </a:bodyPr>
          <a:lstStyle/>
          <a:p>
            <a:pPr algn="l"/>
            <a:r>
              <a:rPr lang="fr-FR" sz="2200" dirty="0">
                <a:solidFill>
                  <a:schemeClr val="tx1"/>
                </a:solidFill>
              </a:rPr>
              <a:t>Evaluer l’impact négatif si l’hypothèse ne se réalise pas (si le risque se réalise) </a:t>
            </a:r>
          </a:p>
        </p:txBody>
      </p:sp>
      <p:sp>
        <p:nvSpPr>
          <p:cNvPr id="12" name="ZoneTexte 11"/>
          <p:cNvSpPr txBox="1"/>
          <p:nvPr/>
        </p:nvSpPr>
        <p:spPr>
          <a:xfrm>
            <a:off x="69469" y="1953273"/>
            <a:ext cx="8733185" cy="430887"/>
          </a:xfrm>
          <a:prstGeom prst="rect">
            <a:avLst/>
          </a:prstGeom>
          <a:noFill/>
        </p:spPr>
        <p:txBody>
          <a:bodyPr wrap="square" rtlCol="0">
            <a:spAutoFit/>
          </a:bodyPr>
          <a:lstStyle/>
          <a:p>
            <a:pPr algn="l"/>
            <a:r>
              <a:rPr lang="fr-FR" sz="2200" dirty="0">
                <a:solidFill>
                  <a:schemeClr val="tx1"/>
                </a:solidFill>
              </a:rPr>
              <a:t>Evaluer la probabilité de réalisation du risque</a:t>
            </a:r>
          </a:p>
        </p:txBody>
      </p:sp>
      <p:pic>
        <p:nvPicPr>
          <p:cNvPr id="13" name="Picture 6" descr="La table de gestion des risques (heat ma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7203" y="2442965"/>
            <a:ext cx="7369128" cy="3889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Imag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63808" y="6301693"/>
            <a:ext cx="1425046" cy="642761"/>
          </a:xfrm>
          <a:prstGeom prst="rect">
            <a:avLst/>
          </a:prstGeom>
        </p:spPr>
      </p:pic>
    </p:spTree>
    <p:extLst>
      <p:ext uri="{BB962C8B-B14F-4D97-AF65-F5344CB8AC3E}">
        <p14:creationId xmlns:p14="http://schemas.microsoft.com/office/powerpoint/2010/main" val="10639811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2800" dirty="0" smtClean="0">
                <a:solidFill>
                  <a:schemeClr val="tx1"/>
                </a:solidFill>
              </a:rPr>
              <a:t>3.Stratégie de gestion des risques</a:t>
            </a:r>
            <a:endParaRPr lang="fr-FR" sz="2800" dirty="0">
              <a:solidFill>
                <a:schemeClr val="tx1"/>
              </a:solidFill>
            </a:endParaRP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91574" y="1485041"/>
            <a:ext cx="8728898" cy="4154984"/>
          </a:xfrm>
          <a:prstGeom prst="rect">
            <a:avLst/>
          </a:prstGeom>
          <a:noFill/>
        </p:spPr>
        <p:txBody>
          <a:bodyPr wrap="square" rtlCol="0">
            <a:spAutoFit/>
          </a:bodyPr>
          <a:lstStyle/>
          <a:p>
            <a:pPr algn="l"/>
            <a:r>
              <a:rPr lang="fr-FR" b="1" u="sng" dirty="0">
                <a:solidFill>
                  <a:schemeClr val="tx1"/>
                </a:solidFill>
              </a:rPr>
              <a:t>Préalablement à l’exécution du projet </a:t>
            </a:r>
            <a:r>
              <a:rPr lang="fr-FR" dirty="0" smtClean="0">
                <a:solidFill>
                  <a:schemeClr val="tx1"/>
                </a:solidFill>
              </a:rPr>
              <a:t>:</a:t>
            </a:r>
          </a:p>
          <a:p>
            <a:pPr algn="l"/>
            <a:endParaRPr lang="fr-FR" dirty="0" smtClean="0">
              <a:solidFill>
                <a:schemeClr val="tx1"/>
              </a:solidFill>
            </a:endParaRPr>
          </a:p>
          <a:p>
            <a:pPr marL="342900" indent="-342900" algn="l">
              <a:buFont typeface="Wingdings" panose="05000000000000000000" pitchFamily="2" charset="2"/>
              <a:buChar char="v"/>
            </a:pPr>
            <a:r>
              <a:rPr lang="fr-FR" dirty="0" smtClean="0">
                <a:solidFill>
                  <a:srgbClr val="FF0000"/>
                </a:solidFill>
              </a:rPr>
              <a:t>Modification </a:t>
            </a:r>
            <a:r>
              <a:rPr lang="fr-FR" dirty="0">
                <a:solidFill>
                  <a:srgbClr val="FF0000"/>
                </a:solidFill>
              </a:rPr>
              <a:t>des orientations stratégiques </a:t>
            </a:r>
            <a:r>
              <a:rPr lang="fr-FR" dirty="0">
                <a:solidFill>
                  <a:schemeClr val="tx1"/>
                </a:solidFill>
              </a:rPr>
              <a:t>(résultats/effet à moyen terme) </a:t>
            </a:r>
            <a:endParaRPr lang="fr-FR" dirty="0" smtClean="0">
              <a:solidFill>
                <a:schemeClr val="tx1"/>
              </a:solidFill>
            </a:endParaRPr>
          </a:p>
          <a:p>
            <a:pPr marL="342900" indent="-342900" algn="l">
              <a:buFont typeface="Wingdings" panose="05000000000000000000" pitchFamily="2" charset="2"/>
              <a:buChar char="v"/>
            </a:pPr>
            <a:r>
              <a:rPr lang="fr-FR" dirty="0" smtClean="0">
                <a:solidFill>
                  <a:srgbClr val="FF0000"/>
                </a:solidFill>
              </a:rPr>
              <a:t>Diminution </a:t>
            </a:r>
            <a:r>
              <a:rPr lang="fr-FR" dirty="0">
                <a:solidFill>
                  <a:srgbClr val="FF0000"/>
                </a:solidFill>
              </a:rPr>
              <a:t>des ambitions </a:t>
            </a:r>
            <a:r>
              <a:rPr lang="fr-FR" dirty="0">
                <a:solidFill>
                  <a:schemeClr val="tx1"/>
                </a:solidFill>
              </a:rPr>
              <a:t>(valeurs cible des IOV de résultats ou d’extrants) </a:t>
            </a:r>
            <a:endParaRPr lang="fr-FR" dirty="0" smtClean="0">
              <a:solidFill>
                <a:schemeClr val="tx1"/>
              </a:solidFill>
            </a:endParaRPr>
          </a:p>
          <a:p>
            <a:pPr marL="342900" indent="-342900" algn="l">
              <a:buFont typeface="Wingdings" panose="05000000000000000000" pitchFamily="2" charset="2"/>
              <a:buChar char="v"/>
            </a:pPr>
            <a:r>
              <a:rPr lang="fr-FR" dirty="0" smtClean="0">
                <a:solidFill>
                  <a:srgbClr val="FF0000"/>
                </a:solidFill>
              </a:rPr>
              <a:t>Modifications </a:t>
            </a:r>
            <a:r>
              <a:rPr lang="fr-FR" dirty="0">
                <a:solidFill>
                  <a:srgbClr val="FF0000"/>
                </a:solidFill>
              </a:rPr>
              <a:t>des orientations opérationnelles </a:t>
            </a:r>
            <a:r>
              <a:rPr lang="fr-FR" dirty="0">
                <a:solidFill>
                  <a:schemeClr val="tx1"/>
                </a:solidFill>
              </a:rPr>
              <a:t>(activités) </a:t>
            </a:r>
            <a:endParaRPr lang="fr-FR" dirty="0" smtClean="0">
              <a:solidFill>
                <a:schemeClr val="tx1"/>
              </a:solidFill>
            </a:endParaRPr>
          </a:p>
          <a:p>
            <a:pPr marL="342900" indent="-342900" algn="l">
              <a:buFont typeface="Wingdings" panose="05000000000000000000" pitchFamily="2" charset="2"/>
              <a:buChar char="v"/>
            </a:pPr>
            <a:r>
              <a:rPr lang="fr-FR" dirty="0" smtClean="0">
                <a:solidFill>
                  <a:schemeClr val="tx1"/>
                </a:solidFill>
              </a:rPr>
              <a:t>Décision </a:t>
            </a:r>
            <a:r>
              <a:rPr lang="fr-FR" dirty="0">
                <a:solidFill>
                  <a:schemeClr val="tx1"/>
                </a:solidFill>
              </a:rPr>
              <a:t>de </a:t>
            </a:r>
            <a:r>
              <a:rPr lang="fr-FR" dirty="0">
                <a:solidFill>
                  <a:srgbClr val="FF0000"/>
                </a:solidFill>
              </a:rPr>
              <a:t>ne pas réaliser le projet </a:t>
            </a:r>
            <a:endParaRPr lang="fr-FR" dirty="0" smtClean="0">
              <a:solidFill>
                <a:srgbClr val="FF0000"/>
              </a:solidFill>
            </a:endParaRPr>
          </a:p>
          <a:p>
            <a:pPr marL="342900" indent="-342900" algn="l">
              <a:buFont typeface="Wingdings" panose="05000000000000000000" pitchFamily="2" charset="2"/>
              <a:buChar char="v"/>
            </a:pPr>
            <a:r>
              <a:rPr lang="fr-FR" dirty="0" smtClean="0">
                <a:solidFill>
                  <a:schemeClr val="tx1"/>
                </a:solidFill>
              </a:rPr>
              <a:t>Elaboration </a:t>
            </a:r>
            <a:r>
              <a:rPr lang="fr-FR" dirty="0">
                <a:solidFill>
                  <a:schemeClr val="tx1"/>
                </a:solidFill>
              </a:rPr>
              <a:t>du système de </a:t>
            </a:r>
            <a:r>
              <a:rPr lang="fr-FR" dirty="0">
                <a:solidFill>
                  <a:srgbClr val="FF0000"/>
                </a:solidFill>
              </a:rPr>
              <a:t>suivi </a:t>
            </a:r>
            <a:r>
              <a:rPr lang="fr-FR" dirty="0">
                <a:solidFill>
                  <a:schemeClr val="tx1"/>
                </a:solidFill>
              </a:rPr>
              <a:t>des risques résiduels (tous devant être acceptables) </a:t>
            </a:r>
            <a:endParaRPr lang="fr-FR" dirty="0" smtClean="0">
              <a:solidFill>
                <a:schemeClr val="tx1"/>
              </a:solidFill>
            </a:endParaRPr>
          </a:p>
          <a:p>
            <a:pPr algn="l"/>
            <a:r>
              <a:rPr lang="fr-FR" dirty="0" smtClean="0">
                <a:solidFill>
                  <a:schemeClr val="tx1"/>
                </a:solidFill>
                <a:latin typeface="Tw Cen MT" panose="020B0602020104020603" pitchFamily="34" charset="0"/>
              </a:rPr>
              <a:t>        ¬  </a:t>
            </a:r>
            <a:r>
              <a:rPr lang="fr-FR" dirty="0" smtClean="0">
                <a:solidFill>
                  <a:schemeClr val="tx1"/>
                </a:solidFill>
              </a:rPr>
              <a:t>définir </a:t>
            </a:r>
            <a:r>
              <a:rPr lang="fr-FR" dirty="0">
                <a:solidFill>
                  <a:srgbClr val="FF0000"/>
                </a:solidFill>
              </a:rPr>
              <a:t>les mesures </a:t>
            </a:r>
            <a:r>
              <a:rPr lang="fr-FR" dirty="0">
                <a:solidFill>
                  <a:schemeClr val="tx1"/>
                </a:solidFill>
              </a:rPr>
              <a:t>et les </a:t>
            </a:r>
            <a:r>
              <a:rPr lang="fr-FR" dirty="0">
                <a:solidFill>
                  <a:srgbClr val="FF0000"/>
                </a:solidFill>
              </a:rPr>
              <a:t>seuils</a:t>
            </a:r>
            <a:r>
              <a:rPr lang="fr-FR" dirty="0">
                <a:solidFill>
                  <a:schemeClr val="tx1"/>
                </a:solidFill>
              </a:rPr>
              <a:t> d’alertes</a:t>
            </a: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3808" y="6229865"/>
            <a:ext cx="1425046" cy="642761"/>
          </a:xfrm>
          <a:prstGeom prst="rect">
            <a:avLst/>
          </a:prstGeom>
        </p:spPr>
      </p:pic>
    </p:spTree>
    <p:extLst>
      <p:ext uri="{BB962C8B-B14F-4D97-AF65-F5344CB8AC3E}">
        <p14:creationId xmlns:p14="http://schemas.microsoft.com/office/powerpoint/2010/main" val="25535796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2800" dirty="0" smtClean="0">
                <a:solidFill>
                  <a:schemeClr val="tx1"/>
                </a:solidFill>
              </a:rPr>
              <a:t>4.Suivi du risque</a:t>
            </a:r>
            <a:endParaRPr lang="fr-FR" sz="2800" dirty="0">
              <a:solidFill>
                <a:schemeClr val="tx1"/>
              </a:solidFill>
            </a:endParaRPr>
          </a:p>
        </p:txBody>
      </p:sp>
      <p:sp>
        <p:nvSpPr>
          <p:cNvPr id="21508" name="Espace réservé de la date 4"/>
          <p:cNvSpPr>
            <a:spLocks noGrp="1"/>
          </p:cNvSpPr>
          <p:nvPr>
            <p:ph type="dt" sz="quarter" idx="10"/>
          </p:nvPr>
        </p:nvSpPr>
        <p:spPr>
          <a:xfrm>
            <a:off x="251520" y="6381328"/>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91574" y="1485041"/>
            <a:ext cx="8728898" cy="3785652"/>
          </a:xfrm>
          <a:prstGeom prst="rect">
            <a:avLst/>
          </a:prstGeom>
          <a:noFill/>
        </p:spPr>
        <p:txBody>
          <a:bodyPr wrap="square" rtlCol="0">
            <a:spAutoFit/>
          </a:bodyPr>
          <a:lstStyle/>
          <a:p>
            <a:pPr algn="l"/>
            <a:r>
              <a:rPr lang="fr-FR" b="1" u="sng" dirty="0">
                <a:solidFill>
                  <a:schemeClr val="tx1"/>
                </a:solidFill>
              </a:rPr>
              <a:t>Pendant l’exécution</a:t>
            </a:r>
            <a:r>
              <a:rPr lang="fr-FR" dirty="0">
                <a:solidFill>
                  <a:schemeClr val="tx1"/>
                </a:solidFill>
              </a:rPr>
              <a:t>: </a:t>
            </a:r>
            <a:endParaRPr lang="fr-FR" dirty="0" smtClean="0">
              <a:solidFill>
                <a:schemeClr val="tx1"/>
              </a:solidFill>
            </a:endParaRPr>
          </a:p>
          <a:p>
            <a:pPr algn="l"/>
            <a:r>
              <a:rPr lang="fr-FR" dirty="0" smtClean="0">
                <a:solidFill>
                  <a:srgbClr val="FF0000"/>
                </a:solidFill>
              </a:rPr>
              <a:t>Suivre </a:t>
            </a:r>
            <a:r>
              <a:rPr lang="fr-FR" dirty="0">
                <a:solidFill>
                  <a:srgbClr val="FF0000"/>
                </a:solidFill>
              </a:rPr>
              <a:t>des indicateurs de veille </a:t>
            </a:r>
            <a:r>
              <a:rPr lang="fr-FR" dirty="0">
                <a:solidFill>
                  <a:schemeClr val="tx1"/>
                </a:solidFill>
              </a:rPr>
              <a:t>(lié aux risques identifiés</a:t>
            </a:r>
            <a:r>
              <a:rPr lang="fr-FR" dirty="0" smtClean="0">
                <a:solidFill>
                  <a:schemeClr val="tx1"/>
                </a:solidFill>
              </a:rPr>
              <a:t>)</a:t>
            </a:r>
          </a:p>
          <a:p>
            <a:pPr algn="l"/>
            <a:r>
              <a:rPr lang="fr-FR" dirty="0" smtClean="0">
                <a:solidFill>
                  <a:schemeClr val="tx1"/>
                </a:solidFill>
              </a:rPr>
              <a:t>Un </a:t>
            </a:r>
            <a:r>
              <a:rPr lang="fr-FR" dirty="0">
                <a:solidFill>
                  <a:schemeClr val="tx1"/>
                </a:solidFill>
              </a:rPr>
              <a:t>bon indicateur de veille permet d’anticiper l’apparition du risque et mesure donc </a:t>
            </a:r>
            <a:r>
              <a:rPr lang="fr-FR" dirty="0">
                <a:solidFill>
                  <a:srgbClr val="FF0000"/>
                </a:solidFill>
              </a:rPr>
              <a:t>l’augmentation de sa probabilité </a:t>
            </a:r>
            <a:r>
              <a:rPr lang="fr-FR" dirty="0" smtClean="0">
                <a:solidFill>
                  <a:srgbClr val="FF0000"/>
                </a:solidFill>
              </a:rPr>
              <a:t>d’apparition</a:t>
            </a:r>
          </a:p>
          <a:p>
            <a:pPr algn="l"/>
            <a:endParaRPr lang="fr-FR" dirty="0">
              <a:solidFill>
                <a:schemeClr val="tx1"/>
              </a:solidFill>
            </a:endParaRPr>
          </a:p>
          <a:p>
            <a:pPr algn="l"/>
            <a:r>
              <a:rPr lang="fr-FR" dirty="0">
                <a:solidFill>
                  <a:schemeClr val="tx1"/>
                </a:solidFill>
              </a:rPr>
              <a:t>Risques internes et externes : définition d’indicateurs ou de points d’attention </a:t>
            </a:r>
            <a:endParaRPr lang="fr-FR" dirty="0" smtClean="0">
              <a:solidFill>
                <a:schemeClr val="tx1"/>
              </a:solidFill>
            </a:endParaRPr>
          </a:p>
          <a:p>
            <a:pPr lvl="1" algn="l"/>
            <a:r>
              <a:rPr lang="fr-FR" dirty="0" smtClean="0">
                <a:solidFill>
                  <a:schemeClr val="tx1"/>
                </a:solidFill>
              </a:rPr>
              <a:t> </a:t>
            </a:r>
            <a:r>
              <a:rPr lang="fr-FR" dirty="0">
                <a:solidFill>
                  <a:schemeClr val="tx1"/>
                </a:solidFill>
              </a:rPr>
              <a:t>enclenchent </a:t>
            </a:r>
            <a:r>
              <a:rPr lang="fr-FR" dirty="0">
                <a:solidFill>
                  <a:srgbClr val="FF0000"/>
                </a:solidFill>
              </a:rPr>
              <a:t>des signaux d’alarme (seuils d’alerte) </a:t>
            </a:r>
            <a:endParaRPr lang="fr-FR" dirty="0" smtClean="0">
              <a:solidFill>
                <a:srgbClr val="FF0000"/>
              </a:solidFill>
            </a:endParaRPr>
          </a:p>
          <a:p>
            <a:pPr lvl="1" algn="l"/>
            <a:r>
              <a:rPr lang="fr-FR" dirty="0" smtClean="0">
                <a:solidFill>
                  <a:schemeClr val="tx1"/>
                </a:solidFill>
              </a:rPr>
              <a:t> </a:t>
            </a:r>
            <a:r>
              <a:rPr lang="fr-FR" dirty="0">
                <a:solidFill>
                  <a:schemeClr val="tx1"/>
                </a:solidFill>
              </a:rPr>
              <a:t>déclenchent </a:t>
            </a:r>
            <a:r>
              <a:rPr lang="fr-FR" dirty="0">
                <a:solidFill>
                  <a:srgbClr val="FF0000"/>
                </a:solidFill>
              </a:rPr>
              <a:t>la mise en œuvre des réponses aux risques </a:t>
            </a:r>
            <a:endParaRPr lang="fr-FR" dirty="0" smtClean="0">
              <a:solidFill>
                <a:srgbClr val="FF0000"/>
              </a:solidFill>
            </a:endParaRP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23940831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4000" dirty="0" smtClean="0">
                <a:solidFill>
                  <a:schemeClr val="tx1"/>
                </a:solidFill>
              </a:rPr>
              <a:t>3.Indicateurs d’extrants</a:t>
            </a:r>
            <a:endParaRPr lang="fr-FR" sz="4000" dirty="0">
              <a:solidFill>
                <a:schemeClr val="tx1"/>
              </a:solidFill>
            </a:endParaRPr>
          </a:p>
        </p:txBody>
      </p:sp>
      <p:sp>
        <p:nvSpPr>
          <p:cNvPr id="21508" name="Espace réservé de la date 4"/>
          <p:cNvSpPr>
            <a:spLocks noGrp="1"/>
          </p:cNvSpPr>
          <p:nvPr>
            <p:ph type="dt" sz="quarter" idx="10"/>
          </p:nvPr>
        </p:nvSpPr>
        <p:spPr>
          <a:xfrm>
            <a:off x="251520" y="6381328"/>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91574" y="1485041"/>
            <a:ext cx="8728898" cy="4031873"/>
          </a:xfrm>
          <a:prstGeom prst="rect">
            <a:avLst/>
          </a:prstGeom>
          <a:noFill/>
        </p:spPr>
        <p:txBody>
          <a:bodyPr wrap="square" rtlCol="0">
            <a:spAutoFit/>
          </a:bodyPr>
          <a:lstStyle/>
          <a:p>
            <a:pPr algn="l"/>
            <a:r>
              <a:rPr lang="fr-FR" sz="3200" dirty="0">
                <a:solidFill>
                  <a:schemeClr val="tx1"/>
                </a:solidFill>
              </a:rPr>
              <a:t>= indicateurs liés </a:t>
            </a:r>
            <a:r>
              <a:rPr lang="fr-FR" sz="3200" dirty="0">
                <a:solidFill>
                  <a:srgbClr val="FF0000"/>
                </a:solidFill>
              </a:rPr>
              <a:t>aux produits et services </a:t>
            </a:r>
            <a:r>
              <a:rPr lang="fr-FR" sz="3200" dirty="0">
                <a:solidFill>
                  <a:schemeClr val="tx1"/>
                </a:solidFill>
              </a:rPr>
              <a:t>immédiatement apportés par l’intervention </a:t>
            </a:r>
            <a:endParaRPr lang="fr-FR" sz="3200" dirty="0" smtClean="0">
              <a:solidFill>
                <a:schemeClr val="tx1"/>
              </a:solidFill>
            </a:endParaRPr>
          </a:p>
          <a:p>
            <a:pPr algn="l"/>
            <a:endParaRPr lang="fr-FR" sz="3200" dirty="0">
              <a:solidFill>
                <a:schemeClr val="tx1"/>
              </a:solidFill>
            </a:endParaRPr>
          </a:p>
          <a:p>
            <a:pPr marL="342900" indent="-342900" algn="l">
              <a:buFont typeface="Wingdings" panose="05000000000000000000" pitchFamily="2" charset="2"/>
              <a:buChar char="q"/>
            </a:pPr>
            <a:r>
              <a:rPr lang="fr-FR" sz="3200" dirty="0">
                <a:solidFill>
                  <a:schemeClr val="tx1"/>
                </a:solidFill>
              </a:rPr>
              <a:t>Mesurent quantité et possible qualité</a:t>
            </a:r>
          </a:p>
          <a:p>
            <a:pPr marL="342900" indent="-342900" algn="l">
              <a:buFont typeface="Wingdings" panose="05000000000000000000" pitchFamily="2" charset="2"/>
              <a:buChar char="q"/>
            </a:pPr>
            <a:r>
              <a:rPr lang="fr-FR" sz="3200" dirty="0">
                <a:solidFill>
                  <a:schemeClr val="tx1"/>
                </a:solidFill>
              </a:rPr>
              <a:t>Généralement assez simples et « évidents »</a:t>
            </a:r>
          </a:p>
          <a:p>
            <a:pPr marL="342900" indent="-342900" algn="l">
              <a:buFont typeface="Wingdings" panose="05000000000000000000" pitchFamily="2" charset="2"/>
              <a:buChar char="q"/>
            </a:pPr>
            <a:r>
              <a:rPr lang="fr-FR" sz="3200" dirty="0">
                <a:solidFill>
                  <a:schemeClr val="tx1"/>
                </a:solidFill>
              </a:rPr>
              <a:t>Peu importants en termes de GAR mais indispensables pour la gestion de la mise en œuvre</a:t>
            </a: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488736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re 1"/>
          <p:cNvSpPr>
            <a:spLocks noGrp="1"/>
          </p:cNvSpPr>
          <p:nvPr>
            <p:ph type="title"/>
          </p:nvPr>
        </p:nvSpPr>
        <p:spPr>
          <a:xfrm>
            <a:off x="777795" y="1052370"/>
            <a:ext cx="7772400" cy="1235075"/>
          </a:xfrm>
        </p:spPr>
        <p:txBody>
          <a:bodyPr/>
          <a:lstStyle/>
          <a:p>
            <a:r>
              <a:rPr lang="fr-BE" altLang="fr-FR" sz="2800" dirty="0" smtClean="0">
                <a:solidFill>
                  <a:schemeClr val="tx1"/>
                </a:solidFill>
              </a:rPr>
              <a:t>Système/Dispositif/processus/démarche  de suivi(-évaluation)</a:t>
            </a:r>
          </a:p>
        </p:txBody>
      </p:sp>
      <p:sp>
        <p:nvSpPr>
          <p:cNvPr id="14339" name="Espace réservé du contenu 2"/>
          <p:cNvSpPr>
            <a:spLocks noGrp="1"/>
          </p:cNvSpPr>
          <p:nvPr>
            <p:ph sz="half" idx="1"/>
          </p:nvPr>
        </p:nvSpPr>
        <p:spPr>
          <a:xfrm>
            <a:off x="747950" y="2874838"/>
            <a:ext cx="7595394" cy="2639374"/>
          </a:xfrm>
        </p:spPr>
        <p:txBody>
          <a:bodyPr/>
          <a:lstStyle/>
          <a:p>
            <a:pPr marL="0" indent="0">
              <a:buFont typeface="Wingdings" pitchFamily="2" charset="2"/>
              <a:buNone/>
            </a:pPr>
            <a:r>
              <a:rPr lang="fr-BE" altLang="en-US" sz="2400" dirty="0" smtClean="0"/>
              <a:t>C’est avant tout une </a:t>
            </a:r>
            <a:r>
              <a:rPr lang="fr-BE" altLang="en-US" sz="2400" b="1" dirty="0" smtClean="0"/>
              <a:t>démarche stratégique </a:t>
            </a:r>
            <a:r>
              <a:rPr lang="fr-BE" altLang="en-US" sz="2400" dirty="0" smtClean="0"/>
              <a:t>– proche de la démarche qualité</a:t>
            </a:r>
            <a:endParaRPr lang="fr-FR" altLang="fr-FR" sz="2400" dirty="0" smtClean="0"/>
          </a:p>
          <a:p>
            <a:pPr marL="0" indent="0" algn="ctr">
              <a:buFont typeface="Wingdings" pitchFamily="2" charset="2"/>
              <a:buNone/>
            </a:pPr>
            <a:r>
              <a:rPr lang="fr-FR" altLang="fr-FR" dirty="0" smtClean="0">
                <a:solidFill>
                  <a:srgbClr val="FF0000"/>
                </a:solidFill>
              </a:rPr>
              <a:t>Va de la collecte à l’utilisation</a:t>
            </a:r>
          </a:p>
          <a:p>
            <a:pPr marL="0" indent="0" algn="ctr">
              <a:buFont typeface="Wingdings" pitchFamily="2" charset="2"/>
              <a:buNone/>
            </a:pPr>
            <a:r>
              <a:rPr lang="fr-FR" altLang="fr-FR" dirty="0" smtClean="0">
                <a:solidFill>
                  <a:srgbClr val="FF0000"/>
                </a:solidFill>
              </a:rPr>
              <a:t>Couvre les dimensions opérationnelles et stratégiques</a:t>
            </a:r>
            <a:endParaRPr lang="fr-BE" altLang="fr-FR" dirty="0" smtClean="0">
              <a:solidFill>
                <a:srgbClr val="FF0000"/>
              </a:solidFill>
            </a:endParaRPr>
          </a:p>
        </p:txBody>
      </p:sp>
      <p:sp>
        <p:nvSpPr>
          <p:cNvPr id="14340"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4000" dirty="0">
                <a:solidFill>
                  <a:schemeClr val="tx1"/>
                </a:solidFill>
              </a:rPr>
              <a:t>4</a:t>
            </a:r>
            <a:r>
              <a:rPr lang="fr-FR" sz="4000" dirty="0" smtClean="0">
                <a:solidFill>
                  <a:schemeClr val="tx1"/>
                </a:solidFill>
              </a:rPr>
              <a:t>.Indicateurs financiers</a:t>
            </a:r>
            <a:endParaRPr lang="fr-FR" sz="4000" dirty="0">
              <a:solidFill>
                <a:schemeClr val="tx1"/>
              </a:solidFill>
            </a:endParaRPr>
          </a:p>
        </p:txBody>
      </p:sp>
      <p:sp>
        <p:nvSpPr>
          <p:cNvPr id="21508" name="Espace réservé de la date 4"/>
          <p:cNvSpPr>
            <a:spLocks noGrp="1"/>
          </p:cNvSpPr>
          <p:nvPr>
            <p:ph type="dt" sz="quarter" idx="10"/>
          </p:nvPr>
        </p:nvSpPr>
        <p:spPr>
          <a:xfrm>
            <a:off x="251520" y="6381328"/>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91574" y="1485041"/>
            <a:ext cx="8728898" cy="4708981"/>
          </a:xfrm>
          <a:prstGeom prst="rect">
            <a:avLst/>
          </a:prstGeom>
          <a:noFill/>
        </p:spPr>
        <p:txBody>
          <a:bodyPr wrap="square" rtlCol="0">
            <a:spAutoFit/>
          </a:bodyPr>
          <a:lstStyle/>
          <a:p>
            <a:pPr marL="457200" indent="-457200" algn="l">
              <a:buFont typeface="Wingdings" panose="05000000000000000000" pitchFamily="2" charset="2"/>
              <a:buChar char="Ø"/>
            </a:pPr>
            <a:r>
              <a:rPr lang="fr-FR" sz="3000" dirty="0">
                <a:solidFill>
                  <a:schemeClr val="tx1"/>
                </a:solidFill>
              </a:rPr>
              <a:t>Intrants – lié aux moyens : = indicateurs mesurant la quantité, qualité et disponibilité des ressources financières, humaines, matérielles et </a:t>
            </a:r>
            <a:r>
              <a:rPr lang="fr-FR" sz="3000" dirty="0" smtClean="0">
                <a:solidFill>
                  <a:schemeClr val="tx1"/>
                </a:solidFill>
              </a:rPr>
              <a:t>technologiques</a:t>
            </a:r>
          </a:p>
          <a:p>
            <a:pPr algn="l"/>
            <a:endParaRPr lang="fr-FR" sz="3000" dirty="0">
              <a:solidFill>
                <a:schemeClr val="tx1"/>
              </a:solidFill>
            </a:endParaRPr>
          </a:p>
          <a:p>
            <a:pPr marL="457200" indent="-457200" algn="l">
              <a:buFont typeface="Wingdings" panose="05000000000000000000" pitchFamily="2" charset="2"/>
              <a:buChar char="Ø"/>
            </a:pPr>
            <a:r>
              <a:rPr lang="fr-FR" sz="3000" dirty="0">
                <a:solidFill>
                  <a:schemeClr val="tx1"/>
                </a:solidFill>
              </a:rPr>
              <a:t>Finances : </a:t>
            </a:r>
            <a:endParaRPr lang="fr-FR" sz="3000" dirty="0" smtClean="0">
              <a:solidFill>
                <a:schemeClr val="tx1"/>
              </a:solidFill>
            </a:endParaRPr>
          </a:p>
          <a:p>
            <a:pPr marL="1371600" lvl="2" indent="-457200" algn="l">
              <a:buFont typeface="Wingdings" panose="05000000000000000000" pitchFamily="2" charset="2"/>
              <a:buChar char="§"/>
            </a:pPr>
            <a:r>
              <a:rPr lang="fr-FR" sz="3000" dirty="0" smtClean="0">
                <a:solidFill>
                  <a:schemeClr val="tx1"/>
                </a:solidFill>
              </a:rPr>
              <a:t>IOV </a:t>
            </a:r>
            <a:r>
              <a:rPr lang="fr-FR" sz="3000" dirty="0">
                <a:solidFill>
                  <a:schemeClr val="tx1"/>
                </a:solidFill>
              </a:rPr>
              <a:t>comptables, taux d’exécution (valeur cible : planification budgétaire) (selon nature/résultat) </a:t>
            </a:r>
            <a:endParaRPr lang="fr-FR" sz="3000" dirty="0" smtClean="0">
              <a:solidFill>
                <a:schemeClr val="tx1"/>
              </a:solidFill>
            </a:endParaRPr>
          </a:p>
          <a:p>
            <a:pPr marL="1371600" lvl="2" indent="-457200" algn="l">
              <a:buFont typeface="Wingdings" panose="05000000000000000000" pitchFamily="2" charset="2"/>
              <a:buChar char="§"/>
            </a:pPr>
            <a:r>
              <a:rPr lang="fr-FR" sz="3000" dirty="0" smtClean="0">
                <a:solidFill>
                  <a:schemeClr val="tx1"/>
                </a:solidFill>
              </a:rPr>
              <a:t>Trésorerie</a:t>
            </a:r>
            <a:endParaRPr lang="fr-FR" sz="3000" dirty="0">
              <a:solidFill>
                <a:schemeClr val="tx1"/>
              </a:solidFill>
            </a:endParaRP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6153069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907203" y="152555"/>
            <a:ext cx="7369128" cy="935447"/>
          </a:xfrm>
        </p:spPr>
        <p:txBody>
          <a:bodyPr/>
          <a:lstStyle/>
          <a:p>
            <a:pPr algn="l"/>
            <a:r>
              <a:rPr lang="fr-FR" sz="4000" dirty="0" smtClean="0">
                <a:solidFill>
                  <a:schemeClr val="tx1"/>
                </a:solidFill>
              </a:rPr>
              <a:t>5.Indicateurs de processus</a:t>
            </a:r>
            <a:endParaRPr lang="fr-FR" sz="4000" dirty="0">
              <a:solidFill>
                <a:schemeClr val="tx1"/>
              </a:solidFill>
            </a:endParaRPr>
          </a:p>
        </p:txBody>
      </p:sp>
      <p:sp>
        <p:nvSpPr>
          <p:cNvPr id="21508" name="Espace réservé de la date 4"/>
          <p:cNvSpPr>
            <a:spLocks noGrp="1"/>
          </p:cNvSpPr>
          <p:nvPr>
            <p:ph type="dt" sz="quarter" idx="10"/>
          </p:nvPr>
        </p:nvSpPr>
        <p:spPr>
          <a:xfrm>
            <a:off x="251520" y="6381328"/>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6331" y="309402"/>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07" y="152264"/>
            <a:ext cx="932690" cy="935738"/>
          </a:xfrm>
          <a:prstGeom prst="rect">
            <a:avLst/>
          </a:prstGeom>
        </p:spPr>
      </p:pic>
      <p:sp>
        <p:nvSpPr>
          <p:cNvPr id="9" name="ZoneTexte 8"/>
          <p:cNvSpPr txBox="1"/>
          <p:nvPr/>
        </p:nvSpPr>
        <p:spPr>
          <a:xfrm>
            <a:off x="91574" y="1485041"/>
            <a:ext cx="8728898" cy="4247317"/>
          </a:xfrm>
          <a:prstGeom prst="rect">
            <a:avLst/>
          </a:prstGeom>
          <a:noFill/>
        </p:spPr>
        <p:txBody>
          <a:bodyPr wrap="square" rtlCol="0">
            <a:spAutoFit/>
          </a:bodyPr>
          <a:lstStyle/>
          <a:p>
            <a:pPr marL="457200" indent="-457200" algn="l">
              <a:buFont typeface="Trebuchet MS" panose="020B0603020202020204" pitchFamily="34" charset="0"/>
              <a:buChar char="֎"/>
            </a:pPr>
            <a:r>
              <a:rPr lang="fr-FR" sz="3000" dirty="0">
                <a:solidFill>
                  <a:schemeClr val="tx1"/>
                </a:solidFill>
              </a:rPr>
              <a:t>Indicateurs liés au « comment faire ? </a:t>
            </a:r>
            <a:r>
              <a:rPr lang="fr-FR" sz="3000" dirty="0" smtClean="0">
                <a:solidFill>
                  <a:schemeClr val="tx1"/>
                </a:solidFill>
              </a:rPr>
              <a:t>»</a:t>
            </a:r>
          </a:p>
          <a:p>
            <a:pPr marL="457200" indent="-457200" algn="l">
              <a:buFont typeface="Trebuchet MS" panose="020B0603020202020204" pitchFamily="34" charset="0"/>
              <a:buChar char="֎"/>
            </a:pPr>
            <a:r>
              <a:rPr lang="fr-FR" sz="3000" dirty="0" smtClean="0">
                <a:solidFill>
                  <a:schemeClr val="tx1"/>
                </a:solidFill>
              </a:rPr>
              <a:t> </a:t>
            </a:r>
            <a:r>
              <a:rPr lang="fr-FR" sz="3000" dirty="0">
                <a:solidFill>
                  <a:schemeClr val="tx1"/>
                </a:solidFill>
              </a:rPr>
              <a:t>Souvent pas-peu formalisés</a:t>
            </a:r>
          </a:p>
          <a:p>
            <a:pPr marL="457200" indent="-457200" algn="l">
              <a:buFont typeface="Trebuchet MS" panose="020B0603020202020204" pitchFamily="34" charset="0"/>
              <a:buChar char="֎"/>
            </a:pPr>
            <a:r>
              <a:rPr lang="fr-FR" sz="3000" dirty="0">
                <a:solidFill>
                  <a:schemeClr val="tx1"/>
                </a:solidFill>
              </a:rPr>
              <a:t>Utile pour améliorer la gestion axée vers les résultats</a:t>
            </a:r>
          </a:p>
          <a:p>
            <a:pPr algn="l"/>
            <a:r>
              <a:rPr lang="fr-FR" sz="3000" dirty="0">
                <a:solidFill>
                  <a:schemeClr val="tx1"/>
                </a:solidFill>
              </a:rPr>
              <a:t>Exemples : </a:t>
            </a:r>
            <a:endParaRPr lang="fr-FR" sz="3000" dirty="0" smtClean="0">
              <a:solidFill>
                <a:schemeClr val="tx1"/>
              </a:solidFill>
            </a:endParaRPr>
          </a:p>
          <a:p>
            <a:pPr marL="457200" indent="-457200" algn="l">
              <a:buFontTx/>
              <a:buChar char="-"/>
            </a:pPr>
            <a:r>
              <a:rPr lang="fr-FR" sz="3000" dirty="0" smtClean="0">
                <a:solidFill>
                  <a:schemeClr val="tx1"/>
                </a:solidFill>
              </a:rPr>
              <a:t>bonne </a:t>
            </a:r>
            <a:r>
              <a:rPr lang="fr-FR" sz="3000" dirty="0">
                <a:solidFill>
                  <a:schemeClr val="tx1"/>
                </a:solidFill>
              </a:rPr>
              <a:t>gestion des Ressources Humaines </a:t>
            </a:r>
            <a:endParaRPr lang="fr-FR" sz="3000" dirty="0" smtClean="0">
              <a:solidFill>
                <a:schemeClr val="tx1"/>
              </a:solidFill>
            </a:endParaRPr>
          </a:p>
          <a:p>
            <a:pPr marL="457200" indent="-457200" algn="l">
              <a:buFontTx/>
              <a:buChar char="-"/>
            </a:pPr>
            <a:r>
              <a:rPr lang="fr-FR" sz="3000" dirty="0" smtClean="0">
                <a:solidFill>
                  <a:schemeClr val="tx1"/>
                </a:solidFill>
              </a:rPr>
              <a:t>bon </a:t>
            </a:r>
            <a:r>
              <a:rPr lang="fr-FR" sz="3000" dirty="0">
                <a:solidFill>
                  <a:schemeClr val="tx1"/>
                </a:solidFill>
              </a:rPr>
              <a:t>Système de Suivi-Evaluation </a:t>
            </a:r>
            <a:endParaRPr lang="fr-FR" sz="3000" dirty="0" smtClean="0">
              <a:solidFill>
                <a:schemeClr val="tx1"/>
              </a:solidFill>
            </a:endParaRPr>
          </a:p>
          <a:p>
            <a:pPr marL="457200" indent="-457200" algn="l">
              <a:buFontTx/>
              <a:buChar char="-"/>
            </a:pPr>
            <a:r>
              <a:rPr lang="fr-FR" sz="3000" dirty="0" smtClean="0">
                <a:solidFill>
                  <a:schemeClr val="tx1"/>
                </a:solidFill>
              </a:rPr>
              <a:t>bonne </a:t>
            </a:r>
            <a:r>
              <a:rPr lang="fr-FR" sz="3000" dirty="0">
                <a:solidFill>
                  <a:schemeClr val="tx1"/>
                </a:solidFill>
              </a:rPr>
              <a:t>relation partenariale</a:t>
            </a:r>
            <a:r>
              <a:rPr lang="fr-FR" sz="3000" dirty="0" smtClean="0">
                <a:solidFill>
                  <a:schemeClr val="tx1"/>
                </a:solidFill>
              </a:rPr>
              <a:t>,</a:t>
            </a:r>
          </a:p>
          <a:p>
            <a:pPr marL="457200" indent="-457200" algn="l">
              <a:buFontTx/>
              <a:buChar char="-"/>
            </a:pPr>
            <a:r>
              <a:rPr lang="fr-FR" sz="3000" dirty="0" smtClean="0">
                <a:solidFill>
                  <a:schemeClr val="tx1"/>
                </a:solidFill>
              </a:rPr>
              <a:t>bon </a:t>
            </a:r>
            <a:r>
              <a:rPr lang="fr-FR" sz="3000" dirty="0">
                <a:solidFill>
                  <a:schemeClr val="tx1"/>
                </a:solidFill>
              </a:rPr>
              <a:t>déroulement des comités de pilotage…</a:t>
            </a: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25532469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5587" y="116632"/>
            <a:ext cx="7772399" cy="504056"/>
          </a:xfrm>
        </p:spPr>
        <p:txBody>
          <a:bodyPr/>
          <a:lstStyle/>
          <a:p>
            <a:r>
              <a:rPr lang="fr-FR" dirty="0"/>
              <a:t>Exemples d’outils de collecte de </a:t>
            </a:r>
            <a:r>
              <a:rPr lang="fr-FR" dirty="0" smtClean="0"/>
              <a:t>données</a:t>
            </a:r>
            <a:endParaRPr lang="fr-FR" dirty="0"/>
          </a:p>
        </p:txBody>
      </p:sp>
      <p:sp>
        <p:nvSpPr>
          <p:cNvPr id="3" name="Espace réservé du contenu 2"/>
          <p:cNvSpPr>
            <a:spLocks noGrp="1"/>
          </p:cNvSpPr>
          <p:nvPr>
            <p:ph idx="1"/>
          </p:nvPr>
        </p:nvSpPr>
        <p:spPr>
          <a:xfrm>
            <a:off x="303526" y="738360"/>
            <a:ext cx="8280921" cy="5629945"/>
          </a:xfrm>
        </p:spPr>
        <p:txBody>
          <a:bodyPr/>
          <a:lstStyle/>
          <a:p>
            <a:r>
              <a:rPr lang="fr-FR" sz="2000" dirty="0"/>
              <a:t>Les </a:t>
            </a:r>
            <a:r>
              <a:rPr lang="fr-FR" sz="2000" dirty="0" smtClean="0"/>
              <a:t>questionnaires d’enquêtes </a:t>
            </a:r>
          </a:p>
          <a:p>
            <a:r>
              <a:rPr lang="fr-FR" sz="2000" dirty="0" smtClean="0"/>
              <a:t>Les guides d’entretiens individuels</a:t>
            </a:r>
          </a:p>
          <a:p>
            <a:r>
              <a:rPr lang="fr-FR" sz="2000" dirty="0" smtClean="0"/>
              <a:t>Analyse contextuelle et thématique</a:t>
            </a:r>
          </a:p>
          <a:p>
            <a:r>
              <a:rPr lang="fr-FR" sz="2000" dirty="0" smtClean="0"/>
              <a:t>Les </a:t>
            </a:r>
            <a:r>
              <a:rPr lang="fr-FR" sz="2000" dirty="0"/>
              <a:t>réunions de suivi </a:t>
            </a:r>
            <a:endParaRPr lang="fr-FR" sz="2000" dirty="0" smtClean="0"/>
          </a:p>
          <a:p>
            <a:r>
              <a:rPr lang="fr-FR" sz="2000" dirty="0" smtClean="0"/>
              <a:t>Les </a:t>
            </a:r>
            <a:r>
              <a:rPr lang="fr-FR" sz="2000" dirty="0"/>
              <a:t>groupes de discussion </a:t>
            </a:r>
            <a:r>
              <a:rPr lang="fr-FR" sz="2000" dirty="0" smtClean="0"/>
              <a:t>facilitée</a:t>
            </a:r>
          </a:p>
          <a:p>
            <a:r>
              <a:rPr lang="fr-FR" sz="2000" dirty="0" smtClean="0"/>
              <a:t>Les </a:t>
            </a:r>
            <a:r>
              <a:rPr lang="fr-FR" sz="2000" dirty="0"/>
              <a:t>cahiers de suivi ou cahiers spécifiques </a:t>
            </a:r>
            <a:endParaRPr lang="fr-FR" sz="2000" dirty="0" smtClean="0"/>
          </a:p>
          <a:p>
            <a:r>
              <a:rPr lang="fr-FR" sz="2000" dirty="0" smtClean="0"/>
              <a:t>La </a:t>
            </a:r>
            <a:r>
              <a:rPr lang="fr-FR" sz="2000" dirty="0"/>
              <a:t>collecte d’informations significatives (statistiques, loi, …) </a:t>
            </a:r>
            <a:endParaRPr lang="fr-FR" sz="2000" dirty="0" smtClean="0"/>
          </a:p>
          <a:p>
            <a:r>
              <a:rPr lang="fr-FR" sz="2000" dirty="0" smtClean="0"/>
              <a:t>Les </a:t>
            </a:r>
            <a:r>
              <a:rPr lang="fr-FR" sz="2000" dirty="0"/>
              <a:t>fiches de suivi </a:t>
            </a:r>
            <a:endParaRPr lang="fr-FR" sz="2000" dirty="0" smtClean="0"/>
          </a:p>
          <a:p>
            <a:r>
              <a:rPr lang="fr-FR" sz="2000" dirty="0" smtClean="0"/>
              <a:t>Les </a:t>
            </a:r>
            <a:r>
              <a:rPr lang="fr-FR" sz="2000" dirty="0"/>
              <a:t>tableaux de bord de gestion et </a:t>
            </a:r>
            <a:r>
              <a:rPr lang="fr-FR" sz="2000" dirty="0" smtClean="0"/>
              <a:t>d’indicateurs (CSR)</a:t>
            </a:r>
          </a:p>
          <a:p>
            <a:r>
              <a:rPr lang="fr-FR" sz="2000" dirty="0" smtClean="0"/>
              <a:t>Les </a:t>
            </a:r>
            <a:r>
              <a:rPr lang="fr-FR" sz="2000" dirty="0"/>
              <a:t>bulletins ou lettres d’information </a:t>
            </a:r>
            <a:endParaRPr lang="fr-FR" sz="2000" dirty="0" smtClean="0"/>
          </a:p>
          <a:p>
            <a:r>
              <a:rPr lang="fr-FR" sz="2000" dirty="0" smtClean="0"/>
              <a:t>Les </a:t>
            </a:r>
            <a:r>
              <a:rPr lang="fr-FR" sz="2000" dirty="0"/>
              <a:t>diagnostics annuels </a:t>
            </a:r>
            <a:endParaRPr lang="fr-FR" sz="2000" dirty="0" smtClean="0"/>
          </a:p>
          <a:p>
            <a:r>
              <a:rPr lang="fr-FR" sz="2000" dirty="0" smtClean="0"/>
              <a:t>Les </a:t>
            </a:r>
            <a:r>
              <a:rPr lang="fr-FR" sz="2000" dirty="0"/>
              <a:t>prévisions mensuelles </a:t>
            </a:r>
            <a:endParaRPr lang="fr-FR" sz="2000" dirty="0" smtClean="0"/>
          </a:p>
          <a:p>
            <a:r>
              <a:rPr lang="fr-FR" sz="2000" dirty="0" smtClean="0"/>
              <a:t>Les </a:t>
            </a:r>
            <a:r>
              <a:rPr lang="fr-FR" sz="2000" dirty="0"/>
              <a:t>missions de </a:t>
            </a:r>
            <a:r>
              <a:rPr lang="fr-FR" sz="2000" dirty="0" smtClean="0"/>
              <a:t>terrain</a:t>
            </a:r>
          </a:p>
          <a:p>
            <a:r>
              <a:rPr lang="fr-FR" sz="2000" dirty="0" smtClean="0"/>
              <a:t>Les CR d’ateliers</a:t>
            </a:r>
            <a:r>
              <a:rPr lang="fr-FR" sz="2000" dirty="0"/>
              <a:t>, de tables-rondes, </a:t>
            </a:r>
            <a:r>
              <a:rPr lang="fr-FR" sz="2000" dirty="0" smtClean="0"/>
              <a:t>de CP, </a:t>
            </a:r>
            <a:r>
              <a:rPr lang="fr-FR" sz="2000" dirty="0"/>
              <a:t>colloques, etc. </a:t>
            </a:r>
            <a:endParaRPr lang="fr-FR" sz="2000" dirty="0" smtClean="0"/>
          </a:p>
          <a:p>
            <a:r>
              <a:rPr lang="fr-FR" sz="2000" dirty="0" smtClean="0"/>
              <a:t>L’observation </a:t>
            </a:r>
            <a:r>
              <a:rPr lang="fr-FR" sz="2000" dirty="0"/>
              <a:t>…</a:t>
            </a:r>
          </a:p>
          <a:p>
            <a:endParaRPr lang="fr-FR" dirty="0"/>
          </a:p>
        </p:txBody>
      </p:sp>
      <p:sp>
        <p:nvSpPr>
          <p:cNvPr id="4" name="Espace réservé de la date 3"/>
          <p:cNvSpPr>
            <a:spLocks noGrp="1"/>
          </p:cNvSpPr>
          <p:nvPr>
            <p:ph type="dt" sz="half" idx="10"/>
          </p:nvPr>
        </p:nvSpPr>
        <p:spPr>
          <a:xfrm>
            <a:off x="735587" y="6472337"/>
            <a:ext cx="7416800" cy="476250"/>
          </a:xfrm>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8375766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5168" y="178478"/>
            <a:ext cx="7772400" cy="587152"/>
          </a:xfrm>
        </p:spPr>
        <p:txBody>
          <a:bodyPr/>
          <a:lstStyle/>
          <a:p>
            <a:r>
              <a:rPr lang="fr-FR" dirty="0" smtClean="0"/>
              <a:t>Collecte/Traitement</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933608903"/>
              </p:ext>
            </p:extLst>
          </p:nvPr>
        </p:nvGraphicFramePr>
        <p:xfrm>
          <a:off x="675168" y="873118"/>
          <a:ext cx="7772400" cy="5932437"/>
        </p:xfrm>
        <a:graphic>
          <a:graphicData uri="http://schemas.openxmlformats.org/drawingml/2006/table">
            <a:tbl>
              <a:tblPr firstRow="1" bandRow="1">
                <a:tableStyleId>{5C22544A-7EE6-4342-B048-85BDC9FD1C3A}</a:tableStyleId>
              </a:tblPr>
              <a:tblGrid>
                <a:gridCol w="2096632">
                  <a:extLst>
                    <a:ext uri="{9D8B030D-6E8A-4147-A177-3AD203B41FA5}">
                      <a16:colId xmlns:a16="http://schemas.microsoft.com/office/drawing/2014/main" val="1923438616"/>
                    </a:ext>
                  </a:extLst>
                </a:gridCol>
                <a:gridCol w="5675768">
                  <a:extLst>
                    <a:ext uri="{9D8B030D-6E8A-4147-A177-3AD203B41FA5}">
                      <a16:colId xmlns:a16="http://schemas.microsoft.com/office/drawing/2014/main" val="3627344673"/>
                    </a:ext>
                  </a:extLst>
                </a:gridCol>
              </a:tblGrid>
              <a:tr h="370840">
                <a:tc>
                  <a:txBody>
                    <a:bodyPr/>
                    <a:lstStyle/>
                    <a:p>
                      <a:r>
                        <a:rPr lang="fr-FR" dirty="0" smtClean="0">
                          <a:solidFill>
                            <a:srgbClr val="000000"/>
                          </a:solidFill>
                        </a:rPr>
                        <a:t>CHAMP</a:t>
                      </a:r>
                      <a:endParaRPr lang="fr-FR" dirty="0">
                        <a:solidFill>
                          <a:srgbClr val="000000"/>
                        </a:solidFill>
                      </a:endParaRPr>
                    </a:p>
                  </a:txBody>
                  <a:tcPr/>
                </a:tc>
                <a:tc>
                  <a:txBody>
                    <a:bodyPr/>
                    <a:lstStyle/>
                    <a:p>
                      <a:r>
                        <a:rPr lang="fr-FR" dirty="0" smtClean="0">
                          <a:solidFill>
                            <a:srgbClr val="000000"/>
                          </a:solidFill>
                        </a:rPr>
                        <a:t>OUTIL(S)</a:t>
                      </a:r>
                      <a:endParaRPr lang="fr-FR" dirty="0">
                        <a:solidFill>
                          <a:srgbClr val="000000"/>
                        </a:solidFill>
                      </a:endParaRPr>
                    </a:p>
                  </a:txBody>
                  <a:tcPr/>
                </a:tc>
                <a:extLst>
                  <a:ext uri="{0D108BD9-81ED-4DB2-BD59-A6C34878D82A}">
                    <a16:rowId xmlns:a16="http://schemas.microsoft.com/office/drawing/2014/main" val="153956114"/>
                  </a:ext>
                </a:extLst>
              </a:tr>
              <a:tr h="1629677">
                <a:tc>
                  <a:txBody>
                    <a:bodyPr/>
                    <a:lstStyle/>
                    <a:p>
                      <a:r>
                        <a:rPr lang="fr-FR" sz="1800" dirty="0" smtClean="0"/>
                        <a:t>Résultats attendus, </a:t>
                      </a:r>
                      <a:r>
                        <a:rPr lang="fr-FR" sz="1800" dirty="0" err="1" smtClean="0"/>
                        <a:t>obj</a:t>
                      </a:r>
                      <a:r>
                        <a:rPr lang="fr-FR" sz="1800" dirty="0" smtClean="0"/>
                        <a:t>.</a:t>
                      </a:r>
                      <a:r>
                        <a:rPr lang="fr-FR" sz="1800" baseline="0" dirty="0" smtClean="0"/>
                        <a:t> </a:t>
                      </a:r>
                      <a:r>
                        <a:rPr lang="fr-FR" sz="1800" dirty="0" smtClean="0"/>
                        <a:t>spécifique, objectif global</a:t>
                      </a:r>
                    </a:p>
                    <a:p>
                      <a:endParaRPr lang="fr-FR" sz="1800" dirty="0"/>
                    </a:p>
                  </a:txBody>
                  <a:tcPr/>
                </a:tc>
                <a:tc>
                  <a:txBody>
                    <a:bodyPr/>
                    <a:lstStyle/>
                    <a:p>
                      <a:r>
                        <a:rPr lang="fr-FR" sz="1800" dirty="0" smtClean="0"/>
                        <a:t>Cadre de suivi de rendements à partir du CL</a:t>
                      </a:r>
                    </a:p>
                    <a:p>
                      <a:r>
                        <a:rPr lang="fr-FR" sz="1800" dirty="0" smtClean="0"/>
                        <a:t>Planification : valeurs de références et valeurs cibles (IOV évolutifs) </a:t>
                      </a:r>
                    </a:p>
                    <a:p>
                      <a:r>
                        <a:rPr lang="fr-FR" sz="1800" dirty="0" smtClean="0"/>
                        <a:t>Risques : valeurs de références et seuils d’alerte (IOV de veille)</a:t>
                      </a:r>
                    </a:p>
                  </a:txBody>
                  <a:tcPr/>
                </a:tc>
                <a:extLst>
                  <a:ext uri="{0D108BD9-81ED-4DB2-BD59-A6C34878D82A}">
                    <a16:rowId xmlns:a16="http://schemas.microsoft.com/office/drawing/2014/main" val="674939317"/>
                  </a:ext>
                </a:extLst>
              </a:tr>
              <a:tr h="958725">
                <a:tc>
                  <a:txBody>
                    <a:bodyPr/>
                    <a:lstStyle/>
                    <a:p>
                      <a:r>
                        <a:rPr lang="fr-FR" sz="1800" dirty="0" smtClean="0"/>
                        <a:t>Financiers et ressources</a:t>
                      </a:r>
                    </a:p>
                    <a:p>
                      <a:endParaRPr lang="fr-FR" sz="1800" dirty="0"/>
                    </a:p>
                  </a:txBody>
                  <a:tcPr/>
                </a:tc>
                <a:tc>
                  <a:txBody>
                    <a:bodyPr/>
                    <a:lstStyle/>
                    <a:p>
                      <a:r>
                        <a:rPr lang="fr-FR" sz="1800" dirty="0" smtClean="0"/>
                        <a:t>Outils comptables et financiers, liste des investissements </a:t>
                      </a:r>
                    </a:p>
                    <a:p>
                      <a:r>
                        <a:rPr lang="fr-FR" sz="1800" dirty="0" smtClean="0"/>
                        <a:t>Planification budgétaire et de trésorerie (valeurs cibles)</a:t>
                      </a:r>
                    </a:p>
                  </a:txBody>
                  <a:tcPr/>
                </a:tc>
                <a:extLst>
                  <a:ext uri="{0D108BD9-81ED-4DB2-BD59-A6C34878D82A}">
                    <a16:rowId xmlns:a16="http://schemas.microsoft.com/office/drawing/2014/main" val="2331700132"/>
                  </a:ext>
                </a:extLst>
              </a:tr>
              <a:tr h="1382869">
                <a:tc>
                  <a:txBody>
                    <a:bodyPr/>
                    <a:lstStyle/>
                    <a:p>
                      <a:r>
                        <a:rPr lang="fr-FR" sz="1800" dirty="0" smtClean="0"/>
                        <a:t>Activités</a:t>
                      </a:r>
                      <a:endParaRPr lang="fr-FR"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t>Tableaux de bord (suivi) </a:t>
                      </a:r>
                      <a:r>
                        <a:rPr lang="fr-FR" sz="1800" kern="1200" dirty="0" smtClean="0">
                          <a:solidFill>
                            <a:schemeClr val="dk1"/>
                          </a:solidFill>
                          <a:latin typeface="+mn-lt"/>
                          <a:ea typeface="+mn-ea"/>
                          <a:cs typeface="+mn-cs"/>
                        </a:rPr>
                        <a:t>Fiche de suivi </a:t>
                      </a:r>
                      <a:endParaRPr lang="fr-FR" sz="1800" dirty="0" smtClean="0"/>
                    </a:p>
                    <a:p>
                      <a:r>
                        <a:rPr lang="fr-FR" sz="1800" dirty="0" smtClean="0"/>
                        <a:t>Planification des activités et tâches : valeurs cibles</a:t>
                      </a:r>
                    </a:p>
                    <a:p>
                      <a:pPr marL="0" algn="l" defTabSz="914400" rtl="0" eaLnBrk="1" latinLnBrk="0" hangingPunct="1"/>
                      <a:r>
                        <a:rPr lang="fr-FR" sz="1800" kern="1200" dirty="0" smtClean="0">
                          <a:solidFill>
                            <a:schemeClr val="dk1"/>
                          </a:solidFill>
                          <a:latin typeface="+mn-lt"/>
                          <a:ea typeface="+mn-ea"/>
                          <a:cs typeface="+mn-cs"/>
                        </a:rPr>
                        <a:t>Fiche de suivi des statistiques</a:t>
                      </a:r>
                    </a:p>
                    <a:p>
                      <a:pPr marL="0" algn="l" defTabSz="914400" rtl="0" eaLnBrk="1" latinLnBrk="0" hangingPunct="1"/>
                      <a:r>
                        <a:rPr lang="fr-FR" sz="1800" kern="1200" dirty="0" smtClean="0">
                          <a:solidFill>
                            <a:schemeClr val="dk1"/>
                          </a:solidFill>
                          <a:latin typeface="+mn-lt"/>
                          <a:ea typeface="+mn-ea"/>
                          <a:cs typeface="+mn-cs"/>
                        </a:rPr>
                        <a:t>Compte rendu et rapport d’activités</a:t>
                      </a:r>
                    </a:p>
                    <a:p>
                      <a:pPr marL="0" algn="l" defTabSz="914400" rtl="0" eaLnBrk="1" latinLnBrk="0" hangingPunct="1"/>
                      <a:r>
                        <a:rPr lang="fr-FR" sz="1800" kern="1200" dirty="0" smtClean="0">
                          <a:solidFill>
                            <a:schemeClr val="dk1"/>
                          </a:solidFill>
                          <a:latin typeface="+mn-lt"/>
                          <a:ea typeface="+mn-ea"/>
                          <a:cs typeface="+mn-cs"/>
                        </a:rPr>
                        <a:t>Feuille de temps</a:t>
                      </a:r>
                    </a:p>
                  </a:txBody>
                  <a:tcPr/>
                </a:tc>
                <a:extLst>
                  <a:ext uri="{0D108BD9-81ED-4DB2-BD59-A6C34878D82A}">
                    <a16:rowId xmlns:a16="http://schemas.microsoft.com/office/drawing/2014/main" val="3953126982"/>
                  </a:ext>
                </a:extLst>
              </a:tr>
              <a:tr h="370840">
                <a:tc>
                  <a:txBody>
                    <a:bodyPr/>
                    <a:lstStyle/>
                    <a:p>
                      <a:r>
                        <a:rPr lang="fr-FR" sz="1800" dirty="0" smtClean="0"/>
                        <a:t>Contexte</a:t>
                      </a:r>
                      <a:endParaRPr lang="fr-FR" sz="1800" dirty="0"/>
                    </a:p>
                  </a:txBody>
                  <a:tcPr/>
                </a:tc>
                <a:tc>
                  <a:txBody>
                    <a:bodyPr/>
                    <a:lstStyle/>
                    <a:p>
                      <a:r>
                        <a:rPr lang="fr-FR" sz="1800" dirty="0" smtClean="0"/>
                        <a:t>Tableau de suivi des risques </a:t>
                      </a:r>
                    </a:p>
                    <a:p>
                      <a:r>
                        <a:rPr lang="fr-FR" sz="1800" dirty="0" smtClean="0"/>
                        <a:t>Planification : définition de seuils d’alerte</a:t>
                      </a:r>
                    </a:p>
                  </a:txBody>
                  <a:tcPr/>
                </a:tc>
                <a:extLst>
                  <a:ext uri="{0D108BD9-81ED-4DB2-BD59-A6C34878D82A}">
                    <a16:rowId xmlns:a16="http://schemas.microsoft.com/office/drawing/2014/main" val="2741812023"/>
                  </a:ext>
                </a:extLst>
              </a:tr>
              <a:tr h="370840">
                <a:tc>
                  <a:txBody>
                    <a:bodyPr/>
                    <a:lstStyle/>
                    <a:p>
                      <a:r>
                        <a:rPr lang="fr-FR" sz="1800" dirty="0" smtClean="0"/>
                        <a:t>Gestion interne </a:t>
                      </a:r>
                      <a:endParaRPr lang="fr-FR" sz="1800" dirty="0"/>
                    </a:p>
                  </a:txBody>
                  <a:tcPr/>
                </a:tc>
                <a:tc>
                  <a:txBody>
                    <a:bodyPr/>
                    <a:lstStyle/>
                    <a:p>
                      <a:r>
                        <a:rPr lang="fr-FR" sz="1800" dirty="0" smtClean="0"/>
                        <a:t>Tableau de suivi des risques </a:t>
                      </a:r>
                    </a:p>
                    <a:p>
                      <a:r>
                        <a:rPr lang="fr-FR" sz="1800" dirty="0" smtClean="0"/>
                        <a:t>Planification : définition de seuils d’alerte</a:t>
                      </a:r>
                    </a:p>
                  </a:txBody>
                  <a:tcPr/>
                </a:tc>
                <a:extLst>
                  <a:ext uri="{0D108BD9-81ED-4DB2-BD59-A6C34878D82A}">
                    <a16:rowId xmlns:a16="http://schemas.microsoft.com/office/drawing/2014/main" val="2318039454"/>
                  </a:ext>
                </a:extLst>
              </a:tr>
            </a:tbl>
          </a:graphicData>
        </a:graphic>
      </p:graphicFrame>
      <p:sp>
        <p:nvSpPr>
          <p:cNvPr id="4" name="Espace réservé de la date 3"/>
          <p:cNvSpPr>
            <a:spLocks noGrp="1"/>
          </p:cNvSpPr>
          <p:nvPr>
            <p:ph type="dt" sz="half" idx="10"/>
          </p:nvPr>
        </p:nvSpPr>
        <p:spPr>
          <a:xfrm>
            <a:off x="678980" y="6796263"/>
            <a:ext cx="7416800" cy="233560"/>
          </a:xfrm>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spTree>
    <p:extLst>
      <p:ext uri="{BB962C8B-B14F-4D97-AF65-F5344CB8AC3E}">
        <p14:creationId xmlns:p14="http://schemas.microsoft.com/office/powerpoint/2010/main" val="35691988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650" y="116632"/>
            <a:ext cx="7632774" cy="432048"/>
          </a:xfrm>
        </p:spPr>
        <p:txBody>
          <a:bodyPr/>
          <a:lstStyle/>
          <a:p>
            <a:r>
              <a:rPr lang="fr-FR" sz="2000" dirty="0" smtClean="0"/>
              <a:t>Exemple fiche indicateur</a:t>
            </a:r>
            <a:endParaRPr lang="fr-FR" sz="2000" dirty="0"/>
          </a:p>
        </p:txBody>
      </p:sp>
      <p:sp>
        <p:nvSpPr>
          <p:cNvPr id="3" name="Espace réservé de la date 2"/>
          <p:cNvSpPr>
            <a:spLocks noGrp="1"/>
          </p:cNvSpPr>
          <p:nvPr>
            <p:ph type="dt" sz="half" idx="10"/>
          </p:nvPr>
        </p:nvSpPr>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3852639185"/>
              </p:ext>
            </p:extLst>
          </p:nvPr>
        </p:nvGraphicFramePr>
        <p:xfrm>
          <a:off x="0" y="692695"/>
          <a:ext cx="8964489" cy="6191421"/>
        </p:xfrm>
        <a:graphic>
          <a:graphicData uri="http://schemas.openxmlformats.org/drawingml/2006/table">
            <a:tbl>
              <a:tblPr firstRow="1" firstCol="1" bandRow="1">
                <a:tableStyleId>{5C22544A-7EE6-4342-B048-85BDC9FD1C3A}</a:tableStyleId>
              </a:tblPr>
              <a:tblGrid>
                <a:gridCol w="1547664">
                  <a:extLst>
                    <a:ext uri="{9D8B030D-6E8A-4147-A177-3AD203B41FA5}">
                      <a16:colId xmlns:a16="http://schemas.microsoft.com/office/drawing/2014/main" val="1727299505"/>
                    </a:ext>
                  </a:extLst>
                </a:gridCol>
                <a:gridCol w="1728192">
                  <a:extLst>
                    <a:ext uri="{9D8B030D-6E8A-4147-A177-3AD203B41FA5}">
                      <a16:colId xmlns:a16="http://schemas.microsoft.com/office/drawing/2014/main" val="1490952621"/>
                    </a:ext>
                  </a:extLst>
                </a:gridCol>
                <a:gridCol w="1343449">
                  <a:extLst>
                    <a:ext uri="{9D8B030D-6E8A-4147-A177-3AD203B41FA5}">
                      <a16:colId xmlns:a16="http://schemas.microsoft.com/office/drawing/2014/main" val="1412811979"/>
                    </a:ext>
                  </a:extLst>
                </a:gridCol>
                <a:gridCol w="1084259">
                  <a:extLst>
                    <a:ext uri="{9D8B030D-6E8A-4147-A177-3AD203B41FA5}">
                      <a16:colId xmlns:a16="http://schemas.microsoft.com/office/drawing/2014/main" val="2651876218"/>
                    </a:ext>
                  </a:extLst>
                </a:gridCol>
                <a:gridCol w="1084259">
                  <a:extLst>
                    <a:ext uri="{9D8B030D-6E8A-4147-A177-3AD203B41FA5}">
                      <a16:colId xmlns:a16="http://schemas.microsoft.com/office/drawing/2014/main" val="1942572780"/>
                    </a:ext>
                  </a:extLst>
                </a:gridCol>
                <a:gridCol w="1088333">
                  <a:extLst>
                    <a:ext uri="{9D8B030D-6E8A-4147-A177-3AD203B41FA5}">
                      <a16:colId xmlns:a16="http://schemas.microsoft.com/office/drawing/2014/main" val="915101026"/>
                    </a:ext>
                  </a:extLst>
                </a:gridCol>
                <a:gridCol w="1088333">
                  <a:extLst>
                    <a:ext uri="{9D8B030D-6E8A-4147-A177-3AD203B41FA5}">
                      <a16:colId xmlns:a16="http://schemas.microsoft.com/office/drawing/2014/main" val="1425204086"/>
                    </a:ext>
                  </a:extLst>
                </a:gridCol>
              </a:tblGrid>
              <a:tr h="516111">
                <a:tc>
                  <a:txBody>
                    <a:bodyPr/>
                    <a:lstStyle/>
                    <a:p>
                      <a:pPr algn="just">
                        <a:lnSpc>
                          <a:spcPct val="150000"/>
                        </a:lnSpc>
                        <a:spcAft>
                          <a:spcPts val="0"/>
                        </a:spcAft>
                      </a:pPr>
                      <a:r>
                        <a:rPr lang="fr-FR" sz="1100" dirty="0">
                          <a:solidFill>
                            <a:srgbClr val="000000"/>
                          </a:solidFill>
                          <a:effectLst/>
                        </a:rPr>
                        <a:t>Indicateurs</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Proportion d’exploitations familiales accompagnées exprimant une amélioration concrète de leur situation alimentaire et économique</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77669155"/>
                  </a:ext>
                </a:extLst>
              </a:tr>
              <a:tr h="1404620">
                <a:tc>
                  <a:txBody>
                    <a:bodyPr/>
                    <a:lstStyle/>
                    <a:p>
                      <a:pPr algn="just">
                        <a:lnSpc>
                          <a:spcPct val="150000"/>
                        </a:lnSpc>
                        <a:spcAft>
                          <a:spcPts val="0"/>
                        </a:spcAft>
                      </a:pPr>
                      <a:r>
                        <a:rPr lang="fr-FR" sz="1100" dirty="0">
                          <a:solidFill>
                            <a:srgbClr val="000000"/>
                          </a:solidFill>
                          <a:effectLst/>
                        </a:rPr>
                        <a:t>Explication de l’indicateur</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Cet indicateur cherche à montrer sur le total des exploitations familiales accompagnées dans ce projet, celles qui constatent une amélioration de leur situation économique et alimentaire. Une enquête de référence sera effectuée en début de projet et deux autres à la troisième et cinquième année de mise en œuvre. Cependant, un suivi rapproché et participatif  sera effectué chaque 6 mois par le chargé de suivi-évaluation dans les trois zones d’intervention du projet.</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69991389"/>
                  </a:ext>
                </a:extLst>
              </a:tr>
              <a:tr h="339536">
                <a:tc>
                  <a:txBody>
                    <a:bodyPr/>
                    <a:lstStyle/>
                    <a:p>
                      <a:pPr algn="just">
                        <a:lnSpc>
                          <a:spcPct val="150000"/>
                        </a:lnSpc>
                        <a:spcAft>
                          <a:spcPts val="0"/>
                        </a:spcAft>
                      </a:pPr>
                      <a:r>
                        <a:rPr lang="fr-FR" sz="1100" dirty="0">
                          <a:solidFill>
                            <a:srgbClr val="000000"/>
                          </a:solidFill>
                          <a:effectLst/>
                        </a:rPr>
                        <a:t>Source de vérification</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Enquête au niveau des exploitations familiales (liste de manifestations de cette amélioration)</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055914643"/>
                  </a:ext>
                </a:extLst>
              </a:tr>
              <a:tr h="258056">
                <a:tc rowSpan="2">
                  <a:txBody>
                    <a:bodyPr/>
                    <a:lstStyle/>
                    <a:p>
                      <a:pPr algn="just">
                        <a:lnSpc>
                          <a:spcPct val="150000"/>
                        </a:lnSpc>
                        <a:spcAft>
                          <a:spcPts val="0"/>
                        </a:spcAft>
                      </a:pPr>
                      <a:r>
                        <a:rPr lang="fr-FR" sz="1100" dirty="0">
                          <a:solidFill>
                            <a:srgbClr val="000000"/>
                          </a:solidFill>
                          <a:effectLst/>
                        </a:rPr>
                        <a:t>Situation de référence et valeur cible</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1200" dirty="0">
                          <a:solidFill>
                            <a:srgbClr val="000000"/>
                          </a:solidFill>
                          <a:effectLst/>
                        </a:rPr>
                        <a:t>Baseline</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1100">
                          <a:solidFill>
                            <a:srgbClr val="000000"/>
                          </a:solidFill>
                          <a:effectLst/>
                        </a:rPr>
                        <a:t>Année 1</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1100">
                          <a:solidFill>
                            <a:srgbClr val="000000"/>
                          </a:solidFill>
                          <a:effectLst/>
                        </a:rPr>
                        <a:t>Année 2</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a:solidFill>
                            <a:srgbClr val="000000"/>
                          </a:solidFill>
                          <a:effectLst/>
                        </a:rPr>
                        <a:t>Année 3</a:t>
                      </a:r>
                      <a:endParaRPr lang="fr-FR" sz="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a:solidFill>
                            <a:srgbClr val="000000"/>
                          </a:solidFill>
                          <a:effectLst/>
                        </a:rPr>
                        <a:t>Année 4</a:t>
                      </a:r>
                      <a:endParaRPr lang="fr-FR" sz="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a:solidFill>
                            <a:srgbClr val="000000"/>
                          </a:solidFill>
                          <a:effectLst/>
                        </a:rPr>
                        <a:t>Année 5</a:t>
                      </a:r>
                      <a:endParaRPr lang="fr-FR" sz="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extLst>
                  <a:ext uri="{0D108BD9-81ED-4DB2-BD59-A6C34878D82A}">
                    <a16:rowId xmlns:a16="http://schemas.microsoft.com/office/drawing/2014/main" val="3153283583"/>
                  </a:ext>
                </a:extLst>
              </a:tr>
              <a:tr h="513338">
                <a:tc vMerge="1">
                  <a:txBody>
                    <a:bodyPr/>
                    <a:lstStyle/>
                    <a:p>
                      <a:endParaRPr lang="fr-FR"/>
                    </a:p>
                  </a:txBody>
                  <a:tcPr/>
                </a:tc>
                <a:tc>
                  <a:txBody>
                    <a:bodyPr/>
                    <a:lstStyle/>
                    <a:p>
                      <a:pPr algn="just">
                        <a:lnSpc>
                          <a:spcPct val="150000"/>
                        </a:lnSpc>
                        <a:spcAft>
                          <a:spcPts val="0"/>
                        </a:spcAft>
                      </a:pPr>
                      <a:r>
                        <a:rPr lang="fr-FR" sz="1200" dirty="0">
                          <a:solidFill>
                            <a:srgbClr val="000000"/>
                          </a:solidFill>
                          <a:effectLst/>
                        </a:rPr>
                        <a:t>A déterminer</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1100">
                          <a:solidFill>
                            <a:srgbClr val="000000"/>
                          </a:solidFill>
                          <a:effectLst/>
                        </a:rPr>
                        <a:t> </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1100">
                          <a:solidFill>
                            <a:srgbClr val="000000"/>
                          </a:solidFill>
                          <a:effectLst/>
                        </a:rPr>
                        <a:t> </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a:solidFill>
                            <a:srgbClr val="000000"/>
                          </a:solidFill>
                          <a:effectLst/>
                        </a:rPr>
                        <a:t>X + 40%</a:t>
                      </a:r>
                      <a:endParaRPr lang="fr-FR" sz="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dirty="0">
                          <a:solidFill>
                            <a:srgbClr val="000000"/>
                          </a:solidFill>
                          <a:effectLst/>
                        </a:rPr>
                        <a:t> </a:t>
                      </a:r>
                      <a:endParaRPr lang="fr-FR" sz="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a:txBody>
                    <a:bodyPr/>
                    <a:lstStyle/>
                    <a:p>
                      <a:pPr algn="just">
                        <a:lnSpc>
                          <a:spcPct val="150000"/>
                        </a:lnSpc>
                        <a:spcAft>
                          <a:spcPts val="0"/>
                        </a:spcAft>
                      </a:pPr>
                      <a:r>
                        <a:rPr lang="fr-FR" sz="700">
                          <a:solidFill>
                            <a:srgbClr val="000000"/>
                          </a:solidFill>
                          <a:effectLst/>
                        </a:rPr>
                        <a:t>X + 80%</a:t>
                      </a:r>
                      <a:endParaRPr lang="fr-FR" sz="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extLst>
                  <a:ext uri="{0D108BD9-81ED-4DB2-BD59-A6C34878D82A}">
                    <a16:rowId xmlns:a16="http://schemas.microsoft.com/office/drawing/2014/main" val="3285435765"/>
                  </a:ext>
                </a:extLst>
              </a:tr>
              <a:tr h="258056">
                <a:tc>
                  <a:txBody>
                    <a:bodyPr/>
                    <a:lstStyle/>
                    <a:p>
                      <a:pPr algn="just">
                        <a:lnSpc>
                          <a:spcPct val="150000"/>
                        </a:lnSpc>
                        <a:spcAft>
                          <a:spcPts val="0"/>
                        </a:spcAft>
                      </a:pPr>
                      <a:r>
                        <a:rPr lang="fr-FR" sz="1100">
                          <a:solidFill>
                            <a:srgbClr val="000000"/>
                          </a:solidFill>
                          <a:effectLst/>
                        </a:rPr>
                        <a:t>Outil de collecte</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Questionnaire</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383250793"/>
                  </a:ext>
                </a:extLst>
              </a:tr>
              <a:tr h="339536">
                <a:tc>
                  <a:txBody>
                    <a:bodyPr/>
                    <a:lstStyle/>
                    <a:p>
                      <a:pPr algn="just">
                        <a:lnSpc>
                          <a:spcPct val="150000"/>
                        </a:lnSpc>
                        <a:spcAft>
                          <a:spcPts val="0"/>
                        </a:spcAft>
                      </a:pPr>
                      <a:r>
                        <a:rPr lang="fr-FR" sz="1100">
                          <a:solidFill>
                            <a:srgbClr val="000000"/>
                          </a:solidFill>
                          <a:effectLst/>
                        </a:rPr>
                        <a:t>Mode de calcul</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(Nombre d’EF exprimant une amélioration de leur situation/ total EF accompagné) x100</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75709658"/>
                  </a:ext>
                </a:extLst>
              </a:tr>
              <a:tr h="258056">
                <a:tc>
                  <a:txBody>
                    <a:bodyPr/>
                    <a:lstStyle/>
                    <a:p>
                      <a:pPr algn="just">
                        <a:lnSpc>
                          <a:spcPct val="150000"/>
                        </a:lnSpc>
                        <a:spcAft>
                          <a:spcPts val="0"/>
                        </a:spcAft>
                      </a:pPr>
                      <a:r>
                        <a:rPr lang="fr-FR" sz="1100" dirty="0">
                          <a:solidFill>
                            <a:srgbClr val="000000"/>
                          </a:solidFill>
                          <a:effectLst/>
                        </a:rPr>
                        <a:t>Périodicité</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tabLst>
                          <a:tab pos="1089660" algn="l"/>
                        </a:tabLst>
                      </a:pPr>
                      <a:r>
                        <a:rPr lang="fr-FR" sz="1200" dirty="0">
                          <a:solidFill>
                            <a:srgbClr val="000000"/>
                          </a:solidFill>
                          <a:effectLst/>
                        </a:rPr>
                        <a:t>	Annuelle</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037390083"/>
                  </a:ext>
                </a:extLst>
              </a:tr>
              <a:tr h="335080">
                <a:tc>
                  <a:txBody>
                    <a:bodyPr/>
                    <a:lstStyle/>
                    <a:p>
                      <a:pPr algn="just">
                        <a:lnSpc>
                          <a:spcPct val="150000"/>
                        </a:lnSpc>
                        <a:spcAft>
                          <a:spcPts val="0"/>
                        </a:spcAft>
                      </a:pPr>
                      <a:r>
                        <a:rPr lang="fr-FR" sz="1100" dirty="0">
                          <a:solidFill>
                            <a:srgbClr val="000000"/>
                          </a:solidFill>
                          <a:effectLst/>
                        </a:rPr>
                        <a:t>Méthode de collecte</a:t>
                      </a:r>
                      <a:endParaRPr lang="fr-FR" sz="1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Enquête ménage </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91950248"/>
                  </a:ext>
                </a:extLst>
              </a:tr>
              <a:tr h="516111">
                <a:tc>
                  <a:txBody>
                    <a:bodyPr/>
                    <a:lstStyle/>
                    <a:p>
                      <a:pPr algn="just">
                        <a:lnSpc>
                          <a:spcPct val="150000"/>
                        </a:lnSpc>
                        <a:spcAft>
                          <a:spcPts val="0"/>
                        </a:spcAft>
                      </a:pPr>
                      <a:r>
                        <a:rPr lang="fr-FR" sz="1100">
                          <a:solidFill>
                            <a:srgbClr val="000000"/>
                          </a:solidFill>
                          <a:effectLst/>
                        </a:rPr>
                        <a:t>Type de présentation suggère</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Diagramme circulaire</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07758523"/>
                  </a:ext>
                </a:extLst>
              </a:tr>
              <a:tr h="1290279">
                <a:tc>
                  <a:txBody>
                    <a:bodyPr/>
                    <a:lstStyle/>
                    <a:p>
                      <a:pPr algn="just">
                        <a:lnSpc>
                          <a:spcPct val="150000"/>
                        </a:lnSpc>
                        <a:spcAft>
                          <a:spcPts val="0"/>
                        </a:spcAft>
                      </a:pPr>
                      <a:r>
                        <a:rPr lang="fr-FR" sz="1100">
                          <a:solidFill>
                            <a:srgbClr val="000000"/>
                          </a:solidFill>
                          <a:effectLst/>
                        </a:rPr>
                        <a:t>Utilisation et interprétation</a:t>
                      </a:r>
                      <a:endParaRPr lang="fr-FR" sz="11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gridSpan="6">
                  <a:txBody>
                    <a:bodyPr/>
                    <a:lstStyle/>
                    <a:p>
                      <a:pPr algn="just">
                        <a:lnSpc>
                          <a:spcPct val="150000"/>
                        </a:lnSpc>
                        <a:spcAft>
                          <a:spcPts val="0"/>
                        </a:spcAft>
                      </a:pPr>
                      <a:r>
                        <a:rPr lang="fr-FR" sz="1200" dirty="0">
                          <a:solidFill>
                            <a:srgbClr val="000000"/>
                          </a:solidFill>
                          <a:effectLst/>
                        </a:rPr>
                        <a:t>Cet indicateur est analysé à la fin de chaque année pour voir l’amélioration de la situation alimentaire et économique des exploitations accompagnées. </a:t>
                      </a:r>
                    </a:p>
                    <a:p>
                      <a:pPr algn="just">
                        <a:lnSpc>
                          <a:spcPct val="150000"/>
                        </a:lnSpc>
                        <a:spcAft>
                          <a:spcPts val="0"/>
                        </a:spcAft>
                      </a:pPr>
                      <a:r>
                        <a:rPr lang="fr-FR" sz="1200" dirty="0">
                          <a:solidFill>
                            <a:srgbClr val="000000"/>
                          </a:solidFill>
                          <a:effectLst/>
                        </a:rPr>
                        <a:t>En troisième année, si la proportion d’exploitation exprimant une amélioration de leur situation est supérieure ou égale à 40%, la valeur cible de l’indicateur est atteinte. Au cas où le taux observé est inférieur à 40%, il faudra en rechercher les causes.   </a:t>
                      </a:r>
                      <a:endParaRPr lang="fr-F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720" marR="4572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644396362"/>
                  </a:ext>
                </a:extLst>
              </a:tr>
            </a:tbl>
          </a:graphicData>
        </a:graphic>
      </p:graphicFrame>
    </p:spTree>
    <p:extLst>
      <p:ext uri="{BB962C8B-B14F-4D97-AF65-F5344CB8AC3E}">
        <p14:creationId xmlns:p14="http://schemas.microsoft.com/office/powerpoint/2010/main" val="4577577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2872" y="260648"/>
            <a:ext cx="7990656" cy="587152"/>
          </a:xfrm>
        </p:spPr>
        <p:txBody>
          <a:bodyPr/>
          <a:lstStyle/>
          <a:p>
            <a:pPr algn="l"/>
            <a:r>
              <a:rPr lang="fr-FR" sz="2400" dirty="0"/>
              <a:t>Exercice cadre de suivi de rendement / fiche </a:t>
            </a:r>
            <a:r>
              <a:rPr lang="fr-FR" sz="2400" dirty="0" smtClean="0"/>
              <a:t>indicateur</a:t>
            </a:r>
            <a:endParaRPr lang="fr-FR" sz="2400" dirty="0"/>
          </a:p>
        </p:txBody>
      </p:sp>
      <p:sp>
        <p:nvSpPr>
          <p:cNvPr id="3" name="Espace réservé du contenu 2"/>
          <p:cNvSpPr>
            <a:spLocks noGrp="1"/>
          </p:cNvSpPr>
          <p:nvPr>
            <p:ph sz="half" idx="1"/>
          </p:nvPr>
        </p:nvSpPr>
        <p:spPr>
          <a:xfrm>
            <a:off x="337040" y="1124744"/>
            <a:ext cx="4018936" cy="2304256"/>
          </a:xfrm>
        </p:spPr>
        <p:txBody>
          <a:bodyPr/>
          <a:lstStyle/>
          <a:p>
            <a:r>
              <a:rPr lang="fr-FR" dirty="0"/>
              <a:t>4 groupes : </a:t>
            </a:r>
            <a:endParaRPr lang="fr-FR" dirty="0" smtClean="0"/>
          </a:p>
          <a:p>
            <a:pPr marL="0" indent="0">
              <a:buNone/>
            </a:pPr>
            <a:r>
              <a:rPr lang="fr-FR" sz="2000" dirty="0" smtClean="0"/>
              <a:t>1 </a:t>
            </a:r>
            <a:r>
              <a:rPr lang="fr-FR" sz="2000" dirty="0"/>
              <a:t>indicateur d’activité </a:t>
            </a:r>
            <a:endParaRPr lang="fr-FR" sz="2000" dirty="0" smtClean="0"/>
          </a:p>
          <a:p>
            <a:pPr marL="0" indent="0">
              <a:buNone/>
            </a:pPr>
            <a:r>
              <a:rPr lang="fr-FR" sz="2000" dirty="0" smtClean="0"/>
              <a:t>1 </a:t>
            </a:r>
            <a:r>
              <a:rPr lang="fr-FR" sz="2000" dirty="0"/>
              <a:t>indicateur de résultat </a:t>
            </a:r>
            <a:endParaRPr lang="fr-FR" sz="2000" dirty="0" smtClean="0"/>
          </a:p>
          <a:p>
            <a:pPr marL="0" indent="0">
              <a:buNone/>
            </a:pPr>
            <a:r>
              <a:rPr lang="fr-FR" sz="2000" dirty="0" smtClean="0"/>
              <a:t>1 </a:t>
            </a:r>
            <a:r>
              <a:rPr lang="fr-FR" sz="2000" dirty="0"/>
              <a:t>indicateur d’objectif spécifique </a:t>
            </a:r>
            <a:endParaRPr lang="fr-FR" sz="2000" dirty="0" smtClean="0"/>
          </a:p>
          <a:p>
            <a:pPr marL="0" indent="0">
              <a:buNone/>
            </a:pPr>
            <a:r>
              <a:rPr lang="fr-FR" sz="2000" dirty="0" smtClean="0"/>
              <a:t>1 </a:t>
            </a:r>
            <a:r>
              <a:rPr lang="fr-FR" sz="2000" dirty="0"/>
              <a:t>indicateur de risque </a:t>
            </a:r>
          </a:p>
        </p:txBody>
      </p:sp>
      <p:graphicFrame>
        <p:nvGraphicFramePr>
          <p:cNvPr id="6" name="Espace réservé du contenu 5"/>
          <p:cNvGraphicFramePr>
            <a:graphicFrameLocks noGrp="1"/>
          </p:cNvGraphicFramePr>
          <p:nvPr>
            <p:ph sz="half" idx="2"/>
            <p:extLst>
              <p:ext uri="{D42A27DB-BD31-4B8C-83A1-F6EECF244321}">
                <p14:modId xmlns:p14="http://schemas.microsoft.com/office/powerpoint/2010/main" val="4000391130"/>
              </p:ext>
            </p:extLst>
          </p:nvPr>
        </p:nvGraphicFramePr>
        <p:xfrm>
          <a:off x="4833528" y="2060848"/>
          <a:ext cx="3810000" cy="3505200"/>
        </p:xfrm>
        <a:graphic>
          <a:graphicData uri="http://schemas.openxmlformats.org/drawingml/2006/table">
            <a:tbl>
              <a:tblPr firstRow="1" bandRow="1">
                <a:tableStyleId>{5C22544A-7EE6-4342-B048-85BDC9FD1C3A}</a:tableStyleId>
              </a:tblPr>
              <a:tblGrid>
                <a:gridCol w="2690800">
                  <a:extLst>
                    <a:ext uri="{9D8B030D-6E8A-4147-A177-3AD203B41FA5}">
                      <a16:colId xmlns:a16="http://schemas.microsoft.com/office/drawing/2014/main" val="4281089453"/>
                    </a:ext>
                  </a:extLst>
                </a:gridCol>
                <a:gridCol w="1119200">
                  <a:extLst>
                    <a:ext uri="{9D8B030D-6E8A-4147-A177-3AD203B41FA5}">
                      <a16:colId xmlns:a16="http://schemas.microsoft.com/office/drawing/2014/main" val="1763597036"/>
                    </a:ext>
                  </a:extLst>
                </a:gridCol>
              </a:tblGrid>
              <a:tr h="370840">
                <a:tc>
                  <a:txBody>
                    <a:bodyPr/>
                    <a:lstStyle/>
                    <a:p>
                      <a:r>
                        <a:rPr lang="fr-FR" dirty="0" smtClean="0"/>
                        <a:t>Indicateur</a:t>
                      </a:r>
                      <a:endParaRPr lang="fr-FR" dirty="0"/>
                    </a:p>
                  </a:txBody>
                  <a:tcPr/>
                </a:tc>
                <a:tc>
                  <a:txBody>
                    <a:bodyPr/>
                    <a:lstStyle/>
                    <a:p>
                      <a:endParaRPr lang="fr-FR"/>
                    </a:p>
                  </a:txBody>
                  <a:tcPr/>
                </a:tc>
                <a:extLst>
                  <a:ext uri="{0D108BD9-81ED-4DB2-BD59-A6C34878D82A}">
                    <a16:rowId xmlns:a16="http://schemas.microsoft.com/office/drawing/2014/main" val="440613182"/>
                  </a:ext>
                </a:extLst>
              </a:tr>
              <a:tr h="370840">
                <a:tc>
                  <a:txBody>
                    <a:bodyPr/>
                    <a:lstStyle/>
                    <a:p>
                      <a:r>
                        <a:rPr lang="fr-FR" dirty="0" smtClean="0"/>
                        <a:t>Explication de l’indicateur</a:t>
                      </a:r>
                      <a:endParaRPr lang="fr-FR" dirty="0"/>
                    </a:p>
                  </a:txBody>
                  <a:tcPr/>
                </a:tc>
                <a:tc>
                  <a:txBody>
                    <a:bodyPr/>
                    <a:lstStyle/>
                    <a:p>
                      <a:endParaRPr lang="fr-FR"/>
                    </a:p>
                  </a:txBody>
                  <a:tcPr/>
                </a:tc>
                <a:extLst>
                  <a:ext uri="{0D108BD9-81ED-4DB2-BD59-A6C34878D82A}">
                    <a16:rowId xmlns:a16="http://schemas.microsoft.com/office/drawing/2014/main" val="3243473404"/>
                  </a:ext>
                </a:extLst>
              </a:tr>
              <a:tr h="370840">
                <a:tc>
                  <a:txBody>
                    <a:bodyPr/>
                    <a:lstStyle/>
                    <a:p>
                      <a:r>
                        <a:rPr lang="fr-FR" dirty="0" smtClean="0"/>
                        <a:t>Source de vérification</a:t>
                      </a:r>
                      <a:endParaRPr lang="fr-FR" dirty="0"/>
                    </a:p>
                  </a:txBody>
                  <a:tcPr/>
                </a:tc>
                <a:tc>
                  <a:txBody>
                    <a:bodyPr/>
                    <a:lstStyle/>
                    <a:p>
                      <a:endParaRPr lang="fr-FR"/>
                    </a:p>
                  </a:txBody>
                  <a:tcPr/>
                </a:tc>
                <a:extLst>
                  <a:ext uri="{0D108BD9-81ED-4DB2-BD59-A6C34878D82A}">
                    <a16:rowId xmlns:a16="http://schemas.microsoft.com/office/drawing/2014/main" val="2086232101"/>
                  </a:ext>
                </a:extLst>
              </a:tr>
              <a:tr h="370840">
                <a:tc>
                  <a:txBody>
                    <a:bodyPr/>
                    <a:lstStyle/>
                    <a:p>
                      <a:r>
                        <a:rPr lang="fr-FR" dirty="0" smtClean="0"/>
                        <a:t>Situation de référence et valeur cible</a:t>
                      </a:r>
                      <a:endParaRPr lang="fr-FR" dirty="0"/>
                    </a:p>
                  </a:txBody>
                  <a:tcPr/>
                </a:tc>
                <a:tc>
                  <a:txBody>
                    <a:bodyPr/>
                    <a:lstStyle/>
                    <a:p>
                      <a:endParaRPr lang="fr-FR"/>
                    </a:p>
                  </a:txBody>
                  <a:tcPr/>
                </a:tc>
                <a:extLst>
                  <a:ext uri="{0D108BD9-81ED-4DB2-BD59-A6C34878D82A}">
                    <a16:rowId xmlns:a16="http://schemas.microsoft.com/office/drawing/2014/main" val="3231138215"/>
                  </a:ext>
                </a:extLst>
              </a:tr>
              <a:tr h="370840">
                <a:tc>
                  <a:txBody>
                    <a:bodyPr/>
                    <a:lstStyle/>
                    <a:p>
                      <a:r>
                        <a:rPr lang="fr-FR" dirty="0" smtClean="0"/>
                        <a:t>Mode de collecte/calcul</a:t>
                      </a:r>
                      <a:endParaRPr lang="fr-FR" dirty="0"/>
                    </a:p>
                  </a:txBody>
                  <a:tcPr/>
                </a:tc>
                <a:tc>
                  <a:txBody>
                    <a:bodyPr/>
                    <a:lstStyle/>
                    <a:p>
                      <a:endParaRPr lang="fr-FR"/>
                    </a:p>
                  </a:txBody>
                  <a:tcPr/>
                </a:tc>
                <a:extLst>
                  <a:ext uri="{0D108BD9-81ED-4DB2-BD59-A6C34878D82A}">
                    <a16:rowId xmlns:a16="http://schemas.microsoft.com/office/drawing/2014/main" val="1375199917"/>
                  </a:ext>
                </a:extLst>
              </a:tr>
              <a:tr h="370840">
                <a:tc>
                  <a:txBody>
                    <a:bodyPr/>
                    <a:lstStyle/>
                    <a:p>
                      <a:r>
                        <a:rPr lang="fr-FR" dirty="0" smtClean="0"/>
                        <a:t>Périodicité</a:t>
                      </a:r>
                      <a:endParaRPr lang="fr-FR" dirty="0"/>
                    </a:p>
                  </a:txBody>
                  <a:tcPr/>
                </a:tc>
                <a:tc>
                  <a:txBody>
                    <a:bodyPr/>
                    <a:lstStyle/>
                    <a:p>
                      <a:endParaRPr lang="fr-FR"/>
                    </a:p>
                  </a:txBody>
                  <a:tcPr/>
                </a:tc>
                <a:extLst>
                  <a:ext uri="{0D108BD9-81ED-4DB2-BD59-A6C34878D82A}">
                    <a16:rowId xmlns:a16="http://schemas.microsoft.com/office/drawing/2014/main" val="3568970276"/>
                  </a:ext>
                </a:extLst>
              </a:tr>
              <a:tr h="370840">
                <a:tc>
                  <a:txBody>
                    <a:bodyPr/>
                    <a:lstStyle/>
                    <a:p>
                      <a:r>
                        <a:rPr lang="fr-FR" dirty="0" smtClean="0"/>
                        <a:t>Responsable collecte</a:t>
                      </a:r>
                      <a:endParaRPr lang="fr-FR" dirty="0"/>
                    </a:p>
                  </a:txBody>
                  <a:tcPr/>
                </a:tc>
                <a:tc>
                  <a:txBody>
                    <a:bodyPr/>
                    <a:lstStyle/>
                    <a:p>
                      <a:endParaRPr lang="fr-FR"/>
                    </a:p>
                  </a:txBody>
                  <a:tcPr/>
                </a:tc>
                <a:extLst>
                  <a:ext uri="{0D108BD9-81ED-4DB2-BD59-A6C34878D82A}">
                    <a16:rowId xmlns:a16="http://schemas.microsoft.com/office/drawing/2014/main" val="1704177666"/>
                  </a:ext>
                </a:extLst>
              </a:tr>
              <a:tr h="370840">
                <a:tc>
                  <a:txBody>
                    <a:bodyPr/>
                    <a:lstStyle/>
                    <a:p>
                      <a:r>
                        <a:rPr lang="fr-FR" dirty="0" smtClean="0"/>
                        <a:t>Responsable</a:t>
                      </a:r>
                      <a:r>
                        <a:rPr lang="fr-FR" baseline="0" dirty="0" smtClean="0"/>
                        <a:t> d’analyse</a:t>
                      </a:r>
                      <a:endParaRPr lang="fr-FR" dirty="0"/>
                    </a:p>
                  </a:txBody>
                  <a:tcPr/>
                </a:tc>
                <a:tc>
                  <a:txBody>
                    <a:bodyPr/>
                    <a:lstStyle/>
                    <a:p>
                      <a:endParaRPr lang="fr-FR" dirty="0"/>
                    </a:p>
                  </a:txBody>
                  <a:tcPr/>
                </a:tc>
                <a:extLst>
                  <a:ext uri="{0D108BD9-81ED-4DB2-BD59-A6C34878D82A}">
                    <a16:rowId xmlns:a16="http://schemas.microsoft.com/office/drawing/2014/main" val="2553520563"/>
                  </a:ext>
                </a:extLst>
              </a:tr>
            </a:tbl>
          </a:graphicData>
        </a:graphic>
      </p:graphicFrame>
      <p:sp>
        <p:nvSpPr>
          <p:cNvPr id="5" name="Espace réservé de la date 4"/>
          <p:cNvSpPr>
            <a:spLocks noGrp="1"/>
          </p:cNvSpPr>
          <p:nvPr>
            <p:ph type="dt" sz="half" idx="10"/>
          </p:nvPr>
        </p:nvSpPr>
        <p:spPr/>
        <p:txBody>
          <a:bodyPr/>
          <a:lstStyle/>
          <a:p>
            <a:pPr>
              <a:defRPr/>
            </a:pPr>
            <a:r>
              <a:rPr lang="fr-FR" smtClean="0">
                <a:solidFill>
                  <a:schemeClr val="tx1"/>
                </a:solidFill>
              </a:rPr>
              <a:t>Formation des bénéficiaires des subventions de l'Union européenne </a:t>
            </a:r>
            <a:endParaRPr lang="fr-FR" dirty="0">
              <a:solidFill>
                <a:schemeClr val="tx1"/>
              </a:solidFill>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18954" y="6214099"/>
            <a:ext cx="1425046" cy="642761"/>
          </a:xfrm>
          <a:prstGeom prst="rect">
            <a:avLst/>
          </a:prstGeom>
        </p:spPr>
      </p:pic>
    </p:spTree>
    <p:extLst>
      <p:ext uri="{BB962C8B-B14F-4D97-AF65-F5344CB8AC3E}">
        <p14:creationId xmlns:p14="http://schemas.microsoft.com/office/powerpoint/2010/main" val="36264507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itre 1"/>
          <p:cNvSpPr>
            <a:spLocks noGrp="1"/>
          </p:cNvSpPr>
          <p:nvPr>
            <p:ph type="title"/>
          </p:nvPr>
        </p:nvSpPr>
        <p:spPr>
          <a:xfrm>
            <a:off x="1225538" y="1066225"/>
            <a:ext cx="6694512" cy="587152"/>
          </a:xfrm>
        </p:spPr>
        <p:txBody>
          <a:bodyPr/>
          <a:lstStyle/>
          <a:p>
            <a:r>
              <a:rPr lang="fr-BE" altLang="en-US" dirty="0" smtClean="0">
                <a:solidFill>
                  <a:srgbClr val="FF0000"/>
                </a:solidFill>
              </a:rPr>
              <a:t>Constituants du dispositif de SE</a:t>
            </a:r>
            <a:endParaRPr lang="en-US" altLang="en-US" dirty="0" smtClean="0">
              <a:solidFill>
                <a:srgbClr val="FF0000"/>
              </a:solidFill>
            </a:endParaRPr>
          </a:p>
        </p:txBody>
      </p:sp>
      <p:sp>
        <p:nvSpPr>
          <p:cNvPr id="28675" name="Espace réservé du contenu 2"/>
          <p:cNvSpPr>
            <a:spLocks noGrp="1"/>
          </p:cNvSpPr>
          <p:nvPr>
            <p:ph sz="half" idx="1"/>
          </p:nvPr>
        </p:nvSpPr>
        <p:spPr>
          <a:xfrm>
            <a:off x="685800" y="1981200"/>
            <a:ext cx="7773988" cy="4114800"/>
          </a:xfrm>
        </p:spPr>
        <p:txBody>
          <a:bodyPr/>
          <a:lstStyle/>
          <a:p>
            <a:pPr marL="514350" indent="-514350">
              <a:buFont typeface="Wingdings" pitchFamily="2" charset="2"/>
              <a:buAutoNum type="arabicPeriod"/>
            </a:pPr>
            <a:r>
              <a:rPr lang="fr-BE" altLang="en-US" dirty="0" smtClean="0"/>
              <a:t>Objectifs</a:t>
            </a:r>
          </a:p>
          <a:p>
            <a:pPr marL="514350" indent="-514350">
              <a:buFont typeface="Wingdings" pitchFamily="2" charset="2"/>
              <a:buAutoNum type="arabicPeriod"/>
            </a:pPr>
            <a:r>
              <a:rPr lang="fr-BE" altLang="en-US" dirty="0" smtClean="0"/>
              <a:t>Description du dispositif : outils, procédures, responsabilités, temporalité…</a:t>
            </a:r>
          </a:p>
          <a:p>
            <a:pPr marL="514350" indent="-514350">
              <a:buFont typeface="Wingdings" pitchFamily="2" charset="2"/>
              <a:buAutoNum type="arabicPeriod"/>
            </a:pPr>
            <a:r>
              <a:rPr lang="fr-BE" altLang="en-US" dirty="0" smtClean="0"/>
              <a:t>Ressources humaines et budget associé. </a:t>
            </a:r>
          </a:p>
          <a:p>
            <a:pPr marL="514350" indent="-514350">
              <a:buFont typeface="Wingdings" pitchFamily="2" charset="2"/>
              <a:buAutoNum type="arabicPeriod"/>
            </a:pPr>
            <a:endParaRPr lang="en-US" altLang="en-US" dirty="0" smtClean="0"/>
          </a:p>
        </p:txBody>
      </p:sp>
      <p:sp>
        <p:nvSpPr>
          <p:cNvPr id="28676" name="Espace réservé de la date 4"/>
          <p:cNvSpPr>
            <a:spLocks noGrp="1"/>
          </p:cNvSpPr>
          <p:nvPr>
            <p:ph type="dt" sz="quarter" idx="10"/>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r>
              <a:rPr lang="fr-FR" altLang="en-US" sz="1200" smtClean="0">
                <a:solidFill>
                  <a:schemeClr val="tx2"/>
                </a:solidFill>
                <a:latin typeface="Times New Roman" pitchFamily="18" charset="0"/>
              </a:rPr>
              <a:t>Formation des bénéficiaires des subventions de l'Union européenne </a:t>
            </a:r>
            <a:endParaRPr lang="fr-FR" altLang="en-US" sz="1200" dirty="0" smtClean="0">
              <a:solidFill>
                <a:schemeClr val="tx2"/>
              </a:solidFill>
              <a:latin typeface="Times New Roman" pitchFamily="18" charset="0"/>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1521460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Titre 1"/>
          <p:cNvSpPr>
            <a:spLocks noGrp="1"/>
          </p:cNvSpPr>
          <p:nvPr>
            <p:ph type="title"/>
          </p:nvPr>
        </p:nvSpPr>
        <p:spPr>
          <a:xfrm>
            <a:off x="467544" y="1375110"/>
            <a:ext cx="8530932" cy="973770"/>
          </a:xfrm>
        </p:spPr>
        <p:txBody>
          <a:bodyPr/>
          <a:lstStyle/>
          <a:p>
            <a:pPr algn="l"/>
            <a:r>
              <a:rPr lang="fr-BE" altLang="en-US" dirty="0" smtClean="0">
                <a:solidFill>
                  <a:srgbClr val="FF0000"/>
                </a:solidFill>
              </a:rPr>
              <a:t>Un bon dispositif de SE doit avoir les critères suivants :</a:t>
            </a:r>
          </a:p>
        </p:txBody>
      </p:sp>
      <p:sp>
        <p:nvSpPr>
          <p:cNvPr id="43011" name="Espace réservé du contenu 2"/>
          <p:cNvSpPr>
            <a:spLocks noGrp="1"/>
          </p:cNvSpPr>
          <p:nvPr>
            <p:ph sz="half" idx="1"/>
          </p:nvPr>
        </p:nvSpPr>
        <p:spPr>
          <a:xfrm>
            <a:off x="504031" y="2734904"/>
            <a:ext cx="8100417" cy="3358392"/>
          </a:xfrm>
        </p:spPr>
        <p:txBody>
          <a:bodyPr/>
          <a:lstStyle/>
          <a:p>
            <a:pPr>
              <a:spcBef>
                <a:spcPts val="600"/>
              </a:spcBef>
            </a:pPr>
            <a:r>
              <a:rPr lang="fr-BE" altLang="en-US" sz="2400" dirty="0" smtClean="0">
                <a:solidFill>
                  <a:srgbClr val="FF0000"/>
                </a:solidFill>
              </a:rPr>
              <a:t>Objectifs clairs </a:t>
            </a:r>
          </a:p>
          <a:p>
            <a:pPr>
              <a:spcBef>
                <a:spcPts val="600"/>
              </a:spcBef>
            </a:pPr>
            <a:r>
              <a:rPr lang="fr-BE" altLang="en-US" sz="2400" dirty="0" smtClean="0">
                <a:solidFill>
                  <a:srgbClr val="FF0000"/>
                </a:solidFill>
              </a:rPr>
              <a:t>Réaliste et léger–</a:t>
            </a:r>
            <a:r>
              <a:rPr lang="fr-BE" altLang="en-US" sz="2400" dirty="0" smtClean="0"/>
              <a:t> utilise au maximum l’existant, cible l’information pertinente,…</a:t>
            </a:r>
          </a:p>
          <a:p>
            <a:pPr>
              <a:spcBef>
                <a:spcPts val="600"/>
              </a:spcBef>
            </a:pPr>
            <a:r>
              <a:rPr lang="fr-BE" altLang="en-US" sz="2400" dirty="0" smtClean="0">
                <a:solidFill>
                  <a:srgbClr val="FF0000"/>
                </a:solidFill>
              </a:rPr>
              <a:t>Concerté : </a:t>
            </a:r>
            <a:r>
              <a:rPr lang="fr-BE" altLang="en-US" sz="2400" dirty="0" smtClean="0"/>
              <a:t>Choisir les outils, les construire de façon conjointe, Seules les informations reconnues comme pertinentes par les acteurs seront retenues</a:t>
            </a:r>
          </a:p>
          <a:p>
            <a:pPr>
              <a:spcBef>
                <a:spcPts val="600"/>
              </a:spcBef>
            </a:pPr>
            <a:r>
              <a:rPr lang="fr-BE" altLang="en-US" sz="2400" dirty="0" smtClean="0">
                <a:solidFill>
                  <a:srgbClr val="FF0000"/>
                </a:solidFill>
              </a:rPr>
              <a:t>Systématique et constant</a:t>
            </a:r>
            <a:r>
              <a:rPr lang="fr-BE" altLang="en-US" sz="2400" dirty="0" smtClean="0">
                <a:solidFill>
                  <a:srgbClr val="008000"/>
                </a:solidFill>
              </a:rPr>
              <a:t> </a:t>
            </a:r>
            <a:r>
              <a:rPr lang="fr-BE" altLang="en-US" sz="2400" dirty="0"/>
              <a:t>(dans la nature et la forme des données récoltées)</a:t>
            </a:r>
          </a:p>
        </p:txBody>
      </p:sp>
      <p:sp>
        <p:nvSpPr>
          <p:cNvPr id="43012"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en-US" sz="1200" smtClean="0">
                <a:solidFill>
                  <a:schemeClr val="tx2"/>
                </a:solidFill>
                <a:latin typeface="Times New Roman" pitchFamily="18" charset="0"/>
              </a:rPr>
              <a:t>Formation des bénéficiaires des subventions de l'Union européenne </a:t>
            </a:r>
            <a:endParaRPr lang="fr-FR" altLang="en-US" sz="1200" dirty="0" smtClean="0">
              <a:solidFill>
                <a:schemeClr val="tx2"/>
              </a:solidFill>
              <a:latin typeface="Times New Roman" pitchFamily="18" charset="0"/>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sp>
        <p:nvSpPr>
          <p:cNvPr id="9" name="Titre 1"/>
          <p:cNvSpPr txBox="1">
            <a:spLocks/>
          </p:cNvSpPr>
          <p:nvPr/>
        </p:nvSpPr>
        <p:spPr bwMode="auto">
          <a:xfrm>
            <a:off x="1281252" y="478445"/>
            <a:ext cx="5667012" cy="429628"/>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339933"/>
                </a:solidFill>
                <a:latin typeface="+mj-lt"/>
                <a:ea typeface="+mj-ea"/>
                <a:cs typeface="+mj-cs"/>
              </a:defRPr>
            </a:lvl1pPr>
            <a:lvl2pPr algn="ctr" rtl="0" eaLnBrk="0" fontAlgn="base" hangingPunct="0">
              <a:spcBef>
                <a:spcPct val="0"/>
              </a:spcBef>
              <a:spcAft>
                <a:spcPct val="0"/>
              </a:spcAft>
              <a:defRPr sz="3200">
                <a:solidFill>
                  <a:srgbClr val="339933"/>
                </a:solidFill>
                <a:latin typeface="Trebuchet MS" pitchFamily="34" charset="0"/>
              </a:defRPr>
            </a:lvl2pPr>
            <a:lvl3pPr algn="ctr" rtl="0" eaLnBrk="0" fontAlgn="base" hangingPunct="0">
              <a:spcBef>
                <a:spcPct val="0"/>
              </a:spcBef>
              <a:spcAft>
                <a:spcPct val="0"/>
              </a:spcAft>
              <a:defRPr sz="3200">
                <a:solidFill>
                  <a:srgbClr val="339933"/>
                </a:solidFill>
                <a:latin typeface="Trebuchet MS" pitchFamily="34" charset="0"/>
              </a:defRPr>
            </a:lvl3pPr>
            <a:lvl4pPr algn="ctr" rtl="0" eaLnBrk="0" fontAlgn="base" hangingPunct="0">
              <a:spcBef>
                <a:spcPct val="0"/>
              </a:spcBef>
              <a:spcAft>
                <a:spcPct val="0"/>
              </a:spcAft>
              <a:defRPr sz="3200">
                <a:solidFill>
                  <a:srgbClr val="339933"/>
                </a:solidFill>
                <a:latin typeface="Trebuchet MS" pitchFamily="34" charset="0"/>
              </a:defRPr>
            </a:lvl4pPr>
            <a:lvl5pPr algn="ctr" rtl="0" eaLnBrk="0" fontAlgn="base" hangingPunct="0">
              <a:spcBef>
                <a:spcPct val="0"/>
              </a:spcBef>
              <a:spcAft>
                <a:spcPct val="0"/>
              </a:spcAft>
              <a:defRPr sz="3200">
                <a:solidFill>
                  <a:srgbClr val="339933"/>
                </a:solidFill>
                <a:latin typeface="Trebuchet MS" pitchFamily="34" charset="0"/>
              </a:defRPr>
            </a:lvl5pPr>
            <a:lvl6pPr marL="457200" algn="ctr" rtl="0" fontAlgn="base">
              <a:spcBef>
                <a:spcPct val="0"/>
              </a:spcBef>
              <a:spcAft>
                <a:spcPct val="0"/>
              </a:spcAft>
              <a:defRPr sz="3200">
                <a:solidFill>
                  <a:srgbClr val="339933"/>
                </a:solidFill>
                <a:latin typeface="Trebuchet MS" pitchFamily="34" charset="0"/>
              </a:defRPr>
            </a:lvl6pPr>
            <a:lvl7pPr marL="914400" algn="ctr" rtl="0" fontAlgn="base">
              <a:spcBef>
                <a:spcPct val="0"/>
              </a:spcBef>
              <a:spcAft>
                <a:spcPct val="0"/>
              </a:spcAft>
              <a:defRPr sz="3200">
                <a:solidFill>
                  <a:srgbClr val="339933"/>
                </a:solidFill>
                <a:latin typeface="Trebuchet MS" pitchFamily="34" charset="0"/>
              </a:defRPr>
            </a:lvl7pPr>
            <a:lvl8pPr marL="1371600" algn="ctr" rtl="0" fontAlgn="base">
              <a:spcBef>
                <a:spcPct val="0"/>
              </a:spcBef>
              <a:spcAft>
                <a:spcPct val="0"/>
              </a:spcAft>
              <a:defRPr sz="3200">
                <a:solidFill>
                  <a:srgbClr val="339933"/>
                </a:solidFill>
                <a:latin typeface="Trebuchet MS" pitchFamily="34" charset="0"/>
              </a:defRPr>
            </a:lvl8pPr>
            <a:lvl9pPr marL="1828800" algn="ctr" rtl="0" fontAlgn="base">
              <a:spcBef>
                <a:spcPct val="0"/>
              </a:spcBef>
              <a:spcAft>
                <a:spcPct val="0"/>
              </a:spcAft>
              <a:defRPr sz="3200">
                <a:solidFill>
                  <a:srgbClr val="339933"/>
                </a:solidFill>
                <a:latin typeface="Trebuchet MS" pitchFamily="34" charset="0"/>
              </a:defRPr>
            </a:lvl9pPr>
          </a:lstStyle>
          <a:p>
            <a:r>
              <a:rPr lang="fr-BE" altLang="en-US" kern="0" dirty="0" smtClean="0">
                <a:solidFill>
                  <a:srgbClr val="FF0000"/>
                </a:solidFill>
              </a:rPr>
              <a:t>A RETENIR</a:t>
            </a:r>
          </a:p>
        </p:txBody>
      </p:sp>
      <p:pic>
        <p:nvPicPr>
          <p:cNvPr id="10" name="Imag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396310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Titre 1"/>
          <p:cNvSpPr>
            <a:spLocks noGrp="1"/>
          </p:cNvSpPr>
          <p:nvPr>
            <p:ph type="title"/>
          </p:nvPr>
        </p:nvSpPr>
        <p:spPr>
          <a:xfrm>
            <a:off x="1657808" y="357911"/>
            <a:ext cx="5972845" cy="874712"/>
          </a:xfrm>
        </p:spPr>
        <p:txBody>
          <a:bodyPr/>
          <a:lstStyle/>
          <a:p>
            <a:r>
              <a:rPr lang="fr-BE" altLang="en-US" dirty="0" smtClean="0">
                <a:solidFill>
                  <a:srgbClr val="FF0000"/>
                </a:solidFill>
              </a:rPr>
              <a:t>Bon dispositif de SE : critères</a:t>
            </a:r>
          </a:p>
        </p:txBody>
      </p:sp>
      <p:sp>
        <p:nvSpPr>
          <p:cNvPr id="43011" name="Espace réservé du contenu 2"/>
          <p:cNvSpPr>
            <a:spLocks noGrp="1"/>
          </p:cNvSpPr>
          <p:nvPr>
            <p:ph sz="half" idx="1"/>
          </p:nvPr>
        </p:nvSpPr>
        <p:spPr>
          <a:xfrm>
            <a:off x="684213" y="1412875"/>
            <a:ext cx="7920037" cy="4616450"/>
          </a:xfrm>
        </p:spPr>
        <p:txBody>
          <a:bodyPr/>
          <a:lstStyle/>
          <a:p>
            <a:pPr>
              <a:spcBef>
                <a:spcPts val="600"/>
              </a:spcBef>
              <a:spcAft>
                <a:spcPts val="0"/>
              </a:spcAft>
            </a:pPr>
            <a:r>
              <a:rPr lang="fr-BE" altLang="en-US" sz="2400" dirty="0" smtClean="0">
                <a:solidFill>
                  <a:srgbClr val="FF0000"/>
                </a:solidFill>
              </a:rPr>
              <a:t>Équilibré dans les compromis </a:t>
            </a:r>
            <a:r>
              <a:rPr lang="fr-BE" altLang="en-US" sz="2400" dirty="0" smtClean="0"/>
              <a:t>: notamment efficience et fiabilité (notamment triangulation)</a:t>
            </a:r>
          </a:p>
          <a:p>
            <a:pPr>
              <a:spcBef>
                <a:spcPts val="600"/>
              </a:spcBef>
              <a:spcAft>
                <a:spcPts val="0"/>
              </a:spcAft>
            </a:pPr>
            <a:r>
              <a:rPr lang="fr-BE" altLang="en-US" sz="2400" dirty="0" smtClean="0">
                <a:solidFill>
                  <a:srgbClr val="FF0000"/>
                </a:solidFill>
              </a:rPr>
              <a:t>Clair</a:t>
            </a:r>
            <a:r>
              <a:rPr lang="fr-BE" altLang="en-US" sz="2400" dirty="0" smtClean="0"/>
              <a:t> dans ses définitions, outils, temporalités et responsabilités</a:t>
            </a:r>
          </a:p>
          <a:p>
            <a:pPr eaLnBrk="1" hangingPunct="1">
              <a:lnSpc>
                <a:spcPct val="110000"/>
              </a:lnSpc>
              <a:spcBef>
                <a:spcPts val="600"/>
              </a:spcBef>
              <a:spcAft>
                <a:spcPts val="0"/>
              </a:spcAft>
            </a:pPr>
            <a:r>
              <a:rPr lang="fr-BE" altLang="en-US" sz="2400" dirty="0" smtClean="0">
                <a:solidFill>
                  <a:srgbClr val="FF0000"/>
                </a:solidFill>
              </a:rPr>
              <a:t>Ouvert aux changements imprévus </a:t>
            </a:r>
            <a:r>
              <a:rPr lang="fr-BE" altLang="en-US" sz="2400" dirty="0" smtClean="0"/>
              <a:t>(</a:t>
            </a:r>
            <a:r>
              <a:rPr lang="fr-BE" altLang="en-US" sz="2400" dirty="0" err="1" smtClean="0"/>
              <a:t>pfs</a:t>
            </a:r>
            <a:r>
              <a:rPr lang="fr-BE" altLang="en-US" sz="2400" dirty="0" smtClean="0"/>
              <a:t> via IOV non « smart »)</a:t>
            </a:r>
          </a:p>
          <a:p>
            <a:pPr eaLnBrk="1" hangingPunct="1">
              <a:lnSpc>
                <a:spcPct val="110000"/>
              </a:lnSpc>
              <a:spcBef>
                <a:spcPts val="600"/>
              </a:spcBef>
              <a:spcAft>
                <a:spcPts val="0"/>
              </a:spcAft>
            </a:pPr>
            <a:r>
              <a:rPr lang="fr-BE" altLang="en-US" sz="2400" dirty="0" smtClean="0">
                <a:solidFill>
                  <a:srgbClr val="FF0000"/>
                </a:solidFill>
              </a:rPr>
              <a:t>Représentation équilibrée des publics</a:t>
            </a:r>
          </a:p>
          <a:p>
            <a:pPr>
              <a:spcBef>
                <a:spcPts val="600"/>
              </a:spcBef>
              <a:spcAft>
                <a:spcPts val="0"/>
              </a:spcAft>
            </a:pPr>
            <a:r>
              <a:rPr lang="fr-BE" altLang="en-US" sz="2400" dirty="0" smtClean="0">
                <a:solidFill>
                  <a:srgbClr val="FF0000"/>
                </a:solidFill>
              </a:rPr>
              <a:t>Conçu et budgétisé dés la phase de planification</a:t>
            </a:r>
          </a:p>
          <a:p>
            <a:pPr>
              <a:spcBef>
                <a:spcPts val="600"/>
              </a:spcBef>
              <a:spcAft>
                <a:spcPts val="0"/>
              </a:spcAft>
            </a:pPr>
            <a:r>
              <a:rPr lang="fr-BE" altLang="fr-FR" sz="2400" dirty="0"/>
              <a:t>Evite les</a:t>
            </a:r>
            <a:r>
              <a:rPr lang="fr-BE" altLang="fr-FR" sz="2400" dirty="0" smtClean="0">
                <a:solidFill>
                  <a:srgbClr val="339933"/>
                </a:solidFill>
              </a:rPr>
              <a:t> </a:t>
            </a:r>
            <a:r>
              <a:rPr lang="fr-BE" altLang="fr-FR" sz="2400" dirty="0" smtClean="0">
                <a:solidFill>
                  <a:srgbClr val="FF0000"/>
                </a:solidFill>
              </a:rPr>
              <a:t>incohérences temporelles</a:t>
            </a:r>
          </a:p>
          <a:p>
            <a:pPr>
              <a:spcBef>
                <a:spcPts val="600"/>
              </a:spcBef>
              <a:spcAft>
                <a:spcPts val="0"/>
              </a:spcAft>
            </a:pPr>
            <a:r>
              <a:rPr lang="fr-BE" altLang="fr-FR" sz="2400" dirty="0" smtClean="0"/>
              <a:t>Lié à des mécanismes de flexibilité</a:t>
            </a:r>
            <a:r>
              <a:rPr lang="fr-BE" altLang="en-US" sz="2400" dirty="0" smtClean="0">
                <a:solidFill>
                  <a:srgbClr val="008000"/>
                </a:solidFill>
              </a:rPr>
              <a:t> </a:t>
            </a:r>
          </a:p>
        </p:txBody>
      </p:sp>
      <p:sp>
        <p:nvSpPr>
          <p:cNvPr id="43012"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en-US" sz="1200" smtClean="0">
                <a:solidFill>
                  <a:schemeClr val="tx2"/>
                </a:solidFill>
                <a:latin typeface="Times New Roman" pitchFamily="18" charset="0"/>
              </a:rPr>
              <a:t>Formation des bénéficiaires des subventions de l'Union européenne </a:t>
            </a:r>
            <a:endParaRPr lang="fr-FR" altLang="en-US" sz="1200" dirty="0" smtClean="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5837164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Espace réservé de la date 3"/>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4099" name="Rectangle 2"/>
          <p:cNvSpPr>
            <a:spLocks noGrp="1" noChangeArrowheads="1"/>
          </p:cNvSpPr>
          <p:nvPr>
            <p:ph type="title"/>
          </p:nvPr>
        </p:nvSpPr>
        <p:spPr>
          <a:xfrm>
            <a:off x="2051719" y="814711"/>
            <a:ext cx="6255223" cy="673101"/>
          </a:xfrm>
          <a:ln>
            <a:noFill/>
          </a:ln>
          <a:extLst>
            <a:ext uri="{91240B29-F687-4F45-9708-019B960494DF}">
              <a14:hiddenLine xmlns:a14="http://schemas.microsoft.com/office/drawing/2010/main" w="57150">
                <a:solidFill>
                  <a:schemeClr val="accent1"/>
                </a:solidFill>
                <a:miter lim="800000"/>
                <a:headEnd/>
                <a:tailEnd/>
              </a14:hiddenLine>
            </a:ext>
          </a:extLst>
        </p:spPr>
        <p:txBody>
          <a:bodyPr/>
          <a:lstStyle/>
          <a:p>
            <a:pPr eaLnBrk="1" hangingPunct="1"/>
            <a:r>
              <a:rPr lang="fr-FR" sz="2400" dirty="0">
                <a:solidFill>
                  <a:srgbClr val="FF0000"/>
                </a:solidFill>
              </a:rPr>
              <a:t>Plateforme des Ongs Européennes du Sénégal (PFONGUE)</a:t>
            </a:r>
            <a:endParaRPr lang="fr-FR" altLang="fr-FR" sz="2100" dirty="0" smtClean="0">
              <a:solidFill>
                <a:srgbClr val="FF0000"/>
              </a:solidFill>
            </a:endParaRPr>
          </a:p>
        </p:txBody>
      </p:sp>
      <p:sp>
        <p:nvSpPr>
          <p:cNvPr id="4100" name="Rectangle 3"/>
          <p:cNvSpPr>
            <a:spLocks noGrp="1" noChangeArrowheads="1"/>
          </p:cNvSpPr>
          <p:nvPr>
            <p:ph type="body" idx="1"/>
          </p:nvPr>
        </p:nvSpPr>
        <p:spPr>
          <a:xfrm>
            <a:off x="609600" y="1989138"/>
            <a:ext cx="7772400" cy="2808287"/>
          </a:xfrm>
        </p:spPr>
        <p:txBody>
          <a:bodyPr/>
          <a:lstStyle/>
          <a:p>
            <a:pPr eaLnBrk="1" hangingPunct="1">
              <a:buFont typeface="Wingdings" pitchFamily="2" charset="2"/>
              <a:buNone/>
            </a:pPr>
            <a:endParaRPr lang="fr-BE" altLang="fr-FR" sz="3600" dirty="0" smtClean="0"/>
          </a:p>
          <a:p>
            <a:pPr algn="ctr" eaLnBrk="1" hangingPunct="1">
              <a:buFont typeface="Wingdings" pitchFamily="2" charset="2"/>
              <a:buNone/>
            </a:pPr>
            <a:r>
              <a:rPr lang="fr-BE" altLang="fr-FR" sz="2800" dirty="0" smtClean="0"/>
              <a:t>Dispositif de suivi et évaluation</a:t>
            </a:r>
          </a:p>
          <a:p>
            <a:pPr algn="ctr" eaLnBrk="1" hangingPunct="1">
              <a:buFont typeface="Wingdings" pitchFamily="2" charset="2"/>
              <a:buNone/>
            </a:pPr>
            <a:endParaRPr lang="fr-BE" altLang="fr-FR" sz="2800" dirty="0" smtClean="0"/>
          </a:p>
          <a:p>
            <a:pPr eaLnBrk="1" hangingPunct="1">
              <a:buFont typeface="Wingdings" pitchFamily="2" charset="2"/>
              <a:buNone/>
            </a:pPr>
            <a:endParaRPr lang="fr-BE" altLang="fr-FR" sz="2800" dirty="0" smtClean="0"/>
          </a:p>
          <a:p>
            <a:pPr eaLnBrk="1" hangingPunct="1">
              <a:buFont typeface="Wingdings" pitchFamily="2" charset="2"/>
              <a:buNone/>
            </a:pPr>
            <a:r>
              <a:rPr lang="fr-BE" altLang="fr-FR" sz="1400" dirty="0" smtClean="0"/>
              <a:t>						</a:t>
            </a:r>
            <a:endParaRPr lang="fr-FR" altLang="fr-FR" sz="1400" dirty="0" smtClean="0"/>
          </a:p>
        </p:txBody>
      </p:sp>
      <p:sp>
        <p:nvSpPr>
          <p:cNvPr id="4102" name="Line 5"/>
          <p:cNvSpPr>
            <a:spLocks noChangeShapeType="1"/>
          </p:cNvSpPr>
          <p:nvPr/>
        </p:nvSpPr>
        <p:spPr bwMode="auto">
          <a:xfrm>
            <a:off x="914400" y="1447800"/>
            <a:ext cx="723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3" name="Text Box 6"/>
          <p:cNvSpPr txBox="1">
            <a:spLocks noChangeArrowheads="1"/>
          </p:cNvSpPr>
          <p:nvPr/>
        </p:nvSpPr>
        <p:spPr bwMode="auto">
          <a:xfrm>
            <a:off x="179388" y="4968875"/>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50000"/>
              </a:spcBef>
              <a:buFontTx/>
              <a:buNone/>
            </a:pPr>
            <a:endParaRPr lang="nl-NL" altLang="fr-FR" sz="2400">
              <a:solidFill>
                <a:schemeClr val="bg1"/>
              </a:solidFill>
              <a:latin typeface="Times New Roman" pitchFamily="18" charset="0"/>
            </a:endParaRPr>
          </a:p>
        </p:txBody>
      </p:sp>
      <p:sp>
        <p:nvSpPr>
          <p:cNvPr id="8" name="Rectangle 2"/>
          <p:cNvSpPr txBox="1">
            <a:spLocks noChangeArrowheads="1"/>
          </p:cNvSpPr>
          <p:nvPr/>
        </p:nvSpPr>
        <p:spPr bwMode="auto">
          <a:xfrm>
            <a:off x="685800" y="2459038"/>
            <a:ext cx="7772400" cy="1555750"/>
          </a:xfrm>
          <a:prstGeom prst="rect">
            <a:avLst/>
          </a:prstGeom>
          <a:solidFill>
            <a:srgbClr val="FFFFFF"/>
          </a:solidFill>
          <a:ln w="6667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339933"/>
                </a:solidFill>
                <a:latin typeface="+mj-lt"/>
                <a:ea typeface="+mj-ea"/>
                <a:cs typeface="+mj-cs"/>
              </a:defRPr>
            </a:lvl1pPr>
            <a:lvl2pPr algn="ctr" rtl="0" eaLnBrk="0" fontAlgn="base" hangingPunct="0">
              <a:spcBef>
                <a:spcPct val="0"/>
              </a:spcBef>
              <a:spcAft>
                <a:spcPct val="0"/>
              </a:spcAft>
              <a:defRPr sz="3200">
                <a:solidFill>
                  <a:srgbClr val="339933"/>
                </a:solidFill>
                <a:latin typeface="Trebuchet MS" pitchFamily="34" charset="0"/>
              </a:defRPr>
            </a:lvl2pPr>
            <a:lvl3pPr algn="ctr" rtl="0" eaLnBrk="0" fontAlgn="base" hangingPunct="0">
              <a:spcBef>
                <a:spcPct val="0"/>
              </a:spcBef>
              <a:spcAft>
                <a:spcPct val="0"/>
              </a:spcAft>
              <a:defRPr sz="3200">
                <a:solidFill>
                  <a:srgbClr val="339933"/>
                </a:solidFill>
                <a:latin typeface="Trebuchet MS" pitchFamily="34" charset="0"/>
              </a:defRPr>
            </a:lvl3pPr>
            <a:lvl4pPr algn="ctr" rtl="0" eaLnBrk="0" fontAlgn="base" hangingPunct="0">
              <a:spcBef>
                <a:spcPct val="0"/>
              </a:spcBef>
              <a:spcAft>
                <a:spcPct val="0"/>
              </a:spcAft>
              <a:defRPr sz="3200">
                <a:solidFill>
                  <a:srgbClr val="339933"/>
                </a:solidFill>
                <a:latin typeface="Trebuchet MS" pitchFamily="34" charset="0"/>
              </a:defRPr>
            </a:lvl4pPr>
            <a:lvl5pPr algn="ctr" rtl="0" eaLnBrk="0" fontAlgn="base" hangingPunct="0">
              <a:spcBef>
                <a:spcPct val="0"/>
              </a:spcBef>
              <a:spcAft>
                <a:spcPct val="0"/>
              </a:spcAft>
              <a:defRPr sz="3200">
                <a:solidFill>
                  <a:srgbClr val="339933"/>
                </a:solidFill>
                <a:latin typeface="Trebuchet MS" pitchFamily="34" charset="0"/>
              </a:defRPr>
            </a:lvl5pPr>
            <a:lvl6pPr marL="457200" algn="ctr" rtl="0" fontAlgn="base">
              <a:spcBef>
                <a:spcPct val="0"/>
              </a:spcBef>
              <a:spcAft>
                <a:spcPct val="0"/>
              </a:spcAft>
              <a:defRPr sz="3200">
                <a:solidFill>
                  <a:srgbClr val="339933"/>
                </a:solidFill>
                <a:latin typeface="Trebuchet MS" pitchFamily="34" charset="0"/>
              </a:defRPr>
            </a:lvl6pPr>
            <a:lvl7pPr marL="914400" algn="ctr" rtl="0" fontAlgn="base">
              <a:spcBef>
                <a:spcPct val="0"/>
              </a:spcBef>
              <a:spcAft>
                <a:spcPct val="0"/>
              </a:spcAft>
              <a:defRPr sz="3200">
                <a:solidFill>
                  <a:srgbClr val="339933"/>
                </a:solidFill>
                <a:latin typeface="Trebuchet MS" pitchFamily="34" charset="0"/>
              </a:defRPr>
            </a:lvl7pPr>
            <a:lvl8pPr marL="1371600" algn="ctr" rtl="0" fontAlgn="base">
              <a:spcBef>
                <a:spcPct val="0"/>
              </a:spcBef>
              <a:spcAft>
                <a:spcPct val="0"/>
              </a:spcAft>
              <a:defRPr sz="3200">
                <a:solidFill>
                  <a:srgbClr val="339933"/>
                </a:solidFill>
                <a:latin typeface="Trebuchet MS" pitchFamily="34" charset="0"/>
              </a:defRPr>
            </a:lvl8pPr>
            <a:lvl9pPr marL="1828800" algn="ctr" rtl="0" fontAlgn="base">
              <a:spcBef>
                <a:spcPct val="0"/>
              </a:spcBef>
              <a:spcAft>
                <a:spcPct val="0"/>
              </a:spcAft>
              <a:defRPr sz="3200">
                <a:solidFill>
                  <a:srgbClr val="339933"/>
                </a:solidFill>
                <a:latin typeface="Trebuchet MS" pitchFamily="34" charset="0"/>
              </a:defRPr>
            </a:lvl9pPr>
          </a:lstStyle>
          <a:p>
            <a:pPr eaLnBrk="1" hangingPunct="1"/>
            <a:r>
              <a:rPr lang="fr-FR" altLang="en-US" b="1" kern="0" dirty="0" smtClean="0">
                <a:solidFill>
                  <a:schemeClr val="tx1"/>
                </a:solidFill>
              </a:rPr>
              <a:t>L’évaluation</a:t>
            </a:r>
            <a:endParaRPr lang="fr-FR" altLang="en-US" b="1" kern="0" dirty="0" smtClean="0"/>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12" name="Imag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13" name="Imag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4017346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re 1"/>
          <p:cNvSpPr>
            <a:spLocks noGrp="1"/>
          </p:cNvSpPr>
          <p:nvPr>
            <p:ph type="title"/>
          </p:nvPr>
        </p:nvSpPr>
        <p:spPr>
          <a:xfrm>
            <a:off x="1835696" y="814710"/>
            <a:ext cx="6048672" cy="609153"/>
          </a:xfrm>
        </p:spPr>
        <p:txBody>
          <a:bodyPr/>
          <a:lstStyle/>
          <a:p>
            <a:r>
              <a:rPr lang="fr-BE" altLang="en-US" dirty="0" smtClean="0">
                <a:solidFill>
                  <a:srgbClr val="FF0000"/>
                </a:solidFill>
              </a:rPr>
              <a:t>Suivi-évaluation : objectifs </a:t>
            </a:r>
            <a:endParaRPr lang="en-US" altLang="en-US" dirty="0" smtClean="0">
              <a:solidFill>
                <a:srgbClr val="FF0000"/>
              </a:solidFill>
            </a:endParaRPr>
          </a:p>
        </p:txBody>
      </p:sp>
      <p:graphicFrame>
        <p:nvGraphicFramePr>
          <p:cNvPr id="2" name="Espace réservé du contenu 1"/>
          <p:cNvGraphicFramePr>
            <a:graphicFrameLocks noGrp="1"/>
          </p:cNvGraphicFramePr>
          <p:nvPr>
            <p:ph sz="half" idx="1"/>
            <p:extLst>
              <p:ext uri="{D42A27DB-BD31-4B8C-83A1-F6EECF244321}">
                <p14:modId xmlns:p14="http://schemas.microsoft.com/office/powerpoint/2010/main" val="3535679016"/>
              </p:ext>
            </p:extLst>
          </p:nvPr>
        </p:nvGraphicFramePr>
        <p:xfrm>
          <a:off x="539552" y="1628800"/>
          <a:ext cx="8208912" cy="4472129"/>
        </p:xfrm>
        <a:graphic>
          <a:graphicData uri="http://schemas.openxmlformats.org/drawingml/2006/table">
            <a:tbl>
              <a:tblPr firstRow="1" bandRow="1">
                <a:tableStyleId>{5C22544A-7EE6-4342-B048-85BDC9FD1C3A}</a:tableStyleId>
              </a:tblPr>
              <a:tblGrid>
                <a:gridCol w="2658923">
                  <a:extLst>
                    <a:ext uri="{9D8B030D-6E8A-4147-A177-3AD203B41FA5}">
                      <a16:colId xmlns:a16="http://schemas.microsoft.com/office/drawing/2014/main" val="20000"/>
                    </a:ext>
                  </a:extLst>
                </a:gridCol>
                <a:gridCol w="5549989">
                  <a:extLst>
                    <a:ext uri="{9D8B030D-6E8A-4147-A177-3AD203B41FA5}">
                      <a16:colId xmlns:a16="http://schemas.microsoft.com/office/drawing/2014/main" val="20001"/>
                    </a:ext>
                  </a:extLst>
                </a:gridCol>
              </a:tblGrid>
              <a:tr h="427871">
                <a:tc>
                  <a:txBody>
                    <a:bodyPr/>
                    <a:lstStyle/>
                    <a:p>
                      <a:r>
                        <a:rPr lang="fr-BE" sz="1800" dirty="0" smtClean="0">
                          <a:solidFill>
                            <a:srgbClr val="000000"/>
                          </a:solidFill>
                        </a:rPr>
                        <a:t>Objectif</a:t>
                      </a:r>
                      <a:endParaRPr lang="en-US" sz="1800" dirty="0">
                        <a:solidFill>
                          <a:srgbClr val="000000"/>
                        </a:solidFill>
                      </a:endParaRPr>
                    </a:p>
                  </a:txBody>
                  <a:tcPr marT="45727" marB="45727"/>
                </a:tc>
                <a:tc>
                  <a:txBody>
                    <a:bodyPr/>
                    <a:lstStyle/>
                    <a:p>
                      <a:r>
                        <a:rPr lang="fr-BE" sz="1800" dirty="0" smtClean="0">
                          <a:solidFill>
                            <a:srgbClr val="000000"/>
                          </a:solidFill>
                        </a:rPr>
                        <a:t>Destinataire(s) principal(aux)</a:t>
                      </a:r>
                      <a:endParaRPr lang="en-US" sz="1800" dirty="0">
                        <a:solidFill>
                          <a:srgbClr val="000000"/>
                        </a:solidFill>
                      </a:endParaRPr>
                    </a:p>
                  </a:txBody>
                  <a:tcPr marT="45727" marB="45727"/>
                </a:tc>
                <a:extLst>
                  <a:ext uri="{0D108BD9-81ED-4DB2-BD59-A6C34878D82A}">
                    <a16:rowId xmlns:a16="http://schemas.microsoft.com/office/drawing/2014/main" val="10000"/>
                  </a:ext>
                </a:extLst>
              </a:tr>
              <a:tr h="427871">
                <a:tc>
                  <a:txBody>
                    <a:bodyPr/>
                    <a:lstStyle/>
                    <a:p>
                      <a:r>
                        <a:rPr lang="fr-BE" sz="1800" dirty="0" smtClean="0"/>
                        <a:t>Pilotage opérationnel</a:t>
                      </a:r>
                      <a:endParaRPr lang="en-US" sz="1800" dirty="0"/>
                    </a:p>
                  </a:txBody>
                  <a:tcPr marT="45727" marB="45727"/>
                </a:tc>
                <a:tc>
                  <a:txBody>
                    <a:bodyPr/>
                    <a:lstStyle/>
                    <a:p>
                      <a:r>
                        <a:rPr lang="fr-BE" sz="1800" kern="1200" dirty="0" smtClean="0">
                          <a:solidFill>
                            <a:schemeClr val="dk1"/>
                          </a:solidFill>
                          <a:effectLst/>
                          <a:latin typeface="+mn-lt"/>
                          <a:ea typeface="+mn-ea"/>
                          <a:cs typeface="+mn-cs"/>
                        </a:rPr>
                        <a:t>équipe de projet</a:t>
                      </a:r>
                      <a:endParaRPr lang="en-US" sz="1800" dirty="0"/>
                    </a:p>
                  </a:txBody>
                  <a:tcPr marT="45727" marB="45727"/>
                </a:tc>
                <a:extLst>
                  <a:ext uri="{0D108BD9-81ED-4DB2-BD59-A6C34878D82A}">
                    <a16:rowId xmlns:a16="http://schemas.microsoft.com/office/drawing/2014/main" val="10001"/>
                  </a:ext>
                </a:extLst>
              </a:tr>
              <a:tr h="738516">
                <a:tc>
                  <a:txBody>
                    <a:bodyPr/>
                    <a:lstStyle/>
                    <a:p>
                      <a:r>
                        <a:rPr lang="fr-BE" sz="1800" dirty="0" smtClean="0"/>
                        <a:t>Pilotage stratégique</a:t>
                      </a:r>
                      <a:endParaRPr lang="en-US" sz="1800" dirty="0"/>
                    </a:p>
                  </a:txBody>
                  <a:tcPr marT="45727" marB="45727"/>
                </a:tc>
                <a:tc>
                  <a:txBody>
                    <a:bodyPr/>
                    <a:lstStyle/>
                    <a:p>
                      <a:r>
                        <a:rPr lang="fr-BE" sz="1800" kern="1200" dirty="0" smtClean="0">
                          <a:solidFill>
                            <a:schemeClr val="dk1"/>
                          </a:solidFill>
                          <a:effectLst/>
                          <a:latin typeface="+mn-lt"/>
                          <a:ea typeface="+mn-ea"/>
                          <a:cs typeface="+mn-cs"/>
                        </a:rPr>
                        <a:t>équipe de projet, institution et partenaires, éventuellement bailleurs</a:t>
                      </a:r>
                      <a:endParaRPr lang="en-US" sz="1800" dirty="0"/>
                    </a:p>
                  </a:txBody>
                  <a:tcPr marT="45727" marB="45727"/>
                </a:tc>
                <a:extLst>
                  <a:ext uri="{0D108BD9-81ED-4DB2-BD59-A6C34878D82A}">
                    <a16:rowId xmlns:a16="http://schemas.microsoft.com/office/drawing/2014/main" val="10002"/>
                  </a:ext>
                </a:extLst>
              </a:tr>
              <a:tr h="427871">
                <a:tc>
                  <a:txBody>
                    <a:bodyPr/>
                    <a:lstStyle/>
                    <a:p>
                      <a:r>
                        <a:rPr lang="fr-BE" sz="1800" dirty="0" smtClean="0"/>
                        <a:t>Redevabilité</a:t>
                      </a:r>
                      <a:endParaRPr lang="en-US" sz="1800" dirty="0"/>
                    </a:p>
                  </a:txBody>
                  <a:tcPr marT="45727" marB="45727"/>
                </a:tc>
                <a:tc>
                  <a:txBody>
                    <a:bodyPr/>
                    <a:lstStyle/>
                    <a:p>
                      <a:r>
                        <a:rPr lang="fr-BE" sz="1800" dirty="0" smtClean="0"/>
                        <a:t>bailleurs</a:t>
                      </a:r>
                      <a:endParaRPr lang="en-US" sz="1800" dirty="0"/>
                    </a:p>
                  </a:txBody>
                  <a:tcPr marT="45727" marB="45727"/>
                </a:tc>
                <a:extLst>
                  <a:ext uri="{0D108BD9-81ED-4DB2-BD59-A6C34878D82A}">
                    <a16:rowId xmlns:a16="http://schemas.microsoft.com/office/drawing/2014/main" val="10003"/>
                  </a:ext>
                </a:extLst>
              </a:tr>
              <a:tr h="427871">
                <a:tc>
                  <a:txBody>
                    <a:bodyPr/>
                    <a:lstStyle/>
                    <a:p>
                      <a:endParaRPr lang="en-US" sz="1800"/>
                    </a:p>
                  </a:txBody>
                  <a:tcPr marT="45727" marB="45727"/>
                </a:tc>
                <a:tc>
                  <a:txBody>
                    <a:bodyPr/>
                    <a:lstStyle/>
                    <a:p>
                      <a:r>
                        <a:rPr lang="fr-BE" sz="1800" dirty="0" smtClean="0"/>
                        <a:t>partenaires</a:t>
                      </a:r>
                      <a:endParaRPr lang="en-US" sz="1800" dirty="0"/>
                    </a:p>
                  </a:txBody>
                  <a:tcPr marT="45727" marB="45727"/>
                </a:tc>
                <a:extLst>
                  <a:ext uri="{0D108BD9-81ED-4DB2-BD59-A6C34878D82A}">
                    <a16:rowId xmlns:a16="http://schemas.microsoft.com/office/drawing/2014/main" val="10004"/>
                  </a:ext>
                </a:extLst>
              </a:tr>
              <a:tr h="427871">
                <a:tc>
                  <a:txBody>
                    <a:bodyPr/>
                    <a:lstStyle/>
                    <a:p>
                      <a:endParaRPr lang="en-US" sz="1800"/>
                    </a:p>
                  </a:txBody>
                  <a:tcPr marT="45727" marB="45727"/>
                </a:tc>
                <a:tc>
                  <a:txBody>
                    <a:bodyPr/>
                    <a:lstStyle/>
                    <a:p>
                      <a:r>
                        <a:rPr lang="fr-BE" sz="1800" dirty="0" smtClean="0"/>
                        <a:t>bénéficiaires</a:t>
                      </a:r>
                      <a:endParaRPr lang="en-US" sz="1800" dirty="0"/>
                    </a:p>
                  </a:txBody>
                  <a:tcPr marT="45727" marB="45727"/>
                </a:tc>
                <a:extLst>
                  <a:ext uri="{0D108BD9-81ED-4DB2-BD59-A6C34878D82A}">
                    <a16:rowId xmlns:a16="http://schemas.microsoft.com/office/drawing/2014/main" val="10005"/>
                  </a:ext>
                </a:extLst>
              </a:tr>
              <a:tr h="427871">
                <a:tc>
                  <a:txBody>
                    <a:bodyPr/>
                    <a:lstStyle/>
                    <a:p>
                      <a:endParaRPr lang="en-US" sz="1800"/>
                    </a:p>
                  </a:txBody>
                  <a:tcPr marT="45727" marB="45727"/>
                </a:tc>
                <a:tc>
                  <a:txBody>
                    <a:bodyPr/>
                    <a:lstStyle/>
                    <a:p>
                      <a:r>
                        <a:rPr lang="fr-BE" sz="1800" dirty="0" smtClean="0"/>
                        <a:t>institution</a:t>
                      </a:r>
                      <a:endParaRPr lang="en-US" sz="1800" dirty="0"/>
                    </a:p>
                  </a:txBody>
                  <a:tcPr marT="45727" marB="45727"/>
                </a:tc>
                <a:extLst>
                  <a:ext uri="{0D108BD9-81ED-4DB2-BD59-A6C34878D82A}">
                    <a16:rowId xmlns:a16="http://schemas.microsoft.com/office/drawing/2014/main" val="10006"/>
                  </a:ext>
                </a:extLst>
              </a:tr>
              <a:tr h="427871">
                <a:tc>
                  <a:txBody>
                    <a:bodyPr/>
                    <a:lstStyle/>
                    <a:p>
                      <a:endParaRPr lang="en-US" sz="1800"/>
                    </a:p>
                  </a:txBody>
                  <a:tcPr marT="45727" marB="45727"/>
                </a:tc>
                <a:tc>
                  <a:txBody>
                    <a:bodyPr/>
                    <a:lstStyle/>
                    <a:p>
                      <a:r>
                        <a:rPr lang="fr-BE" sz="1800" dirty="0" smtClean="0"/>
                        <a:t>grand public</a:t>
                      </a:r>
                      <a:endParaRPr lang="en-US" sz="1800" dirty="0"/>
                    </a:p>
                  </a:txBody>
                  <a:tcPr marT="45727" marB="45727"/>
                </a:tc>
                <a:extLst>
                  <a:ext uri="{0D108BD9-81ED-4DB2-BD59-A6C34878D82A}">
                    <a16:rowId xmlns:a16="http://schemas.microsoft.com/office/drawing/2014/main" val="10007"/>
                  </a:ext>
                </a:extLst>
              </a:tr>
              <a:tr h="738516">
                <a:tc>
                  <a:txBody>
                    <a:bodyPr/>
                    <a:lstStyle/>
                    <a:p>
                      <a:r>
                        <a:rPr lang="fr-BE" sz="1800" dirty="0" smtClean="0"/>
                        <a:t>Capitalisation</a:t>
                      </a:r>
                      <a:endParaRPr lang="en-US" sz="1800" dirty="0"/>
                    </a:p>
                  </a:txBody>
                  <a:tcPr marT="45727" marB="45727"/>
                </a:tc>
                <a:tc>
                  <a:txBody>
                    <a:bodyPr/>
                    <a:lstStyle/>
                    <a:p>
                      <a:r>
                        <a:rPr lang="fr-BE" sz="1800" dirty="0" smtClean="0"/>
                        <a:t>Interne ou externe à l‘institution, et aux partenaires</a:t>
                      </a:r>
                      <a:endParaRPr lang="en-US" sz="1800" dirty="0"/>
                    </a:p>
                  </a:txBody>
                  <a:tcPr marT="45727" marB="45727"/>
                </a:tc>
                <a:extLst>
                  <a:ext uri="{0D108BD9-81ED-4DB2-BD59-A6C34878D82A}">
                    <a16:rowId xmlns:a16="http://schemas.microsoft.com/office/drawing/2014/main" val="10008"/>
                  </a:ext>
                </a:extLst>
              </a:tr>
            </a:tbl>
          </a:graphicData>
        </a:graphic>
      </p:graphicFrame>
      <p:sp>
        <p:nvSpPr>
          <p:cNvPr id="18467"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en-US" sz="1200" smtClean="0">
                <a:solidFill>
                  <a:schemeClr val="tx2"/>
                </a:solidFill>
                <a:latin typeface="Times New Roman" pitchFamily="18" charset="0"/>
              </a:rPr>
              <a:t>Formation des bénéficiaires des subventions de l'Union européenne </a:t>
            </a:r>
            <a:endParaRPr lang="fr-FR" altLang="en-US" sz="1200" dirty="0" smtClean="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2467" name="Rectangle 2"/>
          <p:cNvSpPr>
            <a:spLocks noGrp="1" noChangeArrowheads="1"/>
          </p:cNvSpPr>
          <p:nvPr>
            <p:ph type="title"/>
          </p:nvPr>
        </p:nvSpPr>
        <p:spPr>
          <a:xfrm>
            <a:off x="1187624" y="620688"/>
            <a:ext cx="5542384" cy="947192"/>
          </a:xfrm>
          <a:noFill/>
          <a:ln w="66675" cap="flat" algn="ctr">
            <a:solidFill>
              <a:srgbClr val="0000FF"/>
            </a:solidFill>
          </a:ln>
        </p:spPr>
        <p:txBody>
          <a:bodyPr/>
          <a:lstStyle/>
          <a:p>
            <a:pPr eaLnBrk="1" hangingPunct="1"/>
            <a:r>
              <a:rPr lang="fr-FR" b="1" dirty="0" smtClean="0"/>
              <a:t>Le Cycle de Projet </a:t>
            </a:r>
          </a:p>
        </p:txBody>
      </p:sp>
      <p:graphicFrame>
        <p:nvGraphicFramePr>
          <p:cNvPr id="62468" name="Object 3"/>
          <p:cNvGraphicFramePr>
            <a:graphicFrameLocks noGrp="1" noChangeAspect="1"/>
          </p:cNvGraphicFramePr>
          <p:nvPr>
            <p:ph sz="half" idx="2"/>
          </p:nvPr>
        </p:nvGraphicFramePr>
        <p:xfrm>
          <a:off x="7235825" y="476250"/>
          <a:ext cx="1333500" cy="1336675"/>
        </p:xfrm>
        <a:graphic>
          <a:graphicData uri="http://schemas.openxmlformats.org/presentationml/2006/ole">
            <mc:AlternateContent xmlns:mc="http://schemas.openxmlformats.org/markup-compatibility/2006">
              <mc:Choice xmlns:v="urn:schemas-microsoft-com:vml" Requires="v">
                <p:oleObj spid="_x0000_s3104" name="Clip" r:id="rId4" imgW="3452813" imgH="3459163" progId="MS_ClipArt_Gallery.5">
                  <p:embed/>
                </p:oleObj>
              </mc:Choice>
              <mc:Fallback>
                <p:oleObj name="Clip" r:id="rId4" imgW="3452813" imgH="3459163" progId="MS_ClipArt_Gallery.5">
                  <p:embed/>
                  <p:pic>
                    <p:nvPicPr>
                      <p:cNvPr id="62468"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5825" y="476250"/>
                        <a:ext cx="1333500" cy="1336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2276" name="Rectangle 4"/>
          <p:cNvSpPr>
            <a:spLocks noGrp="1" noChangeArrowheads="1"/>
          </p:cNvSpPr>
          <p:nvPr>
            <p:ph type="body" sz="half" idx="1"/>
          </p:nvPr>
        </p:nvSpPr>
        <p:spPr>
          <a:xfrm>
            <a:off x="1908175" y="2133600"/>
            <a:ext cx="8077200" cy="3998913"/>
          </a:xfrm>
          <a:noFill/>
        </p:spPr>
        <p:txBody>
          <a:bodyPr/>
          <a:lstStyle/>
          <a:p>
            <a:pPr eaLnBrk="1" hangingPunct="1">
              <a:buFont typeface="Wingdings" pitchFamily="2" charset="2"/>
              <a:buNone/>
            </a:pPr>
            <a:r>
              <a:rPr lang="fr-FR" sz="2000" smtClean="0"/>
              <a:t>                         Programmation</a:t>
            </a:r>
          </a:p>
          <a:p>
            <a:pPr eaLnBrk="1" hangingPunct="1">
              <a:buFont typeface="Wingdings" pitchFamily="2" charset="2"/>
              <a:buNone/>
            </a:pPr>
            <a:endParaRPr lang="fr-FR" sz="2000" smtClean="0"/>
          </a:p>
          <a:p>
            <a:pPr eaLnBrk="1" hangingPunct="1">
              <a:buFont typeface="Wingdings" pitchFamily="2" charset="2"/>
              <a:buNone/>
            </a:pPr>
            <a:r>
              <a:rPr lang="fr-FR" sz="2000" smtClean="0"/>
              <a:t>Evaluation                                    Identification</a:t>
            </a:r>
          </a:p>
          <a:p>
            <a:pPr eaLnBrk="1" hangingPunct="1">
              <a:buFont typeface="Wingdings" pitchFamily="2" charset="2"/>
              <a:buNone/>
            </a:pPr>
            <a:endParaRPr lang="fr-FR" sz="2000" smtClean="0"/>
          </a:p>
          <a:p>
            <a:pPr eaLnBrk="1" hangingPunct="1">
              <a:buFont typeface="Wingdings" pitchFamily="2" charset="2"/>
              <a:buNone/>
            </a:pPr>
            <a:endParaRPr lang="fr-FR" sz="2000" smtClean="0"/>
          </a:p>
          <a:p>
            <a:pPr eaLnBrk="1" hangingPunct="1">
              <a:buFont typeface="Wingdings" pitchFamily="2" charset="2"/>
              <a:buNone/>
            </a:pPr>
            <a:r>
              <a:rPr lang="fr-FR" sz="2000" smtClean="0"/>
              <a:t>Mise en œuvre	                        </a:t>
            </a:r>
            <a:r>
              <a:rPr lang="fr-BE" sz="2000" smtClean="0"/>
              <a:t>   </a:t>
            </a:r>
            <a:r>
              <a:rPr lang="fr-FR" sz="2000" smtClean="0"/>
              <a:t>Instruction</a:t>
            </a:r>
          </a:p>
          <a:p>
            <a:pPr eaLnBrk="1" hangingPunct="1">
              <a:buFont typeface="Wingdings" pitchFamily="2" charset="2"/>
              <a:buNone/>
            </a:pPr>
            <a:endParaRPr lang="fr-FR" sz="2000" smtClean="0"/>
          </a:p>
          <a:p>
            <a:pPr eaLnBrk="1" hangingPunct="1">
              <a:buFont typeface="Wingdings" pitchFamily="2" charset="2"/>
              <a:buNone/>
            </a:pPr>
            <a:r>
              <a:rPr lang="fr-FR" sz="2000" smtClean="0"/>
              <a:t>                          (Financement)</a:t>
            </a:r>
          </a:p>
          <a:p>
            <a:pPr eaLnBrk="1" hangingPunct="1">
              <a:lnSpc>
                <a:spcPct val="90000"/>
              </a:lnSpc>
            </a:pPr>
            <a:endParaRPr lang="fr-FR" sz="2000" smtClean="0"/>
          </a:p>
        </p:txBody>
      </p:sp>
      <p:graphicFrame>
        <p:nvGraphicFramePr>
          <p:cNvPr id="62470" name="Object 5"/>
          <p:cNvGraphicFramePr>
            <a:graphicFrameLocks noChangeAspect="1"/>
          </p:cNvGraphicFramePr>
          <p:nvPr/>
        </p:nvGraphicFramePr>
        <p:xfrm>
          <a:off x="3419475" y="2344738"/>
          <a:ext cx="2508250" cy="2366962"/>
        </p:xfrm>
        <a:graphic>
          <a:graphicData uri="http://schemas.openxmlformats.org/presentationml/2006/ole">
            <mc:AlternateContent xmlns:mc="http://schemas.openxmlformats.org/markup-compatibility/2006">
              <mc:Choice xmlns:v="urn:schemas-microsoft-com:vml" Requires="v">
                <p:oleObj spid="_x0000_s3105" name="Clip" r:id="rId6" imgW="3452813" imgH="3459163" progId="MS_ClipArt_Gallery.5">
                  <p:embed/>
                </p:oleObj>
              </mc:Choice>
              <mc:Fallback>
                <p:oleObj name="Clip" r:id="rId6" imgW="3452813" imgH="3459163" progId="MS_ClipArt_Gallery.5">
                  <p:embed/>
                  <p:pic>
                    <p:nvPicPr>
                      <p:cNvPr id="6247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344738"/>
                        <a:ext cx="2508250" cy="2366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6" name="Imag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9267460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82276">
                                            <p:txEl>
                                              <p:pRg st="0" end="0"/>
                                            </p:txEl>
                                          </p:spTgt>
                                        </p:tgtEl>
                                        <p:attrNameLst>
                                          <p:attrName>style.visibility</p:attrName>
                                        </p:attrNameLst>
                                      </p:cBhvr>
                                      <p:to>
                                        <p:strVal val="visible"/>
                                      </p:to>
                                    </p:set>
                                    <p:animEffect transition="in" filter="blinds(horizontal)">
                                      <p:cBhvr>
                                        <p:cTn id="7" dur="500"/>
                                        <p:tgtEl>
                                          <p:spTgt spid="1822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82276">
                                            <p:txEl>
                                              <p:pRg st="2" end="2"/>
                                            </p:txEl>
                                          </p:spTgt>
                                        </p:tgtEl>
                                        <p:attrNameLst>
                                          <p:attrName>style.visibility</p:attrName>
                                        </p:attrNameLst>
                                      </p:cBhvr>
                                      <p:to>
                                        <p:strVal val="visible"/>
                                      </p:to>
                                    </p:set>
                                    <p:animEffect transition="in" filter="blinds(horizontal)">
                                      <p:cBhvr>
                                        <p:cTn id="12" dur="500"/>
                                        <p:tgtEl>
                                          <p:spTgt spid="182276">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82276">
                                            <p:txEl>
                                              <p:pRg st="5" end="5"/>
                                            </p:txEl>
                                          </p:spTgt>
                                        </p:tgtEl>
                                        <p:attrNameLst>
                                          <p:attrName>style.visibility</p:attrName>
                                        </p:attrNameLst>
                                      </p:cBhvr>
                                      <p:to>
                                        <p:strVal val="visible"/>
                                      </p:to>
                                    </p:set>
                                    <p:animEffect transition="in" filter="blinds(horizontal)">
                                      <p:cBhvr>
                                        <p:cTn id="17" dur="500"/>
                                        <p:tgtEl>
                                          <p:spTgt spid="182276">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82276">
                                            <p:txEl>
                                              <p:pRg st="7" end="7"/>
                                            </p:txEl>
                                          </p:spTgt>
                                        </p:tgtEl>
                                        <p:attrNameLst>
                                          <p:attrName>style.visibility</p:attrName>
                                        </p:attrNameLst>
                                      </p:cBhvr>
                                      <p:to>
                                        <p:strVal val="visible"/>
                                      </p:to>
                                    </p:set>
                                    <p:animEffect transition="in" filter="blinds(horizontal)">
                                      <p:cBhvr>
                                        <p:cTn id="22" dur="500"/>
                                        <p:tgtEl>
                                          <p:spTgt spid="18227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Espace réservé de la date 3"/>
          <p:cNvSpPr>
            <a:spLocks noGrp="1"/>
          </p:cNvSpPr>
          <p:nvPr>
            <p:ph type="dt" sz="quarter" idx="10"/>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12291" name="Rectangle 2"/>
          <p:cNvSpPr>
            <a:spLocks noGrp="1" noChangeArrowheads="1"/>
          </p:cNvSpPr>
          <p:nvPr>
            <p:ph type="title"/>
          </p:nvPr>
        </p:nvSpPr>
        <p:spPr>
          <a:xfrm>
            <a:off x="2016894" y="399119"/>
            <a:ext cx="4894312" cy="803275"/>
          </a:xfrm>
          <a:noFill/>
          <a:ln cap="flat" algn="ctr"/>
        </p:spPr>
        <p:txBody>
          <a:bodyPr/>
          <a:lstStyle/>
          <a:p>
            <a:pPr eaLnBrk="1" hangingPunct="1"/>
            <a:r>
              <a:rPr lang="fr-FR" altLang="fr-FR" dirty="0" smtClean="0">
                <a:solidFill>
                  <a:srgbClr val="FF0000"/>
                </a:solidFill>
              </a:rPr>
              <a:t>Selon la période – </a:t>
            </a:r>
          </a:p>
        </p:txBody>
      </p:sp>
      <p:sp>
        <p:nvSpPr>
          <p:cNvPr id="1037315" name="Rectangle 3"/>
          <p:cNvSpPr>
            <a:spLocks noGrp="1" noChangeArrowheads="1"/>
          </p:cNvSpPr>
          <p:nvPr>
            <p:ph type="body" idx="1"/>
          </p:nvPr>
        </p:nvSpPr>
        <p:spPr>
          <a:xfrm>
            <a:off x="395288" y="1700213"/>
            <a:ext cx="7986712" cy="4319587"/>
          </a:xfrm>
        </p:spPr>
        <p:txBody>
          <a:bodyPr/>
          <a:lstStyle/>
          <a:p>
            <a:pPr eaLnBrk="1" hangingPunct="1">
              <a:lnSpc>
                <a:spcPct val="90000"/>
              </a:lnSpc>
              <a:spcAft>
                <a:spcPct val="20000"/>
              </a:spcAft>
              <a:buFont typeface="Wingdings" pitchFamily="2" charset="2"/>
              <a:buNone/>
            </a:pPr>
            <a:r>
              <a:rPr lang="fr-FR" altLang="fr-FR" sz="2400" dirty="0" smtClean="0"/>
              <a:t>Période optimale en fonction de l’objectif de l’évaluation : </a:t>
            </a:r>
          </a:p>
          <a:p>
            <a:pPr eaLnBrk="1" hangingPunct="1">
              <a:lnSpc>
                <a:spcPct val="90000"/>
              </a:lnSpc>
              <a:spcAft>
                <a:spcPct val="20000"/>
              </a:spcAft>
            </a:pPr>
            <a:r>
              <a:rPr lang="fr-FR" altLang="fr-FR" sz="2400" b="1" u="sng" dirty="0" smtClean="0">
                <a:solidFill>
                  <a:srgbClr val="339933"/>
                </a:solidFill>
              </a:rPr>
              <a:t> </a:t>
            </a:r>
            <a:r>
              <a:rPr lang="fr-FR" altLang="fr-FR" sz="2400" b="1" u="sng" dirty="0" smtClean="0">
                <a:solidFill>
                  <a:srgbClr val="FF0000"/>
                </a:solidFill>
              </a:rPr>
              <a:t>Avant l’action</a:t>
            </a:r>
            <a:r>
              <a:rPr lang="fr-FR" altLang="fr-FR" sz="2400" dirty="0" smtClean="0">
                <a:solidFill>
                  <a:srgbClr val="FF0000"/>
                </a:solidFill>
              </a:rPr>
              <a:t> </a:t>
            </a:r>
            <a:r>
              <a:rPr lang="fr-FR" altLang="fr-FR" sz="2400" dirty="0" smtClean="0"/>
              <a:t>: étude de </a:t>
            </a:r>
            <a:r>
              <a:rPr lang="fr-FR" altLang="fr-FR" sz="2400" dirty="0" smtClean="0">
                <a:solidFill>
                  <a:srgbClr val="FF0000"/>
                </a:solidFill>
              </a:rPr>
              <a:t>faisabilité</a:t>
            </a:r>
            <a:r>
              <a:rPr lang="fr-FR" altLang="fr-FR" sz="2400" dirty="0" smtClean="0"/>
              <a:t>, évaluation ex-antes  : relève de la phase d’identification de l’action</a:t>
            </a:r>
          </a:p>
          <a:p>
            <a:pPr eaLnBrk="1" hangingPunct="1">
              <a:lnSpc>
                <a:spcPct val="90000"/>
              </a:lnSpc>
              <a:spcAft>
                <a:spcPct val="20000"/>
              </a:spcAft>
            </a:pPr>
            <a:r>
              <a:rPr lang="fr-FR" altLang="fr-FR" sz="2400" b="1" u="sng" dirty="0" smtClean="0">
                <a:solidFill>
                  <a:srgbClr val="FF0000"/>
                </a:solidFill>
              </a:rPr>
              <a:t>Pendant l’action</a:t>
            </a:r>
            <a:r>
              <a:rPr lang="fr-FR" altLang="fr-FR" sz="2400" dirty="0" smtClean="0">
                <a:solidFill>
                  <a:srgbClr val="FF0000"/>
                </a:solidFill>
              </a:rPr>
              <a:t> </a:t>
            </a:r>
            <a:r>
              <a:rPr lang="fr-FR" altLang="fr-FR" sz="2400" dirty="0" smtClean="0"/>
              <a:t>: évaluation à mi-parcours :  regarde le passé, le présent, le futur (évaluation </a:t>
            </a:r>
            <a:r>
              <a:rPr lang="fr-FR" altLang="fr-FR" sz="2400" dirty="0" smtClean="0">
                <a:solidFill>
                  <a:srgbClr val="FF0000"/>
                </a:solidFill>
              </a:rPr>
              <a:t>formative)</a:t>
            </a:r>
            <a:endParaRPr lang="fr-FR" altLang="fr-FR" sz="2400" b="1" u="sng" dirty="0" smtClean="0">
              <a:solidFill>
                <a:srgbClr val="FF0000"/>
              </a:solidFill>
            </a:endParaRPr>
          </a:p>
          <a:p>
            <a:pPr eaLnBrk="1" hangingPunct="1">
              <a:lnSpc>
                <a:spcPct val="90000"/>
              </a:lnSpc>
              <a:spcAft>
                <a:spcPct val="20000"/>
              </a:spcAft>
            </a:pPr>
            <a:r>
              <a:rPr lang="fr-FR" altLang="fr-FR" sz="2400" b="1" u="sng" dirty="0" smtClean="0">
                <a:solidFill>
                  <a:srgbClr val="FF0000"/>
                </a:solidFill>
              </a:rPr>
              <a:t>En fin d’action</a:t>
            </a:r>
            <a:r>
              <a:rPr lang="fr-FR" altLang="fr-FR" sz="2400" dirty="0" smtClean="0">
                <a:solidFill>
                  <a:srgbClr val="FF0000"/>
                </a:solidFill>
              </a:rPr>
              <a:t> </a:t>
            </a:r>
            <a:r>
              <a:rPr lang="fr-FR" altLang="fr-FR" sz="2400" dirty="0" smtClean="0"/>
              <a:t>: évaluation finale, récapitulative, </a:t>
            </a:r>
            <a:r>
              <a:rPr lang="fr-FR" altLang="fr-FR" sz="2400" dirty="0" smtClean="0">
                <a:solidFill>
                  <a:srgbClr val="FF0000"/>
                </a:solidFill>
              </a:rPr>
              <a:t>bilan</a:t>
            </a:r>
          </a:p>
          <a:p>
            <a:pPr eaLnBrk="1" hangingPunct="1">
              <a:lnSpc>
                <a:spcPct val="90000"/>
              </a:lnSpc>
              <a:spcAft>
                <a:spcPct val="20000"/>
              </a:spcAft>
            </a:pPr>
            <a:r>
              <a:rPr lang="fr-FR" altLang="fr-FR" sz="2400" b="1" u="sng" dirty="0" smtClean="0">
                <a:solidFill>
                  <a:srgbClr val="FF0000"/>
                </a:solidFill>
              </a:rPr>
              <a:t>Après la fin de l’action</a:t>
            </a:r>
            <a:r>
              <a:rPr lang="fr-FR" altLang="fr-FR" sz="2400" dirty="0" smtClean="0">
                <a:solidFill>
                  <a:srgbClr val="FF0000"/>
                </a:solidFill>
              </a:rPr>
              <a:t> </a:t>
            </a:r>
            <a:r>
              <a:rPr lang="fr-FR" altLang="fr-FR" sz="2400" dirty="0" smtClean="0"/>
              <a:t>: évaluation ex-post : vérifie l’</a:t>
            </a:r>
            <a:r>
              <a:rPr lang="fr-FR" altLang="fr-FR" sz="2400" dirty="0" smtClean="0">
                <a:solidFill>
                  <a:srgbClr val="FF0000"/>
                </a:solidFill>
              </a:rPr>
              <a:t>impact </a:t>
            </a:r>
            <a:r>
              <a:rPr lang="fr-FR" altLang="fr-FR" sz="2400" dirty="0" smtClean="0"/>
              <a:t>et la continuité dans le temps</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571399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37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373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373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373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37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731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Espace réservé de la date 3"/>
          <p:cNvSpPr>
            <a:spLocks noGrp="1"/>
          </p:cNvSpPr>
          <p:nvPr>
            <p:ph type="dt" sz="quarter" idx="10"/>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15363" name="Rectangle 2"/>
          <p:cNvSpPr>
            <a:spLocks noGrp="1" noChangeArrowheads="1"/>
          </p:cNvSpPr>
          <p:nvPr>
            <p:ph type="title"/>
          </p:nvPr>
        </p:nvSpPr>
        <p:spPr>
          <a:xfrm>
            <a:off x="1753908" y="763588"/>
            <a:ext cx="6130459" cy="865212"/>
          </a:xfrm>
          <a:noFill/>
          <a:ln cap="flat" algn="ctr"/>
        </p:spPr>
        <p:txBody>
          <a:bodyPr/>
          <a:lstStyle/>
          <a:p>
            <a:pPr eaLnBrk="1" hangingPunct="1"/>
            <a:r>
              <a:rPr lang="fr-FR" altLang="fr-FR" sz="2800" dirty="0" smtClean="0">
                <a:solidFill>
                  <a:srgbClr val="FF0000"/>
                </a:solidFill>
              </a:rPr>
              <a:t>Selon le champ de l’évaluation :</a:t>
            </a:r>
          </a:p>
        </p:txBody>
      </p:sp>
      <p:sp>
        <p:nvSpPr>
          <p:cNvPr id="1041411" name="Rectangle 3"/>
          <p:cNvSpPr>
            <a:spLocks noGrp="1" noChangeArrowheads="1"/>
          </p:cNvSpPr>
          <p:nvPr>
            <p:ph type="body" idx="1"/>
          </p:nvPr>
        </p:nvSpPr>
        <p:spPr/>
        <p:txBody>
          <a:bodyPr/>
          <a:lstStyle/>
          <a:p>
            <a:pPr eaLnBrk="1" hangingPunct="1"/>
            <a:r>
              <a:rPr lang="fr-FR" altLang="fr-FR" sz="2800" dirty="0" smtClean="0"/>
              <a:t>une action </a:t>
            </a:r>
          </a:p>
          <a:p>
            <a:pPr eaLnBrk="1" hangingPunct="1"/>
            <a:r>
              <a:rPr lang="fr-FR" altLang="fr-FR" sz="2800" dirty="0" smtClean="0"/>
              <a:t>un secteur</a:t>
            </a:r>
          </a:p>
          <a:p>
            <a:pPr eaLnBrk="1" hangingPunct="1"/>
            <a:r>
              <a:rPr lang="fr-FR" altLang="fr-FR" sz="2800" dirty="0" smtClean="0"/>
              <a:t>un pays</a:t>
            </a:r>
          </a:p>
          <a:p>
            <a:pPr eaLnBrk="1" hangingPunct="1"/>
            <a:r>
              <a:rPr lang="fr-FR" altLang="fr-FR" sz="2800" dirty="0" smtClean="0"/>
              <a:t>une institution</a:t>
            </a:r>
          </a:p>
          <a:p>
            <a:pPr eaLnBrk="1" hangingPunct="1"/>
            <a:r>
              <a:rPr lang="fr-FR" altLang="fr-FR" sz="2800" dirty="0" smtClean="0"/>
              <a:t>un processus</a:t>
            </a:r>
          </a:p>
          <a:p>
            <a:pPr eaLnBrk="1" hangingPunct="1"/>
            <a:r>
              <a:rPr lang="fr-FR" altLang="fr-FR" sz="2800" dirty="0" smtClean="0"/>
              <a:t>l’impact</a:t>
            </a:r>
          </a:p>
          <a:p>
            <a:pPr eaLnBrk="1" hangingPunct="1"/>
            <a:r>
              <a:rPr lang="fr-BE" altLang="fr-FR" sz="2800" dirty="0" smtClean="0"/>
              <a:t>Un bilan général ou un aspect spécifique</a:t>
            </a:r>
            <a:endParaRPr lang="fr-FR" altLang="fr-FR" sz="2800" dirty="0" smtClean="0"/>
          </a:p>
          <a:p>
            <a:pPr eaLnBrk="1" hangingPunct="1"/>
            <a:endParaRPr lang="fr-FR" altLang="fr-FR" sz="2800" dirty="0" smtClean="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8165689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41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41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414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4141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4141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41411">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41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1411"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Espace réservé de la date 3"/>
          <p:cNvSpPr>
            <a:spLocks noGrp="1"/>
          </p:cNvSpPr>
          <p:nvPr>
            <p:ph type="dt" sz="quarter" idx="10"/>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39939" name="Rectangle 2"/>
          <p:cNvSpPr>
            <a:spLocks noGrp="1" noChangeArrowheads="1"/>
          </p:cNvSpPr>
          <p:nvPr>
            <p:ph type="title"/>
          </p:nvPr>
        </p:nvSpPr>
        <p:spPr>
          <a:xfrm>
            <a:off x="1840851" y="728115"/>
            <a:ext cx="6622504" cy="515144"/>
          </a:xfrm>
        </p:spPr>
        <p:txBody>
          <a:bodyPr/>
          <a:lstStyle/>
          <a:p>
            <a:pPr eaLnBrk="1" hangingPunct="1"/>
            <a:r>
              <a:rPr lang="fr-BE" altLang="fr-FR" dirty="0" smtClean="0">
                <a:solidFill>
                  <a:srgbClr val="FF0000"/>
                </a:solidFill>
              </a:rPr>
              <a:t>Evaluation – remarques générales </a:t>
            </a:r>
            <a:endParaRPr lang="fr-FR" altLang="fr-FR" dirty="0" smtClean="0">
              <a:solidFill>
                <a:srgbClr val="FF0000"/>
              </a:solidFill>
            </a:endParaRPr>
          </a:p>
        </p:txBody>
      </p:sp>
      <p:sp>
        <p:nvSpPr>
          <p:cNvPr id="39940" name="Rectangle 3"/>
          <p:cNvSpPr>
            <a:spLocks noGrp="1" noChangeArrowheads="1"/>
          </p:cNvSpPr>
          <p:nvPr>
            <p:ph type="body" idx="1"/>
          </p:nvPr>
        </p:nvSpPr>
        <p:spPr>
          <a:xfrm>
            <a:off x="468313" y="1557338"/>
            <a:ext cx="8351837" cy="4679950"/>
          </a:xfrm>
        </p:spPr>
        <p:txBody>
          <a:bodyPr/>
          <a:lstStyle/>
          <a:p>
            <a:pPr eaLnBrk="1" hangingPunct="1">
              <a:lnSpc>
                <a:spcPct val="90000"/>
              </a:lnSpc>
            </a:pPr>
            <a:r>
              <a:rPr lang="fr-BE" altLang="fr-FR" sz="2200" dirty="0" smtClean="0"/>
              <a:t>Importance de la </a:t>
            </a:r>
            <a:r>
              <a:rPr lang="fr-BE" altLang="fr-FR" sz="2200" dirty="0" smtClean="0">
                <a:solidFill>
                  <a:srgbClr val="FF0000"/>
                </a:solidFill>
              </a:rPr>
              <a:t>cohérence</a:t>
            </a:r>
            <a:r>
              <a:rPr lang="fr-BE" altLang="fr-FR" sz="2200" dirty="0" smtClean="0"/>
              <a:t> (par rapport aux objectifs et à la méthode): si est participative : jusqu’aux décisions!</a:t>
            </a:r>
          </a:p>
          <a:p>
            <a:pPr eaLnBrk="1" hangingPunct="1">
              <a:lnSpc>
                <a:spcPct val="90000"/>
              </a:lnSpc>
            </a:pPr>
            <a:r>
              <a:rPr lang="fr-BE" altLang="fr-FR" sz="2200" dirty="0" smtClean="0"/>
              <a:t>L’évaluateur doit multiplier et croiser les points de vue (angles d’appréciation)</a:t>
            </a:r>
          </a:p>
          <a:p>
            <a:pPr eaLnBrk="1" hangingPunct="1">
              <a:lnSpc>
                <a:spcPct val="90000"/>
              </a:lnSpc>
            </a:pPr>
            <a:r>
              <a:rPr lang="fr-BE" altLang="fr-FR" sz="2200" dirty="0" smtClean="0">
                <a:solidFill>
                  <a:srgbClr val="FF0000"/>
                </a:solidFill>
              </a:rPr>
              <a:t>Importance des critères de qualités </a:t>
            </a:r>
            <a:r>
              <a:rPr lang="fr-BE" altLang="fr-FR" sz="2200" dirty="0" smtClean="0"/>
              <a:t>pour atteindre l’objectif de l’évaluation : chaque acteur aura ses priorités et spécificités (définis déjà au niveau du cadre logique)</a:t>
            </a:r>
          </a:p>
          <a:p>
            <a:pPr eaLnBrk="1" hangingPunct="1">
              <a:lnSpc>
                <a:spcPct val="90000"/>
              </a:lnSpc>
              <a:buFont typeface="Wingdings" pitchFamily="2" charset="2"/>
              <a:buNone/>
            </a:pPr>
            <a:r>
              <a:rPr lang="fr-BE" altLang="fr-FR" sz="2200" dirty="0" smtClean="0"/>
              <a:t>(exemple critères de choix d’achat d’une voiture). En fonction de ces critères, choix d’indicateurs,…</a:t>
            </a:r>
          </a:p>
          <a:p>
            <a:pPr eaLnBrk="1" hangingPunct="1">
              <a:lnSpc>
                <a:spcPct val="90000"/>
              </a:lnSpc>
              <a:buFont typeface="Wingdings" pitchFamily="2" charset="2"/>
              <a:buNone/>
            </a:pPr>
            <a:r>
              <a:rPr lang="fr-BE" altLang="fr-FR" sz="2200" dirty="0" smtClean="0"/>
              <a:t>L’évaluateur devrait prendre en compte les critères du commanditaire 	(et des autres acteurs en présence)	 </a:t>
            </a:r>
            <a:r>
              <a:rPr lang="fr-BE" altLang="fr-FR" sz="2200" dirty="0" smtClean="0">
                <a:solidFill>
                  <a:srgbClr val="FF0000"/>
                </a:solidFill>
              </a:rPr>
              <a:t>importance des TDR </a:t>
            </a:r>
            <a:endParaRPr lang="fr-FR" altLang="fr-FR" sz="2200" dirty="0" smtClean="0">
              <a:solidFill>
                <a:srgbClr val="FF0000"/>
              </a:solidFill>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10773017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Espace réservé de la date 3"/>
          <p:cNvSpPr>
            <a:spLocks noGrp="1"/>
          </p:cNvSpPr>
          <p:nvPr>
            <p:ph type="dt" sz="quarter" idx="10"/>
          </p:nvPr>
        </p:nvSpPr>
        <p:spPr>
          <a:noFill/>
        </p:spPr>
        <p:txBody>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eaLnBrk="1" hangingPunct="1"/>
            <a:r>
              <a:rPr lang="fr-FR" altLang="fr-FR" sz="1200" smtClean="0">
                <a:solidFill>
                  <a:schemeClr val="tx2"/>
                </a:solidFill>
                <a:latin typeface="Times New Roman" pitchFamily="18" charset="0"/>
              </a:rPr>
              <a:t>Formation des bénéficiaires des subventions de l'Union européenne </a:t>
            </a:r>
            <a:endParaRPr lang="fr-FR" altLang="fr-FR" sz="1200" dirty="0" smtClean="0">
              <a:solidFill>
                <a:schemeClr val="tx2"/>
              </a:solidFill>
              <a:latin typeface="Times New Roman" pitchFamily="18" charset="0"/>
            </a:endParaRPr>
          </a:p>
        </p:txBody>
      </p:sp>
      <p:sp>
        <p:nvSpPr>
          <p:cNvPr id="40963" name="Rectangle 2"/>
          <p:cNvSpPr>
            <a:spLocks noGrp="1" noChangeArrowheads="1"/>
          </p:cNvSpPr>
          <p:nvPr>
            <p:ph type="title"/>
          </p:nvPr>
        </p:nvSpPr>
        <p:spPr>
          <a:xfrm>
            <a:off x="1619672" y="634529"/>
            <a:ext cx="6190456" cy="658813"/>
          </a:xfrm>
        </p:spPr>
        <p:txBody>
          <a:bodyPr/>
          <a:lstStyle/>
          <a:p>
            <a:pPr eaLnBrk="1" hangingPunct="1"/>
            <a:r>
              <a:rPr lang="fr-BE" altLang="fr-FR" dirty="0" smtClean="0">
                <a:solidFill>
                  <a:srgbClr val="FF0000"/>
                </a:solidFill>
              </a:rPr>
              <a:t>Evaluation –  critères de réussite</a:t>
            </a:r>
            <a:endParaRPr lang="fr-FR" altLang="fr-FR" dirty="0" smtClean="0">
              <a:solidFill>
                <a:srgbClr val="FF0000"/>
              </a:solidFill>
            </a:endParaRPr>
          </a:p>
        </p:txBody>
      </p:sp>
      <p:sp>
        <p:nvSpPr>
          <p:cNvPr id="40964" name="Rectangle 3"/>
          <p:cNvSpPr>
            <a:spLocks noGrp="1" noChangeArrowheads="1"/>
          </p:cNvSpPr>
          <p:nvPr>
            <p:ph type="body" idx="1"/>
          </p:nvPr>
        </p:nvSpPr>
        <p:spPr>
          <a:xfrm>
            <a:off x="685800" y="1484313"/>
            <a:ext cx="7772400" cy="4611687"/>
          </a:xfrm>
        </p:spPr>
        <p:txBody>
          <a:bodyPr/>
          <a:lstStyle/>
          <a:p>
            <a:pPr eaLnBrk="1" hangingPunct="1"/>
            <a:r>
              <a:rPr lang="fr-BE" altLang="fr-FR" sz="2400" dirty="0" smtClean="0"/>
              <a:t>Prévoir l’évaluation longtemps à l’avance</a:t>
            </a:r>
          </a:p>
          <a:p>
            <a:pPr eaLnBrk="1" hangingPunct="1"/>
            <a:r>
              <a:rPr lang="fr-BE" altLang="fr-FR" sz="2400" dirty="0" smtClean="0"/>
              <a:t>Optimiser la participation</a:t>
            </a:r>
          </a:p>
          <a:p>
            <a:pPr eaLnBrk="1" hangingPunct="1"/>
            <a:r>
              <a:rPr lang="fr-BE" altLang="fr-FR" sz="2400" dirty="0" smtClean="0"/>
              <a:t>Références claires!</a:t>
            </a:r>
          </a:p>
          <a:p>
            <a:pPr eaLnBrk="1" hangingPunct="1"/>
            <a:r>
              <a:rPr lang="fr-BE" altLang="fr-FR" sz="2400" dirty="0" smtClean="0"/>
              <a:t>Ne pas réaliser pendant une crise ou conflit</a:t>
            </a:r>
          </a:p>
          <a:p>
            <a:pPr eaLnBrk="1" hangingPunct="1"/>
            <a:r>
              <a:rPr lang="fr-BE" altLang="fr-FR" sz="2400" dirty="0" smtClean="0"/>
              <a:t>S’appuyer sur un bon dispositif de suivi</a:t>
            </a:r>
          </a:p>
          <a:p>
            <a:pPr eaLnBrk="1" hangingPunct="1"/>
            <a:r>
              <a:rPr lang="fr-BE" altLang="fr-FR" sz="2400" dirty="0" smtClean="0"/>
              <a:t>Evaluateur critique, pédagogique, animateur, constructif</a:t>
            </a:r>
          </a:p>
          <a:p>
            <a:pPr eaLnBrk="1" hangingPunct="1"/>
            <a:r>
              <a:rPr lang="fr-BE" altLang="fr-FR" sz="2400" dirty="0" smtClean="0"/>
              <a:t>Donner le temps aux restitutions</a:t>
            </a:r>
          </a:p>
          <a:p>
            <a:pPr eaLnBrk="1" hangingPunct="1"/>
            <a:r>
              <a:rPr lang="fr-BE" altLang="fr-FR" sz="2400" dirty="0" smtClean="0"/>
              <a:t>Débattre en interne des conclusions</a:t>
            </a:r>
          </a:p>
          <a:p>
            <a:pPr eaLnBrk="1" hangingPunct="1"/>
            <a:r>
              <a:rPr lang="fr-BE" altLang="fr-FR" sz="2400" dirty="0" smtClean="0"/>
              <a:t>Attention évaluation du projet et non du cadre logique!</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547104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re 1"/>
          <p:cNvSpPr>
            <a:spLocks noGrp="1"/>
          </p:cNvSpPr>
          <p:nvPr>
            <p:ph type="title"/>
          </p:nvPr>
        </p:nvSpPr>
        <p:spPr>
          <a:xfrm>
            <a:off x="1619672" y="861979"/>
            <a:ext cx="5974432" cy="515144"/>
          </a:xfrm>
        </p:spPr>
        <p:txBody>
          <a:bodyPr/>
          <a:lstStyle/>
          <a:p>
            <a:r>
              <a:rPr lang="fr-BE" altLang="en-US" dirty="0" smtClean="0">
                <a:solidFill>
                  <a:srgbClr val="FF0000"/>
                </a:solidFill>
              </a:rPr>
              <a:t>Suivi - évaluation - Objectifs</a:t>
            </a:r>
          </a:p>
        </p:txBody>
      </p:sp>
      <p:sp>
        <p:nvSpPr>
          <p:cNvPr id="6147" name="Espace réservé du contenu 2"/>
          <p:cNvSpPr>
            <a:spLocks noGrp="1"/>
          </p:cNvSpPr>
          <p:nvPr>
            <p:ph sz="half" idx="1"/>
          </p:nvPr>
        </p:nvSpPr>
        <p:spPr>
          <a:xfrm>
            <a:off x="179388" y="1557338"/>
            <a:ext cx="8496300" cy="4538662"/>
          </a:xfrm>
        </p:spPr>
        <p:txBody>
          <a:bodyPr/>
          <a:lstStyle/>
          <a:p>
            <a:pPr>
              <a:defRPr/>
            </a:pPr>
            <a:r>
              <a:rPr lang="fr-FR" sz="2000" dirty="0" smtClean="0">
                <a:solidFill>
                  <a:srgbClr val="FF0000"/>
                </a:solidFill>
              </a:rPr>
              <a:t>1. Pilotage : alimenter les décideurs </a:t>
            </a:r>
            <a:r>
              <a:rPr lang="fr-FR" sz="2000" dirty="0" smtClean="0"/>
              <a:t>(à tous niveaux: bailleurs, équipe projet, bénéficiaires,…) en informations analysées et contextualisées qui leur permettent de prendre des décisions .</a:t>
            </a:r>
          </a:p>
          <a:p>
            <a:pPr marL="0" indent="0">
              <a:buFont typeface="Wingdings" pitchFamily="2" charset="2"/>
              <a:buNone/>
              <a:defRPr/>
            </a:pPr>
            <a:r>
              <a:rPr lang="fr-FR" sz="2000" dirty="0" smtClean="0"/>
              <a:t>	</a:t>
            </a:r>
            <a:r>
              <a:rPr lang="fr-FR" sz="2000" u="sng" dirty="0" smtClean="0">
                <a:solidFill>
                  <a:srgbClr val="FF0000"/>
                </a:solidFill>
              </a:rPr>
              <a:t>Niveau opérationnel </a:t>
            </a:r>
            <a:r>
              <a:rPr lang="fr-FR" sz="2000" dirty="0" smtClean="0"/>
              <a:t>(adapte le déroulement du projet pour atteindre la cible). Se concentre sur la cible et les activités, moyens,… </a:t>
            </a:r>
          </a:p>
          <a:p>
            <a:pPr marL="0" indent="0">
              <a:buFont typeface="Wingdings" pitchFamily="2" charset="2"/>
              <a:buNone/>
              <a:defRPr/>
            </a:pPr>
            <a:r>
              <a:rPr lang="fr-FR" sz="2000" dirty="0" smtClean="0"/>
              <a:t>Agit sur le </a:t>
            </a:r>
            <a:r>
              <a:rPr lang="fr-FR" sz="2000" u="sng" dirty="0" smtClean="0"/>
              <a:t>comment (processus – qualité) et le combien (activités, ressources) ? </a:t>
            </a:r>
          </a:p>
          <a:p>
            <a:pPr marL="0" indent="0">
              <a:buFont typeface="Wingdings" pitchFamily="2" charset="2"/>
              <a:buNone/>
              <a:defRPr/>
            </a:pPr>
            <a:endParaRPr lang="fr-FR" sz="2000" u="sng" dirty="0"/>
          </a:p>
          <a:p>
            <a:pPr marL="0" indent="0">
              <a:buFont typeface="Wingdings" pitchFamily="2" charset="2"/>
              <a:buNone/>
              <a:defRPr/>
            </a:pPr>
            <a:r>
              <a:rPr lang="fr-FR" sz="2000" dirty="0" smtClean="0">
                <a:solidFill>
                  <a:srgbClr val="008000"/>
                </a:solidFill>
              </a:rPr>
              <a:t>	</a:t>
            </a:r>
            <a:r>
              <a:rPr lang="fr-FR" sz="2000" u="sng" dirty="0" smtClean="0">
                <a:solidFill>
                  <a:srgbClr val="FF0000"/>
                </a:solidFill>
              </a:rPr>
              <a:t>Niveau </a:t>
            </a:r>
            <a:r>
              <a:rPr lang="fr-FR" sz="2000" u="sng" dirty="0">
                <a:solidFill>
                  <a:srgbClr val="FF0000"/>
                </a:solidFill>
              </a:rPr>
              <a:t>stratégique  </a:t>
            </a:r>
            <a:r>
              <a:rPr lang="fr-FR" sz="2000" dirty="0">
                <a:solidFill>
                  <a:srgbClr val="008000"/>
                </a:solidFill>
              </a:rPr>
              <a:t>(</a:t>
            </a:r>
            <a:r>
              <a:rPr lang="fr-FR" sz="2000" dirty="0"/>
              <a:t>peut entrainer un changement de cible) : </a:t>
            </a:r>
          </a:p>
          <a:p>
            <a:pPr marL="0" indent="0">
              <a:buFont typeface="Wingdings" pitchFamily="2" charset="2"/>
              <a:buNone/>
              <a:defRPr/>
            </a:pPr>
            <a:r>
              <a:rPr lang="fr-FR" sz="2000" dirty="0" smtClean="0"/>
              <a:t>Questionne </a:t>
            </a:r>
            <a:r>
              <a:rPr lang="fr-FR" sz="2000" dirty="0"/>
              <a:t>la pertinence des cibles.</a:t>
            </a:r>
          </a:p>
          <a:p>
            <a:pPr marL="0" indent="0">
              <a:buFont typeface="Wingdings" pitchFamily="2" charset="2"/>
              <a:buNone/>
              <a:defRPr/>
            </a:pPr>
            <a:r>
              <a:rPr lang="fr-FR" sz="2000" dirty="0"/>
              <a:t>Agit  sur le </a:t>
            </a:r>
            <a:r>
              <a:rPr lang="fr-FR" sz="2000" u="sng" dirty="0"/>
              <a:t>pourquoi et pour qui</a:t>
            </a:r>
          </a:p>
          <a:p>
            <a:pPr marL="0" indent="0">
              <a:buFont typeface="Wingdings" pitchFamily="2" charset="2"/>
              <a:buNone/>
              <a:defRPr/>
            </a:pPr>
            <a:endParaRPr lang="fr-FR" sz="2000" u="sng" dirty="0"/>
          </a:p>
          <a:p>
            <a:pPr marL="0" indent="0">
              <a:buFont typeface="Wingdings" pitchFamily="2" charset="2"/>
              <a:buNone/>
              <a:defRPr/>
            </a:pPr>
            <a:endParaRPr lang="fr-FR" sz="2000" dirty="0" smtClean="0">
              <a:solidFill>
                <a:srgbClr val="008000"/>
              </a:solidFill>
            </a:endParaRPr>
          </a:p>
        </p:txBody>
      </p:sp>
      <p:sp>
        <p:nvSpPr>
          <p:cNvPr id="19460" name="Espace réservé de la date 4"/>
          <p:cNvSpPr>
            <a:spLocks noGrp="1"/>
          </p:cNvSpPr>
          <p:nvPr>
            <p:ph type="dt" sz="quarter" idx="10"/>
          </p:nvPr>
        </p:nvSpPr>
        <p:spPr>
          <a:xfrm>
            <a:off x="719138" y="6311900"/>
            <a:ext cx="7416800" cy="476250"/>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re 1"/>
          <p:cNvSpPr>
            <a:spLocks noGrp="1"/>
          </p:cNvSpPr>
          <p:nvPr>
            <p:ph type="title"/>
          </p:nvPr>
        </p:nvSpPr>
        <p:spPr>
          <a:xfrm>
            <a:off x="1774802" y="814710"/>
            <a:ext cx="5784476" cy="586911"/>
          </a:xfrm>
        </p:spPr>
        <p:txBody>
          <a:bodyPr/>
          <a:lstStyle/>
          <a:p>
            <a:r>
              <a:rPr lang="fr-BE" altLang="en-US" dirty="0" smtClean="0">
                <a:solidFill>
                  <a:srgbClr val="FF0000"/>
                </a:solidFill>
              </a:rPr>
              <a:t>Suivi - évaluation- Objectifs</a:t>
            </a:r>
          </a:p>
        </p:txBody>
      </p:sp>
      <p:sp>
        <p:nvSpPr>
          <p:cNvPr id="6147" name="Espace réservé du contenu 2"/>
          <p:cNvSpPr>
            <a:spLocks noGrp="1"/>
          </p:cNvSpPr>
          <p:nvPr>
            <p:ph sz="half" idx="1"/>
          </p:nvPr>
        </p:nvSpPr>
        <p:spPr>
          <a:xfrm>
            <a:off x="179388" y="1557338"/>
            <a:ext cx="8496300" cy="4538662"/>
          </a:xfrm>
        </p:spPr>
        <p:txBody>
          <a:bodyPr/>
          <a:lstStyle/>
          <a:p>
            <a:pPr>
              <a:defRPr/>
            </a:pPr>
            <a:r>
              <a:rPr lang="fr-FR" sz="2000" dirty="0" smtClean="0">
                <a:solidFill>
                  <a:srgbClr val="FF0000"/>
                </a:solidFill>
              </a:rPr>
              <a:t>2.</a:t>
            </a:r>
            <a:r>
              <a:rPr lang="fr-FR" sz="2000" dirty="0" smtClean="0">
                <a:solidFill>
                  <a:srgbClr val="008000"/>
                </a:solidFill>
              </a:rPr>
              <a:t> </a:t>
            </a:r>
            <a:r>
              <a:rPr lang="fr-FR" sz="2000" dirty="0" smtClean="0">
                <a:solidFill>
                  <a:srgbClr val="FF0000"/>
                </a:solidFill>
              </a:rPr>
              <a:t>« Redevabilité » </a:t>
            </a:r>
            <a:r>
              <a:rPr lang="fr-FR" sz="2000" dirty="0" smtClean="0"/>
              <a:t>: répondre à notre devoir d’information vis-à-vis des diverses parties prenantes – (définir qui est visé par cette </a:t>
            </a:r>
            <a:r>
              <a:rPr lang="fr-FR" sz="2000" dirty="0" err="1" smtClean="0"/>
              <a:t>réddition</a:t>
            </a:r>
            <a:r>
              <a:rPr lang="fr-FR" sz="2000" dirty="0" smtClean="0"/>
              <a:t> : 	</a:t>
            </a:r>
          </a:p>
          <a:p>
            <a:pPr marL="800100" lvl="3" indent="-342900">
              <a:defRPr/>
            </a:pPr>
            <a:r>
              <a:rPr lang="fr-FR" sz="2000" dirty="0">
                <a:ea typeface="+mn-ea"/>
                <a:cs typeface="+mn-cs"/>
              </a:rPr>
              <a:t>Rendre des comptes – utilisation des fonds reçus</a:t>
            </a:r>
          </a:p>
          <a:p>
            <a:pPr marL="800100" lvl="3" indent="-342900">
              <a:defRPr/>
            </a:pPr>
            <a:r>
              <a:rPr lang="fr-FR" sz="2000" dirty="0" smtClean="0">
                <a:ea typeface="+mn-ea"/>
                <a:cs typeface="+mn-cs"/>
              </a:rPr>
              <a:t>Rendre </a:t>
            </a:r>
            <a:r>
              <a:rPr lang="fr-FR" sz="2000" dirty="0">
                <a:ea typeface="+mn-ea"/>
                <a:cs typeface="+mn-cs"/>
              </a:rPr>
              <a:t>des comptes (</a:t>
            </a:r>
            <a:r>
              <a:rPr lang="fr-FR" sz="2000" dirty="0" smtClean="0">
                <a:ea typeface="+mn-ea"/>
                <a:cs typeface="+mn-cs"/>
              </a:rPr>
              <a:t>transparence/responsabilités </a:t>
            </a:r>
            <a:r>
              <a:rPr lang="fr-FR" sz="2000" dirty="0">
                <a:ea typeface="+mn-ea"/>
                <a:cs typeface="+mn-cs"/>
              </a:rPr>
              <a:t>entre </a:t>
            </a:r>
            <a:r>
              <a:rPr lang="fr-FR" sz="2000" dirty="0" smtClean="0">
                <a:ea typeface="+mn-ea"/>
                <a:cs typeface="+mn-cs"/>
              </a:rPr>
              <a:t>partenaires) </a:t>
            </a:r>
            <a:endParaRPr lang="fr-FR" sz="2000" dirty="0">
              <a:ea typeface="+mn-ea"/>
              <a:cs typeface="+mn-cs"/>
            </a:endParaRPr>
          </a:p>
          <a:p>
            <a:pPr marL="800100" lvl="3" indent="-342900">
              <a:defRPr/>
            </a:pPr>
            <a:r>
              <a:rPr lang="fr-FR" sz="2000" dirty="0" smtClean="0">
                <a:ea typeface="+mn-ea"/>
                <a:cs typeface="+mn-cs"/>
              </a:rPr>
              <a:t>Responsabilité vis-à-vis des membres de l’institution</a:t>
            </a:r>
          </a:p>
          <a:p>
            <a:pPr marL="800100" lvl="3" indent="-342900">
              <a:defRPr/>
            </a:pPr>
            <a:r>
              <a:rPr lang="fr-FR" sz="2000" dirty="0" smtClean="0">
                <a:ea typeface="+mn-ea"/>
                <a:cs typeface="+mn-cs"/>
              </a:rPr>
              <a:t>Responsabilité </a:t>
            </a:r>
            <a:r>
              <a:rPr lang="fr-FR" sz="2000" dirty="0">
                <a:ea typeface="+mn-ea"/>
                <a:cs typeface="+mn-cs"/>
              </a:rPr>
              <a:t>vis-à-vis des attentes crées auprès des populations)</a:t>
            </a:r>
          </a:p>
          <a:p>
            <a:pPr>
              <a:defRPr/>
            </a:pPr>
            <a:r>
              <a:rPr lang="fr-FR" sz="2000" dirty="0">
                <a:solidFill>
                  <a:srgbClr val="FF0000"/>
                </a:solidFill>
              </a:rPr>
              <a:t>3</a:t>
            </a:r>
            <a:r>
              <a:rPr lang="fr-FR" sz="2000" dirty="0" smtClean="0">
                <a:solidFill>
                  <a:srgbClr val="FF0000"/>
                </a:solidFill>
              </a:rPr>
              <a:t>. </a:t>
            </a:r>
            <a:r>
              <a:rPr lang="fr-FR" sz="2000" dirty="0">
                <a:solidFill>
                  <a:srgbClr val="FF0000"/>
                </a:solidFill>
              </a:rPr>
              <a:t>A</a:t>
            </a:r>
            <a:r>
              <a:rPr lang="fr-FR" sz="2000" dirty="0" smtClean="0">
                <a:solidFill>
                  <a:srgbClr val="FF0000"/>
                </a:solidFill>
              </a:rPr>
              <a:t>pprentissage-gestion des </a:t>
            </a:r>
            <a:r>
              <a:rPr lang="fr-FR" sz="2000" dirty="0">
                <a:solidFill>
                  <a:srgbClr val="FF0000"/>
                </a:solidFill>
              </a:rPr>
              <a:t>connaissances /capitalisation </a:t>
            </a:r>
            <a:r>
              <a:rPr lang="fr-FR" sz="2000" dirty="0" smtClean="0"/>
              <a:t>(qui apprend ?): en interne et en externe. </a:t>
            </a:r>
          </a:p>
        </p:txBody>
      </p:sp>
      <p:sp>
        <p:nvSpPr>
          <p:cNvPr id="20484"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9" name="Imag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re 1"/>
          <p:cNvSpPr>
            <a:spLocks noGrp="1"/>
          </p:cNvSpPr>
          <p:nvPr>
            <p:ph type="title"/>
          </p:nvPr>
        </p:nvSpPr>
        <p:spPr>
          <a:xfrm>
            <a:off x="1666560" y="337969"/>
            <a:ext cx="5964496" cy="515938"/>
          </a:xfrm>
        </p:spPr>
        <p:txBody>
          <a:bodyPr/>
          <a:lstStyle/>
          <a:p>
            <a:r>
              <a:rPr lang="fr-BE" altLang="en-US" dirty="0" smtClean="0">
                <a:solidFill>
                  <a:srgbClr val="FF0000"/>
                </a:solidFill>
              </a:rPr>
              <a:t>Le dispositif de SE couvre</a:t>
            </a:r>
          </a:p>
        </p:txBody>
      </p:sp>
      <p:sp>
        <p:nvSpPr>
          <p:cNvPr id="21508" name="Espace réservé de la date 4"/>
          <p:cNvSpPr>
            <a:spLocks noGrp="1"/>
          </p:cNvSpPr>
          <p:nvPr>
            <p:ph type="dt" sz="quarter" idx="10"/>
          </p:nvPr>
        </p:nvSpPr>
        <p:spPr>
          <a:xfrm>
            <a:off x="539552" y="6475017"/>
            <a:ext cx="7344816" cy="296114"/>
          </a:xfrm>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200" smtClean="0">
                <a:solidFill>
                  <a:schemeClr val="tx2"/>
                </a:solidFill>
                <a:latin typeface="Times New Roman" pitchFamily="18" charset="0"/>
              </a:rPr>
              <a:t>Formation des bénéficiaires des subventions de l'Union européenne </a:t>
            </a:r>
            <a:endParaRPr lang="fr-FR" altLang="fr-FR" sz="1200" dirty="0">
              <a:solidFill>
                <a:schemeClr val="tx2"/>
              </a:solidFill>
              <a:latin typeface="Times New Roman" pitchFamily="18" charset="0"/>
            </a:endParaRP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8" name="Imag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sp>
        <p:nvSpPr>
          <p:cNvPr id="4" name="ZoneTexte 3"/>
          <p:cNvSpPr txBox="1"/>
          <p:nvPr/>
        </p:nvSpPr>
        <p:spPr>
          <a:xfrm>
            <a:off x="196217" y="1091007"/>
            <a:ext cx="7621658" cy="769441"/>
          </a:xfrm>
          <a:prstGeom prst="rect">
            <a:avLst/>
          </a:prstGeom>
          <a:noFill/>
        </p:spPr>
        <p:txBody>
          <a:bodyPr wrap="square" rtlCol="0">
            <a:spAutoFit/>
          </a:bodyPr>
          <a:lstStyle/>
          <a:p>
            <a:pPr algn="l"/>
            <a:r>
              <a:rPr lang="fr-FR" sz="2200" dirty="0"/>
              <a:t>La conception </a:t>
            </a:r>
            <a:r>
              <a:rPr lang="fr-FR" sz="2200" dirty="0">
                <a:solidFill>
                  <a:srgbClr val="000000"/>
                </a:solidFill>
              </a:rPr>
              <a:t>des indicateurs : opérationnaliser ce qu’on veut mesurer, formuler de manière non ambigüe </a:t>
            </a:r>
          </a:p>
        </p:txBody>
      </p:sp>
      <p:sp>
        <p:nvSpPr>
          <p:cNvPr id="9" name="ZoneTexte 8"/>
          <p:cNvSpPr txBox="1"/>
          <p:nvPr/>
        </p:nvSpPr>
        <p:spPr>
          <a:xfrm>
            <a:off x="178842" y="1831223"/>
            <a:ext cx="8075644" cy="769441"/>
          </a:xfrm>
          <a:prstGeom prst="rect">
            <a:avLst/>
          </a:prstGeom>
          <a:noFill/>
        </p:spPr>
        <p:txBody>
          <a:bodyPr wrap="square" rtlCol="0">
            <a:spAutoFit/>
          </a:bodyPr>
          <a:lstStyle/>
          <a:p>
            <a:pPr algn="l"/>
            <a:r>
              <a:rPr lang="fr-FR" sz="2200" dirty="0"/>
              <a:t>La collecte </a:t>
            </a:r>
            <a:r>
              <a:rPr lang="fr-FR" sz="2200" dirty="0">
                <a:solidFill>
                  <a:srgbClr val="000000"/>
                </a:solidFill>
              </a:rPr>
              <a:t>d’informations pertinentes à tous les « </a:t>
            </a:r>
            <a:r>
              <a:rPr lang="fr-FR" sz="2200" dirty="0"/>
              <a:t>niveaux </a:t>
            </a:r>
            <a:r>
              <a:rPr lang="fr-FR" sz="2200" dirty="0">
                <a:solidFill>
                  <a:srgbClr val="000000"/>
                </a:solidFill>
              </a:rPr>
              <a:t>» : mesure des indicateurs, observation, … et leur </a:t>
            </a:r>
            <a:r>
              <a:rPr lang="fr-FR" sz="2200" dirty="0"/>
              <a:t>traitement</a:t>
            </a:r>
            <a:r>
              <a:rPr lang="fr-FR" sz="2200" dirty="0">
                <a:solidFill>
                  <a:srgbClr val="000000"/>
                </a:solidFill>
              </a:rPr>
              <a:t> </a:t>
            </a:r>
          </a:p>
        </p:txBody>
      </p:sp>
      <p:sp>
        <p:nvSpPr>
          <p:cNvPr id="10" name="ZoneTexte 9"/>
          <p:cNvSpPr txBox="1"/>
          <p:nvPr/>
        </p:nvSpPr>
        <p:spPr>
          <a:xfrm>
            <a:off x="191447" y="2763240"/>
            <a:ext cx="7796055" cy="769441"/>
          </a:xfrm>
          <a:prstGeom prst="rect">
            <a:avLst/>
          </a:prstGeom>
          <a:noFill/>
        </p:spPr>
        <p:txBody>
          <a:bodyPr wrap="square" rtlCol="0">
            <a:spAutoFit/>
          </a:bodyPr>
          <a:lstStyle/>
          <a:p>
            <a:pPr algn="l"/>
            <a:r>
              <a:rPr lang="fr-FR" sz="2200" dirty="0"/>
              <a:t>L’analyse</a:t>
            </a:r>
            <a:r>
              <a:rPr lang="fr-FR" sz="2200" dirty="0">
                <a:solidFill>
                  <a:srgbClr val="000000"/>
                </a:solidFill>
              </a:rPr>
              <a:t> des données : « faire parler les données », de façon « individuelle » et « comparée » </a:t>
            </a:r>
          </a:p>
        </p:txBody>
      </p:sp>
      <p:sp>
        <p:nvSpPr>
          <p:cNvPr id="11" name="ZoneTexte 10"/>
          <p:cNvSpPr txBox="1"/>
          <p:nvPr/>
        </p:nvSpPr>
        <p:spPr>
          <a:xfrm>
            <a:off x="209262" y="3558128"/>
            <a:ext cx="8199311" cy="1446550"/>
          </a:xfrm>
          <a:prstGeom prst="rect">
            <a:avLst/>
          </a:prstGeom>
          <a:noFill/>
        </p:spPr>
        <p:txBody>
          <a:bodyPr wrap="square" rtlCol="0">
            <a:spAutoFit/>
          </a:bodyPr>
          <a:lstStyle/>
          <a:p>
            <a:pPr algn="l"/>
            <a:r>
              <a:rPr lang="fr-FR" sz="2200" dirty="0"/>
              <a:t>Des flux de communication </a:t>
            </a:r>
            <a:r>
              <a:rPr lang="fr-FR" sz="2200" dirty="0">
                <a:solidFill>
                  <a:srgbClr val="000000"/>
                </a:solidFill>
              </a:rPr>
              <a:t>à tous les niveaux avec la définition de responsabilités relatives (de collecte, d’analyse…) et la caractérisation de la nature attendue de l’information qui est transmise de x à y </a:t>
            </a:r>
          </a:p>
        </p:txBody>
      </p:sp>
      <p:sp>
        <p:nvSpPr>
          <p:cNvPr id="12" name="ZoneTexte 11"/>
          <p:cNvSpPr txBox="1"/>
          <p:nvPr/>
        </p:nvSpPr>
        <p:spPr>
          <a:xfrm>
            <a:off x="98390" y="4997689"/>
            <a:ext cx="8156096" cy="1477328"/>
          </a:xfrm>
          <a:prstGeom prst="rect">
            <a:avLst/>
          </a:prstGeom>
          <a:noFill/>
        </p:spPr>
        <p:txBody>
          <a:bodyPr wrap="square" rtlCol="0">
            <a:spAutoFit/>
          </a:bodyPr>
          <a:lstStyle/>
          <a:p>
            <a:pPr algn="l"/>
            <a:r>
              <a:rPr lang="fr-FR" sz="2200" dirty="0" smtClean="0"/>
              <a:t>L’utilisation</a:t>
            </a:r>
            <a:r>
              <a:rPr lang="fr-FR" sz="2200" dirty="0" smtClean="0">
                <a:solidFill>
                  <a:srgbClr val="000000"/>
                </a:solidFill>
              </a:rPr>
              <a:t> des informations analysées : propositions; prises de décisions et mise en œuvre de ces décisions, diffusions de bonnes pratiques,…</a:t>
            </a:r>
          </a:p>
          <a:p>
            <a:pPr algn="l"/>
            <a:endParaRPr lang="fr-FR" dirty="0"/>
          </a:p>
        </p:txBody>
      </p:sp>
      <p:sp>
        <p:nvSpPr>
          <p:cNvPr id="14" name="Flèche vers le bas 13"/>
          <p:cNvSpPr/>
          <p:nvPr/>
        </p:nvSpPr>
        <p:spPr bwMode="auto">
          <a:xfrm>
            <a:off x="8523037" y="584501"/>
            <a:ext cx="301028" cy="5384010"/>
          </a:xfrm>
          <a:prstGeom prst="downArrow">
            <a:avLst>
              <a:gd name="adj1" fmla="val 66713"/>
              <a:gd name="adj2" fmla="val 50000"/>
            </a:avLst>
          </a:prstGeom>
          <a:ln>
            <a:headEnd type="none" w="med" len="med"/>
            <a:tailEnd type="none" w="med" len="med"/>
          </a:ln>
          <a:extLst/>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rgbClr val="00CC66"/>
              </a:solidFill>
              <a:effectLst/>
              <a:latin typeface="Trebuchet MS" pitchFamily="34" charset="0"/>
            </a:endParaRPr>
          </a:p>
        </p:txBody>
      </p:sp>
      <p:pic>
        <p:nvPicPr>
          <p:cNvPr id="17" name="Imag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fr-FR" sz="1100" smtClean="0">
                <a:solidFill>
                  <a:schemeClr val="tx2"/>
                </a:solidFill>
                <a:latin typeface="Times New Roman" pitchFamily="18" charset="0"/>
              </a:rPr>
              <a:t>Formation des bénéficiaires des subventions de l'Union européenne </a:t>
            </a:r>
            <a:endParaRPr lang="fr-FR" altLang="fr-FR" sz="1100" dirty="0" smtClean="0">
              <a:solidFill>
                <a:schemeClr val="tx2"/>
              </a:solidFill>
              <a:latin typeface="Times New Roman" pitchFamily="18" charset="0"/>
            </a:endParaRPr>
          </a:p>
        </p:txBody>
      </p:sp>
      <p:sp>
        <p:nvSpPr>
          <p:cNvPr id="26627" name="Rectangle 2"/>
          <p:cNvSpPr>
            <a:spLocks noGrp="1" noChangeArrowheads="1"/>
          </p:cNvSpPr>
          <p:nvPr>
            <p:ph type="title"/>
          </p:nvPr>
        </p:nvSpPr>
        <p:spPr>
          <a:xfrm>
            <a:off x="1899639" y="643930"/>
            <a:ext cx="5758408" cy="555625"/>
          </a:xfrm>
        </p:spPr>
        <p:txBody>
          <a:bodyPr/>
          <a:lstStyle/>
          <a:p>
            <a:r>
              <a:rPr lang="fr-FR" altLang="fr-FR" sz="2400" dirty="0" smtClean="0">
                <a:solidFill>
                  <a:schemeClr val="tx1"/>
                </a:solidFill>
              </a:rPr>
              <a:t>La démarche de suivi-évaluation </a:t>
            </a:r>
          </a:p>
        </p:txBody>
      </p:sp>
      <p:graphicFrame>
        <p:nvGraphicFramePr>
          <p:cNvPr id="26628" name="Object 4"/>
          <p:cNvGraphicFramePr>
            <a:graphicFrameLocks noChangeAspect="1"/>
          </p:cNvGraphicFramePr>
          <p:nvPr/>
        </p:nvGraphicFramePr>
        <p:xfrm>
          <a:off x="2843213" y="1989138"/>
          <a:ext cx="3082925" cy="2908300"/>
        </p:xfrm>
        <a:graphic>
          <a:graphicData uri="http://schemas.openxmlformats.org/presentationml/2006/ole">
            <mc:AlternateContent xmlns:mc="http://schemas.openxmlformats.org/markup-compatibility/2006">
              <mc:Choice xmlns:v="urn:schemas-microsoft-com:vml" Requires="v">
                <p:oleObj spid="_x0000_s1075" name="Clip" r:id="rId4" imgW="3452813" imgH="3459163" progId="MS_ClipArt_Gallery.2">
                  <p:embed/>
                </p:oleObj>
              </mc:Choice>
              <mc:Fallback>
                <p:oleObj name="Clip" r:id="rId4" imgW="3452813" imgH="3459163"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213" y="1989138"/>
                        <a:ext cx="3082925" cy="290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629" name="Text Box 6"/>
          <p:cNvSpPr txBox="1">
            <a:spLocks noChangeArrowheads="1"/>
          </p:cNvSpPr>
          <p:nvPr/>
        </p:nvSpPr>
        <p:spPr bwMode="auto">
          <a:xfrm>
            <a:off x="-463550" y="4206875"/>
            <a:ext cx="291306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suivi-pilotage</a:t>
            </a:r>
            <a:endParaRPr lang="fr-FR" altLang="fr-FR" sz="1800" dirty="0">
              <a:solidFill>
                <a:srgbClr val="FF0000"/>
              </a:solidFill>
            </a:endParaRPr>
          </a:p>
        </p:txBody>
      </p:sp>
      <p:sp>
        <p:nvSpPr>
          <p:cNvPr id="26630" name="Text Box 7"/>
          <p:cNvSpPr txBox="1">
            <a:spLocks noChangeArrowheads="1"/>
          </p:cNvSpPr>
          <p:nvPr/>
        </p:nvSpPr>
        <p:spPr bwMode="auto">
          <a:xfrm>
            <a:off x="-236538" y="2565400"/>
            <a:ext cx="2770188" cy="92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Exploitation approfondie du suivi; analyse comparée</a:t>
            </a:r>
            <a:endParaRPr lang="fr-FR" altLang="fr-FR" sz="1800" dirty="0">
              <a:solidFill>
                <a:srgbClr val="FF0000"/>
              </a:solidFill>
            </a:endParaRPr>
          </a:p>
        </p:txBody>
      </p:sp>
      <p:sp>
        <p:nvSpPr>
          <p:cNvPr id="26631" name="Text Box 8"/>
          <p:cNvSpPr txBox="1">
            <a:spLocks noChangeArrowheads="1"/>
          </p:cNvSpPr>
          <p:nvPr/>
        </p:nvSpPr>
        <p:spPr bwMode="auto">
          <a:xfrm>
            <a:off x="146050" y="4803775"/>
            <a:ext cx="356235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Élaboration du dispositif de suivi : indicateurs de ressources et de réalisation, communication, analyse et utilisation</a:t>
            </a:r>
            <a:endParaRPr lang="fr-FR" altLang="fr-FR" sz="1800" dirty="0">
              <a:solidFill>
                <a:srgbClr val="FF0000"/>
              </a:solidFill>
            </a:endParaRPr>
          </a:p>
        </p:txBody>
      </p:sp>
      <p:sp>
        <p:nvSpPr>
          <p:cNvPr id="26632" name="Text Box 9"/>
          <p:cNvSpPr txBox="1">
            <a:spLocks noChangeArrowheads="1"/>
          </p:cNvSpPr>
          <p:nvPr/>
        </p:nvSpPr>
        <p:spPr bwMode="auto">
          <a:xfrm>
            <a:off x="969963" y="1401763"/>
            <a:ext cx="2085975"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Réorientations majeures</a:t>
            </a:r>
            <a:endParaRPr lang="fr-FR" altLang="fr-FR" sz="1800" dirty="0">
              <a:solidFill>
                <a:srgbClr val="FF0000"/>
              </a:solidFill>
            </a:endParaRPr>
          </a:p>
        </p:txBody>
      </p:sp>
      <p:sp>
        <p:nvSpPr>
          <p:cNvPr id="26633" name="AutoShape 10"/>
          <p:cNvSpPr>
            <a:spLocks noChangeArrowheads="1"/>
          </p:cNvSpPr>
          <p:nvPr/>
        </p:nvSpPr>
        <p:spPr bwMode="auto">
          <a:xfrm>
            <a:off x="2519363" y="1758950"/>
            <a:ext cx="3673475" cy="352901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5152" y="3343"/>
                </a:moveTo>
                <a:cubicBezTo>
                  <a:pt x="2817" y="5111"/>
                  <a:pt x="1446" y="7871"/>
                  <a:pt x="1446" y="10799"/>
                </a:cubicBezTo>
                <a:cubicBezTo>
                  <a:pt x="1446" y="15966"/>
                  <a:pt x="5633" y="20154"/>
                  <a:pt x="10800" y="20154"/>
                </a:cubicBezTo>
                <a:cubicBezTo>
                  <a:pt x="15966" y="20154"/>
                  <a:pt x="20154" y="15966"/>
                  <a:pt x="20154" y="10800"/>
                </a:cubicBezTo>
                <a:cubicBezTo>
                  <a:pt x="20154" y="9419"/>
                  <a:pt x="19848" y="8055"/>
                  <a:pt x="19258" y="6806"/>
                </a:cubicBezTo>
                <a:lnTo>
                  <a:pt x="20566" y="6189"/>
                </a:lnTo>
                <a:cubicBezTo>
                  <a:pt x="21247" y="7631"/>
                  <a:pt x="21600" y="9205"/>
                  <a:pt x="21600" y="10800"/>
                </a:cubicBezTo>
                <a:cubicBezTo>
                  <a:pt x="21600" y="16764"/>
                  <a:pt x="16764" y="21600"/>
                  <a:pt x="10800" y="21600"/>
                </a:cubicBezTo>
                <a:cubicBezTo>
                  <a:pt x="4835" y="21600"/>
                  <a:pt x="0" y="16764"/>
                  <a:pt x="0" y="10800"/>
                </a:cubicBezTo>
                <a:cubicBezTo>
                  <a:pt x="-1" y="7418"/>
                  <a:pt x="1583" y="4232"/>
                  <a:pt x="4279" y="2190"/>
                </a:cubicBezTo>
                <a:lnTo>
                  <a:pt x="2649" y="38"/>
                </a:lnTo>
                <a:lnTo>
                  <a:pt x="7443" y="700"/>
                </a:lnTo>
                <a:lnTo>
                  <a:pt x="6782" y="5495"/>
                </a:lnTo>
                <a:lnTo>
                  <a:pt x="5152" y="3343"/>
                </a:lnTo>
                <a:close/>
              </a:path>
            </a:pathLst>
          </a:custGeom>
          <a:solidFill>
            <a:srgbClr val="FF0000">
              <a:alpha val="18039"/>
            </a:srgbClr>
          </a:solidFill>
          <a:ln w="25400"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4" name="Text Box 5"/>
          <p:cNvSpPr txBox="1">
            <a:spLocks noChangeArrowheads="1"/>
          </p:cNvSpPr>
          <p:nvPr/>
        </p:nvSpPr>
        <p:spPr bwMode="auto">
          <a:xfrm>
            <a:off x="5810250" y="4005263"/>
            <a:ext cx="3349625"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Élaboration du dispositif de suivi : responsabilités,  indicateurs </a:t>
            </a:r>
            <a:r>
              <a:rPr lang="fr-BE" altLang="fr-FR" sz="1800" dirty="0" smtClean="0">
                <a:solidFill>
                  <a:srgbClr val="FF0000"/>
                </a:solidFill>
              </a:rPr>
              <a:t>résultats et réalisation, </a:t>
            </a:r>
            <a:r>
              <a:rPr lang="fr-BE" altLang="fr-FR" sz="1800" dirty="0">
                <a:solidFill>
                  <a:srgbClr val="FF0000"/>
                </a:solidFill>
              </a:rPr>
              <a:t>communication, analyse et utilisation.</a:t>
            </a:r>
          </a:p>
          <a:p>
            <a:pPr algn="ctr" eaLnBrk="1" hangingPunct="1">
              <a:spcBef>
                <a:spcPct val="0"/>
              </a:spcBef>
              <a:buFontTx/>
              <a:buNone/>
            </a:pPr>
            <a:r>
              <a:rPr lang="fr-BE" altLang="fr-FR" sz="1800" dirty="0">
                <a:solidFill>
                  <a:srgbClr val="FF0000"/>
                </a:solidFill>
              </a:rPr>
              <a:t>Mesure de l’existant</a:t>
            </a:r>
          </a:p>
          <a:p>
            <a:pPr algn="ctr" eaLnBrk="1" hangingPunct="1">
              <a:spcBef>
                <a:spcPct val="0"/>
              </a:spcBef>
              <a:buFontTx/>
              <a:buNone/>
            </a:pPr>
            <a:r>
              <a:rPr lang="fr-BE" altLang="fr-FR" sz="1800" dirty="0">
                <a:solidFill>
                  <a:srgbClr val="FF0000"/>
                </a:solidFill>
              </a:rPr>
              <a:t>Définition des temporalités</a:t>
            </a:r>
          </a:p>
        </p:txBody>
      </p:sp>
      <p:sp>
        <p:nvSpPr>
          <p:cNvPr id="26635" name="Text Box 5"/>
          <p:cNvSpPr txBox="1">
            <a:spLocks noChangeArrowheads="1"/>
          </p:cNvSpPr>
          <p:nvPr/>
        </p:nvSpPr>
        <p:spPr bwMode="auto">
          <a:xfrm>
            <a:off x="6192838" y="2615169"/>
            <a:ext cx="2646362" cy="92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algn="ctr" eaLnBrk="1" hangingPunct="1">
              <a:spcBef>
                <a:spcPct val="0"/>
              </a:spcBef>
              <a:buFontTx/>
              <a:buNone/>
            </a:pPr>
            <a:r>
              <a:rPr lang="fr-BE" altLang="fr-FR" sz="1800" dirty="0">
                <a:solidFill>
                  <a:srgbClr val="FF0000"/>
                </a:solidFill>
              </a:rPr>
              <a:t>Principes du dispositif de SE : objectifs et acteurs</a:t>
            </a:r>
            <a:endParaRPr lang="fr-FR" altLang="fr-FR" sz="1800" dirty="0">
              <a:solidFill>
                <a:srgbClr val="FF0000"/>
              </a:solidFill>
            </a:endParaRPr>
          </a:p>
        </p:txBody>
      </p:sp>
      <p:sp>
        <p:nvSpPr>
          <p:cNvPr id="15" name="Rectangle 3"/>
          <p:cNvSpPr txBox="1">
            <a:spLocks noChangeArrowheads="1"/>
          </p:cNvSpPr>
          <p:nvPr/>
        </p:nvSpPr>
        <p:spPr bwMode="auto">
          <a:xfrm>
            <a:off x="520075" y="1848446"/>
            <a:ext cx="7772400" cy="3998912"/>
          </a:xfrm>
          <a:prstGeom prst="rect">
            <a:avLst/>
          </a:prstGeom>
          <a:noFill/>
          <a:ln w="57150">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42900" indent="-342900" algn="l" rtl="0" eaLnBrk="0" fontAlgn="base" hangingPunct="0">
              <a:spcBef>
                <a:spcPct val="20000"/>
              </a:spcBef>
              <a:spcAft>
                <a:spcPct val="0"/>
              </a:spcAft>
              <a:buFont typeface="Wingdings" pitchFamily="2" charset="2"/>
              <a:buChar char="§"/>
              <a:defRPr sz="28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400">
                <a:solidFill>
                  <a:srgbClr val="003366"/>
                </a:solidFill>
                <a:latin typeface="+mn-lt"/>
              </a:defRPr>
            </a:lvl2pPr>
            <a:lvl3pPr marL="1143000" indent="-228600" algn="l" rtl="0" eaLnBrk="0" fontAlgn="base" hangingPunct="0">
              <a:spcBef>
                <a:spcPct val="20000"/>
              </a:spcBef>
              <a:spcAft>
                <a:spcPct val="0"/>
              </a:spcAft>
              <a:buChar char="•"/>
              <a:defRPr sz="2000">
                <a:solidFill>
                  <a:srgbClr val="003366"/>
                </a:solidFill>
                <a:latin typeface="+mn-lt"/>
              </a:defRPr>
            </a:lvl3pPr>
            <a:lvl4pPr marL="1600200" indent="-228600" algn="l" rtl="0" eaLnBrk="0" fontAlgn="base" hangingPunct="0">
              <a:spcBef>
                <a:spcPct val="20000"/>
              </a:spcBef>
              <a:spcAft>
                <a:spcPct val="0"/>
              </a:spcAft>
              <a:buChar char="–"/>
              <a:defRPr sz="1800">
                <a:solidFill>
                  <a:srgbClr val="003366"/>
                </a:solidFill>
                <a:latin typeface="+mn-lt"/>
              </a:defRPr>
            </a:lvl4pPr>
            <a:lvl5pPr marL="2057400" indent="-228600" algn="l" rtl="0" eaLnBrk="0" fontAlgn="base" hangingPunct="0">
              <a:spcBef>
                <a:spcPct val="20000"/>
              </a:spcBef>
              <a:spcAft>
                <a:spcPct val="0"/>
              </a:spcAft>
              <a:buChar char="»"/>
              <a:defRPr sz="1800">
                <a:solidFill>
                  <a:srgbClr val="003366"/>
                </a:solidFill>
                <a:latin typeface="+mn-lt"/>
              </a:defRPr>
            </a:lvl5pPr>
            <a:lvl6pPr marL="2514600" indent="-228600" algn="l" rtl="0" fontAlgn="base">
              <a:spcBef>
                <a:spcPct val="20000"/>
              </a:spcBef>
              <a:spcAft>
                <a:spcPct val="0"/>
              </a:spcAft>
              <a:buChar char="»"/>
              <a:defRPr sz="1800">
                <a:solidFill>
                  <a:srgbClr val="003366"/>
                </a:solidFill>
                <a:latin typeface="+mn-lt"/>
              </a:defRPr>
            </a:lvl6pPr>
            <a:lvl7pPr marL="2971800" indent="-228600" algn="l" rtl="0" fontAlgn="base">
              <a:spcBef>
                <a:spcPct val="20000"/>
              </a:spcBef>
              <a:spcAft>
                <a:spcPct val="0"/>
              </a:spcAft>
              <a:buChar char="»"/>
              <a:defRPr sz="1800">
                <a:solidFill>
                  <a:srgbClr val="003366"/>
                </a:solidFill>
                <a:latin typeface="+mn-lt"/>
              </a:defRPr>
            </a:lvl7pPr>
            <a:lvl8pPr marL="3429000" indent="-228600" algn="l" rtl="0" fontAlgn="base">
              <a:spcBef>
                <a:spcPct val="20000"/>
              </a:spcBef>
              <a:spcAft>
                <a:spcPct val="0"/>
              </a:spcAft>
              <a:buChar char="»"/>
              <a:defRPr sz="1800">
                <a:solidFill>
                  <a:srgbClr val="003366"/>
                </a:solidFill>
                <a:latin typeface="+mn-lt"/>
              </a:defRPr>
            </a:lvl8pPr>
            <a:lvl9pPr marL="3886200" indent="-228600" algn="l" rtl="0" fontAlgn="base">
              <a:spcBef>
                <a:spcPct val="20000"/>
              </a:spcBef>
              <a:spcAft>
                <a:spcPct val="0"/>
              </a:spcAft>
              <a:buChar char="»"/>
              <a:defRPr sz="1800">
                <a:solidFill>
                  <a:srgbClr val="003366"/>
                </a:solidFill>
                <a:latin typeface="+mn-lt"/>
              </a:defRPr>
            </a:lvl9pPr>
          </a:lstStyle>
          <a:p>
            <a:pPr marL="0" indent="0" algn="ctr">
              <a:spcBef>
                <a:spcPct val="0"/>
              </a:spcBef>
              <a:buFont typeface="Wingdings" pitchFamily="2" charset="2"/>
              <a:buNone/>
              <a:defRPr/>
            </a:pPr>
            <a:r>
              <a:rPr lang="fr-FR" sz="1800" kern="0" dirty="0" smtClean="0">
                <a:solidFill>
                  <a:schemeClr val="tx1"/>
                </a:solidFill>
                <a:latin typeface="+mj-lt"/>
                <a:ea typeface="+mj-ea"/>
                <a:cs typeface="+mj-cs"/>
              </a:rPr>
              <a:t>Programmation</a:t>
            </a:r>
          </a:p>
          <a:p>
            <a:pPr algn="ctr">
              <a:spcBef>
                <a:spcPct val="0"/>
              </a:spcBef>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r>
              <a:rPr lang="fr-FR" sz="1800" kern="0" dirty="0" smtClean="0">
                <a:solidFill>
                  <a:schemeClr val="tx1"/>
                </a:solidFill>
                <a:latin typeface="+mj-lt"/>
                <a:ea typeface="+mj-ea"/>
                <a:cs typeface="+mj-cs"/>
              </a:rPr>
              <a:t>Evaluation                               Identification</a:t>
            </a:r>
          </a:p>
          <a:p>
            <a:pPr algn="ctr">
              <a:spcBef>
                <a:spcPct val="0"/>
              </a:spcBef>
              <a:defRPr/>
            </a:pPr>
            <a:endParaRPr lang="fr-FR" sz="1800" kern="0" dirty="0" smtClean="0">
              <a:solidFill>
                <a:schemeClr val="tx1"/>
              </a:solidFill>
              <a:latin typeface="+mj-lt"/>
              <a:ea typeface="+mj-ea"/>
              <a:cs typeface="+mj-cs"/>
            </a:endParaRPr>
          </a:p>
          <a:p>
            <a:pPr algn="ctr">
              <a:spcBef>
                <a:spcPct val="0"/>
              </a:spcBef>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r>
              <a:rPr lang="fr-FR" sz="1800" kern="0" dirty="0" smtClean="0">
                <a:solidFill>
                  <a:schemeClr val="tx1"/>
                </a:solidFill>
                <a:latin typeface="+mj-lt"/>
                <a:ea typeface="+mj-ea"/>
                <a:cs typeface="+mj-cs"/>
              </a:rPr>
              <a:t>Mise en œuvre       	     	                                Instruction</a:t>
            </a:r>
          </a:p>
          <a:p>
            <a:pPr algn="ctr">
              <a:spcBef>
                <a:spcPct val="0"/>
              </a:spcBef>
              <a:defRPr/>
            </a:pPr>
            <a:endParaRPr lang="fr-BE" sz="1800" kern="0" dirty="0" smtClean="0">
              <a:solidFill>
                <a:schemeClr val="tx1"/>
              </a:solidFill>
              <a:latin typeface="+mj-lt"/>
              <a:ea typeface="+mj-ea"/>
              <a:cs typeface="+mj-cs"/>
            </a:endParaRPr>
          </a:p>
          <a:p>
            <a:pPr algn="ctr">
              <a:spcBef>
                <a:spcPct val="0"/>
              </a:spcBef>
              <a:defRPr/>
            </a:pPr>
            <a:endParaRPr lang="fr-FR" sz="1800" kern="0" dirty="0" smtClean="0">
              <a:solidFill>
                <a:schemeClr val="tx1"/>
              </a:solidFill>
              <a:latin typeface="+mj-lt"/>
              <a:ea typeface="+mj-ea"/>
              <a:cs typeface="+mj-cs"/>
            </a:endParaRPr>
          </a:p>
          <a:p>
            <a:pPr algn="ctr">
              <a:spcBef>
                <a:spcPct val="0"/>
              </a:spcBef>
              <a:defRPr/>
            </a:pPr>
            <a:endParaRPr lang="fr-FR" sz="1800" kern="0" dirty="0" smtClean="0">
              <a:solidFill>
                <a:schemeClr val="tx1"/>
              </a:solidFill>
              <a:latin typeface="+mj-lt"/>
              <a:ea typeface="+mj-ea"/>
              <a:cs typeface="+mj-cs"/>
            </a:endParaRPr>
          </a:p>
          <a:p>
            <a:pPr algn="ctr">
              <a:spcBef>
                <a:spcPct val="0"/>
              </a:spcBef>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endParaRPr lang="fr-FR" sz="1800" kern="0" dirty="0" smtClean="0">
              <a:solidFill>
                <a:schemeClr val="tx1"/>
              </a:solidFill>
              <a:latin typeface="+mj-lt"/>
              <a:ea typeface="+mj-ea"/>
              <a:cs typeface="+mj-cs"/>
            </a:endParaRPr>
          </a:p>
          <a:p>
            <a:pPr marL="0" indent="0" algn="ctr">
              <a:spcBef>
                <a:spcPct val="0"/>
              </a:spcBef>
              <a:buFont typeface="Wingdings" pitchFamily="2" charset="2"/>
              <a:buNone/>
              <a:defRPr/>
            </a:pPr>
            <a:r>
              <a:rPr lang="fr-FR" sz="1800" kern="0" dirty="0" smtClean="0">
                <a:solidFill>
                  <a:schemeClr val="tx1"/>
                </a:solidFill>
                <a:latin typeface="+mj-lt"/>
                <a:ea typeface="+mj-ea"/>
                <a:cs typeface="+mj-cs"/>
              </a:rPr>
              <a:t>Financement</a:t>
            </a:r>
          </a:p>
          <a:p>
            <a:pPr algn="ctr">
              <a:spcBef>
                <a:spcPct val="0"/>
              </a:spcBef>
              <a:defRPr/>
            </a:pPr>
            <a:endParaRPr lang="fr-FR" sz="1800" kern="0" dirty="0">
              <a:solidFill>
                <a:schemeClr val="tx1"/>
              </a:solidFill>
              <a:latin typeface="+mj-lt"/>
              <a:ea typeface="+mj-ea"/>
              <a:cs typeface="+mj-cs"/>
            </a:endParaRPr>
          </a:p>
        </p:txBody>
      </p:sp>
      <p:pic>
        <p:nvPicPr>
          <p:cNvPr id="16" name="Imag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17" name="Imag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18" name="Imag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extLst>
      <p:ext uri="{BB962C8B-B14F-4D97-AF65-F5344CB8AC3E}">
        <p14:creationId xmlns:p14="http://schemas.microsoft.com/office/powerpoint/2010/main" val="389220032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re 1"/>
          <p:cNvSpPr>
            <a:spLocks noGrp="1"/>
          </p:cNvSpPr>
          <p:nvPr>
            <p:ph type="title"/>
          </p:nvPr>
        </p:nvSpPr>
        <p:spPr>
          <a:xfrm>
            <a:off x="1111532" y="260929"/>
            <a:ext cx="7033872" cy="791441"/>
          </a:xfrm>
        </p:spPr>
        <p:txBody>
          <a:bodyPr/>
          <a:lstStyle/>
          <a:p>
            <a:r>
              <a:rPr lang="fr-BE" altLang="en-US" sz="2400" dirty="0" smtClean="0">
                <a:solidFill>
                  <a:srgbClr val="FF0000"/>
                </a:solidFill>
              </a:rPr>
              <a:t>Dispositif de suivi et évaluation : les étapes</a:t>
            </a:r>
            <a:endParaRPr lang="en-US" altLang="en-US" sz="2400" dirty="0" smtClean="0">
              <a:solidFill>
                <a:srgbClr val="FF0000"/>
              </a:solidFill>
            </a:endParaRPr>
          </a:p>
        </p:txBody>
      </p:sp>
      <p:graphicFrame>
        <p:nvGraphicFramePr>
          <p:cNvPr id="6" name="Espace réservé du contenu 5"/>
          <p:cNvGraphicFramePr>
            <a:graphicFrameLocks noGrp="1"/>
          </p:cNvGraphicFramePr>
          <p:nvPr>
            <p:ph sz="half" idx="2"/>
            <p:extLst>
              <p:ext uri="{D42A27DB-BD31-4B8C-83A1-F6EECF244321}">
                <p14:modId xmlns:p14="http://schemas.microsoft.com/office/powerpoint/2010/main" val="1979514706"/>
              </p:ext>
            </p:extLst>
          </p:nvPr>
        </p:nvGraphicFramePr>
        <p:xfrm>
          <a:off x="4607569" y="1594826"/>
          <a:ext cx="38100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2" name="Espace réservé de la date 4"/>
          <p:cNvSpPr>
            <a:spLocks noGrp="1"/>
          </p:cNvSpPr>
          <p:nvPr>
            <p:ph type="dt" sz="quarter" idx="10"/>
          </p:nvPr>
        </p:nvSpPr>
        <p:spPr>
          <a:noFill/>
        </p:spPr>
        <p:txBody>
          <a:bodyPr/>
          <a:lstStyle>
            <a:lvl1pPr algn="l" eaLnBrk="0" hangingPunct="0">
              <a:spcBef>
                <a:spcPct val="20000"/>
              </a:spcBef>
              <a:buFont typeface="Wingdings" pitchFamily="2" charset="2"/>
              <a:buChar char="§"/>
              <a:defRPr sz="3200">
                <a:solidFill>
                  <a:srgbClr val="003366"/>
                </a:solidFill>
                <a:latin typeface="Trebuchet MS" pitchFamily="34" charset="0"/>
              </a:defRPr>
            </a:lvl1pPr>
            <a:lvl2pPr marL="742950" indent="-285750" algn="l" eaLnBrk="0" hangingPunct="0">
              <a:spcBef>
                <a:spcPct val="20000"/>
              </a:spcBef>
              <a:buChar char="•"/>
              <a:defRPr sz="2800">
                <a:solidFill>
                  <a:srgbClr val="003366"/>
                </a:solidFill>
                <a:latin typeface="Trebuchet MS" pitchFamily="34" charset="0"/>
              </a:defRPr>
            </a:lvl2pPr>
            <a:lvl3pPr marL="1143000" indent="-228600" algn="l" eaLnBrk="0" hangingPunct="0">
              <a:spcBef>
                <a:spcPct val="20000"/>
              </a:spcBef>
              <a:buChar char="•"/>
              <a:defRPr sz="2400">
                <a:solidFill>
                  <a:srgbClr val="003366"/>
                </a:solidFill>
                <a:latin typeface="Trebuchet MS" pitchFamily="34" charset="0"/>
              </a:defRPr>
            </a:lvl3pPr>
            <a:lvl4pPr marL="1600200" indent="-228600" algn="l" eaLnBrk="0" hangingPunct="0">
              <a:spcBef>
                <a:spcPct val="20000"/>
              </a:spcBef>
              <a:buChar char="–"/>
              <a:defRPr sz="2000">
                <a:solidFill>
                  <a:srgbClr val="003366"/>
                </a:solidFill>
                <a:latin typeface="Trebuchet MS" pitchFamily="34" charset="0"/>
              </a:defRPr>
            </a:lvl4pPr>
            <a:lvl5pPr marL="2057400" indent="-228600" algn="l" eaLnBrk="0" hangingPunct="0">
              <a:spcBef>
                <a:spcPct val="20000"/>
              </a:spcBef>
              <a:buChar char="»"/>
              <a:defRPr sz="2000">
                <a:solidFill>
                  <a:srgbClr val="003366"/>
                </a:solidFill>
                <a:latin typeface="Trebuchet MS" pitchFamily="34" charset="0"/>
              </a:defRPr>
            </a:lvl5pPr>
            <a:lvl6pPr marL="2514600" indent="-228600" eaLnBrk="0" fontAlgn="base" hangingPunct="0">
              <a:spcBef>
                <a:spcPct val="20000"/>
              </a:spcBef>
              <a:spcAft>
                <a:spcPct val="0"/>
              </a:spcAft>
              <a:buChar char="»"/>
              <a:defRPr sz="2000">
                <a:solidFill>
                  <a:srgbClr val="003366"/>
                </a:solidFill>
                <a:latin typeface="Trebuchet MS" pitchFamily="34" charset="0"/>
              </a:defRPr>
            </a:lvl6pPr>
            <a:lvl7pPr marL="2971800" indent="-228600" eaLnBrk="0" fontAlgn="base" hangingPunct="0">
              <a:spcBef>
                <a:spcPct val="20000"/>
              </a:spcBef>
              <a:spcAft>
                <a:spcPct val="0"/>
              </a:spcAft>
              <a:buChar char="»"/>
              <a:defRPr sz="2000">
                <a:solidFill>
                  <a:srgbClr val="003366"/>
                </a:solidFill>
                <a:latin typeface="Trebuchet MS" pitchFamily="34" charset="0"/>
              </a:defRPr>
            </a:lvl7pPr>
            <a:lvl8pPr marL="3429000" indent="-228600" eaLnBrk="0" fontAlgn="base" hangingPunct="0">
              <a:spcBef>
                <a:spcPct val="20000"/>
              </a:spcBef>
              <a:spcAft>
                <a:spcPct val="0"/>
              </a:spcAft>
              <a:buChar char="»"/>
              <a:defRPr sz="2000">
                <a:solidFill>
                  <a:srgbClr val="003366"/>
                </a:solidFill>
                <a:latin typeface="Trebuchet MS" pitchFamily="34" charset="0"/>
              </a:defRPr>
            </a:lvl8pPr>
            <a:lvl9pPr marL="3886200" indent="-228600" eaLnBrk="0" fontAlgn="base" hangingPunct="0">
              <a:spcBef>
                <a:spcPct val="20000"/>
              </a:spcBef>
              <a:spcAft>
                <a:spcPct val="0"/>
              </a:spcAft>
              <a:buChar char="»"/>
              <a:defRPr sz="2000">
                <a:solidFill>
                  <a:srgbClr val="003366"/>
                </a:solidFill>
                <a:latin typeface="Trebuchet MS" pitchFamily="34" charset="0"/>
              </a:defRPr>
            </a:lvl9pPr>
          </a:lstStyle>
          <a:p>
            <a:pPr eaLnBrk="1" hangingPunct="1">
              <a:spcBef>
                <a:spcPct val="0"/>
              </a:spcBef>
              <a:buFontTx/>
              <a:buNone/>
            </a:pPr>
            <a:r>
              <a:rPr lang="fr-FR" altLang="en-US" sz="1200" smtClean="0">
                <a:solidFill>
                  <a:schemeClr val="tx2"/>
                </a:solidFill>
                <a:latin typeface="Times New Roman" pitchFamily="18" charset="0"/>
              </a:rPr>
              <a:t>Formation des bénéficiaires des subventions de l'Union européenne </a:t>
            </a:r>
            <a:endParaRPr lang="fr-FR" altLang="en-US" sz="1200" dirty="0" smtClean="0">
              <a:solidFill>
                <a:schemeClr val="tx2"/>
              </a:solidFill>
              <a:latin typeface="Times New Roman" pitchFamily="18" charset="0"/>
            </a:endParaRPr>
          </a:p>
        </p:txBody>
      </p:sp>
      <p:grpSp>
        <p:nvGrpSpPr>
          <p:cNvPr id="22533" name="Groupe 6"/>
          <p:cNvGrpSpPr>
            <a:grpSpLocks/>
          </p:cNvGrpSpPr>
          <p:nvPr/>
        </p:nvGrpSpPr>
        <p:grpSpPr bwMode="auto">
          <a:xfrm>
            <a:off x="1835696" y="1891479"/>
            <a:ext cx="1280567" cy="3731617"/>
            <a:chOff x="1386381" y="-25945"/>
            <a:chExt cx="934433" cy="3096846"/>
          </a:xfrm>
        </p:grpSpPr>
        <p:sp>
          <p:nvSpPr>
            <p:cNvPr id="8" name="Rectangle à coins arrondis 7"/>
            <p:cNvSpPr/>
            <p:nvPr/>
          </p:nvSpPr>
          <p:spPr>
            <a:xfrm rot="5400000">
              <a:off x="305175" y="1055261"/>
              <a:ext cx="3096846" cy="93443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fr-FR" dirty="0"/>
            </a:p>
          </p:txBody>
        </p:sp>
        <p:sp>
          <p:nvSpPr>
            <p:cNvPr id="9" name="Rectangle 8"/>
            <p:cNvSpPr/>
            <p:nvPr/>
          </p:nvSpPr>
          <p:spPr>
            <a:xfrm rot="5400000">
              <a:off x="330987" y="1083131"/>
              <a:ext cx="3071449" cy="878695"/>
            </a:xfrm>
            <a:prstGeom prst="rect">
              <a:avLst/>
            </a:prstGeom>
          </p:spPr>
          <p:style>
            <a:lnRef idx="0">
              <a:scrgbClr r="0" g="0" b="0"/>
            </a:lnRef>
            <a:fillRef idx="0">
              <a:scrgbClr r="0" g="0" b="0"/>
            </a:fillRef>
            <a:effectRef idx="0">
              <a:scrgbClr r="0" g="0" b="0"/>
            </a:effectRef>
            <a:fontRef idx="minor">
              <a:schemeClr val="lt1"/>
            </a:fontRef>
          </p:style>
          <p:txBody>
            <a:bodyPr lIns="110490" tIns="110490" rIns="110490" bIns="110490" spcCol="1270" anchor="ctr"/>
            <a:lstStyle/>
            <a:p>
              <a:pPr algn="l" defTabSz="1289050">
                <a:lnSpc>
                  <a:spcPct val="90000"/>
                </a:lnSpc>
                <a:spcAft>
                  <a:spcPct val="35000"/>
                </a:spcAft>
                <a:defRPr/>
              </a:pPr>
              <a:r>
                <a:rPr lang="fr-BE" sz="2900" dirty="0"/>
                <a:t>Communication</a:t>
              </a:r>
              <a:endParaRPr lang="en-US" sz="2900" dirty="0"/>
            </a:p>
          </p:txBody>
        </p:sp>
      </p:grpSp>
      <p:pic>
        <p:nvPicPr>
          <p:cNvPr id="12" name="Imag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5404" y="260929"/>
            <a:ext cx="853072" cy="647144"/>
          </a:xfrm>
          <a:prstGeom prst="rect">
            <a:avLst/>
          </a:prstGeom>
        </p:spPr>
      </p:pic>
      <p:pic>
        <p:nvPicPr>
          <p:cNvPr id="13" name="Imag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8842" y="116632"/>
            <a:ext cx="932690" cy="935738"/>
          </a:xfrm>
          <a:prstGeom prst="rect">
            <a:avLst/>
          </a:prstGeom>
        </p:spPr>
      </p:pic>
      <p:pic>
        <p:nvPicPr>
          <p:cNvPr id="14" name="Imag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68344" y="6026304"/>
            <a:ext cx="1425046" cy="642761"/>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Modèle par défaut">
  <a:themeElements>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fontScheme name="Modèle par défau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rgbClr val="00CC66"/>
            </a:solidFill>
            <a:effectLst/>
            <a:latin typeface="Trebuchet MS" pitchFamily="34" charset="0"/>
          </a:defRPr>
        </a:defPPr>
      </a:lstStyle>
    </a:spDef>
    <a:lnDef>
      <a:spPr bwMode="auto">
        <a:xfrm>
          <a:off x="0" y="0"/>
          <a:ext cx="1" cy="1"/>
        </a:xfrm>
        <a:custGeom>
          <a:avLst/>
          <a:gdLst/>
          <a:ahLst/>
          <a:cxnLst/>
          <a:rect l="0" t="0" r="0" b="0"/>
          <a:pathLst/>
        </a:custGeom>
        <a:noFill/>
        <a:ln w="2540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rgbClr val="00CC66"/>
            </a:solidFill>
            <a:effectLst/>
            <a:latin typeface="Trebuchet MS" pitchFamily="34"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themeOverride>
</file>

<file path=ppt/theme/themeOverride4.xml><?xml version="1.0" encoding="utf-8"?>
<a:themeOverride xmlns:a="http://schemas.openxmlformats.org/drawingml/2006/main">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themeOverride>
</file>

<file path=ppt/theme/themeOverride5.xml><?xml version="1.0" encoding="utf-8"?>
<a:themeOverride xmlns:a="http://schemas.openxmlformats.org/drawingml/2006/main">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14094</TotalTime>
  <Words>3245</Words>
  <Application>Microsoft Office PowerPoint</Application>
  <PresentationFormat>Affichage à l'écran (4:3)</PresentationFormat>
  <Paragraphs>461</Paragraphs>
  <Slides>44</Slides>
  <Notes>30</Notes>
  <HiddenSlides>0</HiddenSlides>
  <MMClips>0</MMClips>
  <ScaleCrop>false</ScaleCrop>
  <HeadingPairs>
    <vt:vector size="10" baseType="variant">
      <vt:variant>
        <vt:lpstr>Polices utilisées</vt:lpstr>
      </vt:variant>
      <vt:variant>
        <vt:i4>7</vt:i4>
      </vt:variant>
      <vt:variant>
        <vt:lpstr>Thème</vt:lpstr>
      </vt:variant>
      <vt:variant>
        <vt:i4>1</vt:i4>
      </vt:variant>
      <vt:variant>
        <vt:lpstr>Serveurs OLE incorporés</vt:lpstr>
      </vt:variant>
      <vt:variant>
        <vt:i4>1</vt:i4>
      </vt:variant>
      <vt:variant>
        <vt:lpstr>Titres des diapositives</vt:lpstr>
      </vt:variant>
      <vt:variant>
        <vt:i4>44</vt:i4>
      </vt:variant>
      <vt:variant>
        <vt:lpstr>Diaporamas personnalisés</vt:lpstr>
      </vt:variant>
      <vt:variant>
        <vt:i4>1</vt:i4>
      </vt:variant>
    </vt:vector>
  </HeadingPairs>
  <TitlesOfParts>
    <vt:vector size="54" baseType="lpstr">
      <vt:lpstr>Aharoni</vt:lpstr>
      <vt:lpstr>Arial</vt:lpstr>
      <vt:lpstr>Calibri</vt:lpstr>
      <vt:lpstr>Times New Roman</vt:lpstr>
      <vt:lpstr>Trebuchet MS</vt:lpstr>
      <vt:lpstr>Tw Cen MT</vt:lpstr>
      <vt:lpstr>Wingdings</vt:lpstr>
      <vt:lpstr>Modèle par défaut</vt:lpstr>
      <vt:lpstr>Clip</vt:lpstr>
      <vt:lpstr>Plateforme des Ongs Européennes du Sénégal (PFONGUE)</vt:lpstr>
      <vt:lpstr>Questions de définition</vt:lpstr>
      <vt:lpstr>Système/Dispositif/processus/démarche  de suivi(-évaluation)</vt:lpstr>
      <vt:lpstr>Suivi-évaluation : objectifs </vt:lpstr>
      <vt:lpstr>Suivi - évaluation - Objectifs</vt:lpstr>
      <vt:lpstr>Suivi - évaluation- Objectifs</vt:lpstr>
      <vt:lpstr>Le dispositif de SE couvre</vt:lpstr>
      <vt:lpstr>La démarche de suivi-évaluation </vt:lpstr>
      <vt:lpstr>Dispositif de suivi et évaluation : les étapes</vt:lpstr>
      <vt:lpstr>Les champs du suivi-évaluation</vt:lpstr>
      <vt:lpstr>Eléments qui constituent la base du SSE: les indicateurs</vt:lpstr>
      <vt:lpstr>DEFINITION</vt:lpstr>
      <vt:lpstr>1/ Indicateurs du cadre logique :          de résultats, objectif spécifique et objectif global</vt:lpstr>
      <vt:lpstr> IOV de résultats, objectif spécifique et objectif global  Types d’indicateurs </vt:lpstr>
      <vt:lpstr>Spécifiquement sur les IOV d’impact</vt:lpstr>
      <vt:lpstr>Spécifiquement sur les IOV d’objectif spécifique</vt:lpstr>
      <vt:lpstr>Les sources de données :  documents, personnes, organisations,…</vt:lpstr>
      <vt:lpstr>La méthode de collecte</vt:lpstr>
      <vt:lpstr>Données de base et valeurs cibles</vt:lpstr>
      <vt:lpstr>2/Indicateurs liés aux risques : indicateurs de veille</vt:lpstr>
      <vt:lpstr>Description des étapes</vt:lpstr>
      <vt:lpstr>Description des étapes</vt:lpstr>
      <vt:lpstr>Exemple Matrice d’analyse des risques</vt:lpstr>
      <vt:lpstr>1.Identification des risques externes</vt:lpstr>
      <vt:lpstr>Identification des risques internes</vt:lpstr>
      <vt:lpstr>2.Evaluation du risque par la cartographie des risques</vt:lpstr>
      <vt:lpstr>3.Stratégie de gestion des risques</vt:lpstr>
      <vt:lpstr>4.Suivi du risque</vt:lpstr>
      <vt:lpstr>3.Indicateurs d’extrants</vt:lpstr>
      <vt:lpstr>4.Indicateurs financiers</vt:lpstr>
      <vt:lpstr>5.Indicateurs de processus</vt:lpstr>
      <vt:lpstr>Exemples d’outils de collecte de données</vt:lpstr>
      <vt:lpstr>Collecte/Traitement</vt:lpstr>
      <vt:lpstr>Exemple fiche indicateur</vt:lpstr>
      <vt:lpstr>Exercice cadre de suivi de rendement / fiche indicateur</vt:lpstr>
      <vt:lpstr>Constituants du dispositif de SE</vt:lpstr>
      <vt:lpstr>Un bon dispositif de SE doit avoir les critères suivants :</vt:lpstr>
      <vt:lpstr>Bon dispositif de SE : critères</vt:lpstr>
      <vt:lpstr>Plateforme des Ongs Européennes du Sénégal (PFONGUE)</vt:lpstr>
      <vt:lpstr>Le Cycle de Projet </vt:lpstr>
      <vt:lpstr>Selon la période – </vt:lpstr>
      <vt:lpstr>Selon le champ de l’évaluation :</vt:lpstr>
      <vt:lpstr>Evaluation – remarques générales </vt:lpstr>
      <vt:lpstr>Evaluation –  critères de réussite</vt:lpstr>
      <vt:lpstr>Diaporama personnalisé 1</vt:lpstr>
    </vt:vector>
  </TitlesOfParts>
  <Company>Aide au développement Gembloux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Formation et projet</dc:creator>
  <cp:lastModifiedBy>HP</cp:lastModifiedBy>
  <cp:revision>499</cp:revision>
  <cp:lastPrinted>2015-09-03T12:16:03Z</cp:lastPrinted>
  <dcterms:created xsi:type="dcterms:W3CDTF">2006-06-02T08:27:34Z</dcterms:created>
  <dcterms:modified xsi:type="dcterms:W3CDTF">2019-05-08T21:00:24Z</dcterms:modified>
</cp:coreProperties>
</file>