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775" r:id="rId3"/>
    <p:sldId id="747" r:id="rId4"/>
    <p:sldId id="761" r:id="rId5"/>
    <p:sldId id="581" r:id="rId6"/>
    <p:sldId id="770" r:id="rId7"/>
    <p:sldId id="772" r:id="rId8"/>
    <p:sldId id="771" r:id="rId9"/>
    <p:sldId id="598" r:id="rId10"/>
    <p:sldId id="762" r:id="rId11"/>
    <p:sldId id="756" r:id="rId12"/>
    <p:sldId id="763" r:id="rId13"/>
    <p:sldId id="764" r:id="rId14"/>
    <p:sldId id="765" r:id="rId15"/>
    <p:sldId id="766" r:id="rId16"/>
    <p:sldId id="767" r:id="rId17"/>
    <p:sldId id="768" r:id="rId18"/>
    <p:sldId id="787" r:id="rId19"/>
    <p:sldId id="773" r:id="rId20"/>
    <p:sldId id="777" r:id="rId21"/>
    <p:sldId id="778" r:id="rId22"/>
    <p:sldId id="779" r:id="rId23"/>
    <p:sldId id="780" r:id="rId24"/>
    <p:sldId id="781" r:id="rId25"/>
    <p:sldId id="786" r:id="rId26"/>
  </p:sldIdLst>
  <p:sldSz cx="9144000" cy="6858000" type="screen4x3"/>
  <p:notesSz cx="6724650" cy="9874250"/>
  <p:custShowLst>
    <p:custShow name="Diaporama personnalisé 1" id="0">
      <p:sldLst>
        <p:sld r:id="rId2"/>
      </p:sldLst>
    </p:custShow>
  </p:custShow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00CC66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9966"/>
    <a:srgbClr val="FFCC99"/>
    <a:srgbClr val="CCFF66"/>
    <a:srgbClr val="00CC66"/>
    <a:srgbClr val="85053F"/>
    <a:srgbClr val="8C043F"/>
    <a:srgbClr val="850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4" autoAdjust="0"/>
    <p:restoredTop sz="89914" autoAdjust="0"/>
  </p:normalViewPr>
  <p:slideViewPr>
    <p:cSldViewPr>
      <p:cViewPr varScale="1">
        <p:scale>
          <a:sx n="73" d="100"/>
          <a:sy n="73" d="100"/>
        </p:scale>
        <p:origin x="142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52" y="-90"/>
      </p:cViewPr>
      <p:guideLst>
        <p:guide orient="horz" pos="3110"/>
        <p:guide pos="21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D2ABF-ECAD-4C66-BFA8-FFFCD3CFA844}" type="doc">
      <dgm:prSet loTypeId="urn:microsoft.com/office/officeart/2005/8/layout/radial5" loCatId="cycle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nl-BE"/>
        </a:p>
      </dgm:t>
    </dgm:pt>
    <dgm:pt modelId="{0D6B1CF9-0582-41FC-A7D9-437475A5A3EC}">
      <dgm:prSet phldrT="[Text]"/>
      <dgm:spPr/>
      <dgm:t>
        <a:bodyPr/>
        <a:lstStyle/>
        <a:p>
          <a:r>
            <a:rPr lang="nl-BE" b="1"/>
            <a:t>ToC</a:t>
          </a:r>
        </a:p>
      </dgm:t>
    </dgm:pt>
    <dgm:pt modelId="{6CE885A7-6B4C-431A-9BE1-4DB8718207C4}" type="parTrans" cxnId="{8F0BAAC5-30D8-49E9-B92F-CF4B36EEDB5A}">
      <dgm:prSet/>
      <dgm:spPr/>
      <dgm:t>
        <a:bodyPr/>
        <a:lstStyle/>
        <a:p>
          <a:endParaRPr lang="nl-BE"/>
        </a:p>
      </dgm:t>
    </dgm:pt>
    <dgm:pt modelId="{1BDE6A3C-40BC-40E6-A57E-1D0C9FDB2F8D}" type="sibTrans" cxnId="{8F0BAAC5-30D8-49E9-B92F-CF4B36EEDB5A}">
      <dgm:prSet/>
      <dgm:spPr/>
      <dgm:t>
        <a:bodyPr/>
        <a:lstStyle/>
        <a:p>
          <a:endParaRPr lang="nl-BE"/>
        </a:p>
      </dgm:t>
    </dgm:pt>
    <dgm:pt modelId="{698D8862-CC5B-42BC-A259-2FF4118B409A}">
      <dgm:prSet/>
      <dgm:spPr/>
      <dgm:t>
        <a:bodyPr/>
        <a:lstStyle/>
        <a:p>
          <a:r>
            <a:rPr lang="nl-BE" dirty="0" err="1">
              <a:latin typeface="Arial" charset="0"/>
              <a:cs typeface="Arial" charset="0"/>
            </a:rPr>
            <a:t>Contexte</a:t>
          </a:r>
          <a:endParaRPr lang="nl-BE" dirty="0">
            <a:latin typeface="Arial" charset="0"/>
            <a:cs typeface="Arial" charset="0"/>
          </a:endParaRPr>
        </a:p>
      </dgm:t>
    </dgm:pt>
    <dgm:pt modelId="{F34D636D-36AC-43BE-8F76-591BEED0F4D6}" type="parTrans" cxnId="{A0A7FC26-EA8A-4297-AEC4-8C154A67E8D7}">
      <dgm:prSet/>
      <dgm:spPr/>
      <dgm:t>
        <a:bodyPr/>
        <a:lstStyle/>
        <a:p>
          <a:endParaRPr lang="nl-BE"/>
        </a:p>
      </dgm:t>
    </dgm:pt>
    <dgm:pt modelId="{51716C44-278D-4026-B46E-0153D70CFC1D}" type="sibTrans" cxnId="{A0A7FC26-EA8A-4297-AEC4-8C154A67E8D7}">
      <dgm:prSet/>
      <dgm:spPr/>
      <dgm:t>
        <a:bodyPr/>
        <a:lstStyle/>
        <a:p>
          <a:endParaRPr lang="nl-BE"/>
        </a:p>
      </dgm:t>
    </dgm:pt>
    <dgm:pt modelId="{940AD172-A963-4C8C-B400-37822E15B526}">
      <dgm:prSet/>
      <dgm:spPr/>
      <dgm:t>
        <a:bodyPr/>
        <a:lstStyle/>
        <a:p>
          <a:r>
            <a:rPr lang="nl-BE" dirty="0" err="1">
              <a:latin typeface="Arial" charset="0"/>
              <a:cs typeface="Arial" charset="0"/>
            </a:rPr>
            <a:t>Contribution</a:t>
          </a:r>
          <a:r>
            <a:rPr lang="nl-BE" dirty="0">
              <a:latin typeface="Arial" charset="0"/>
              <a:cs typeface="Arial" charset="0"/>
            </a:rPr>
            <a:t> </a:t>
          </a:r>
          <a:r>
            <a:rPr lang="nl-BE" dirty="0" err="1">
              <a:latin typeface="Arial" charset="0"/>
              <a:cs typeface="Arial" charset="0"/>
            </a:rPr>
            <a:t>propre</a:t>
          </a:r>
          <a:r>
            <a:rPr lang="nl-BE" dirty="0">
              <a:latin typeface="Arial" charset="0"/>
              <a:cs typeface="Arial" charset="0"/>
            </a:rPr>
            <a:t> (</a:t>
          </a:r>
          <a:r>
            <a:rPr lang="nl-BE" dirty="0" err="1">
              <a:latin typeface="Arial" charset="0"/>
              <a:cs typeface="Arial" charset="0"/>
            </a:rPr>
            <a:t>sphères</a:t>
          </a:r>
          <a:r>
            <a:rPr lang="nl-BE" dirty="0">
              <a:latin typeface="Arial" charset="0"/>
              <a:cs typeface="Arial" charset="0"/>
            </a:rPr>
            <a:t> de controle et </a:t>
          </a:r>
          <a:r>
            <a:rPr lang="nl-BE" dirty="0" err="1">
              <a:latin typeface="Arial" charset="0"/>
              <a:cs typeface="Arial" charset="0"/>
            </a:rPr>
            <a:t>d’influence</a:t>
          </a:r>
          <a:r>
            <a:rPr lang="nl-BE" dirty="0">
              <a:latin typeface="Arial" charset="0"/>
              <a:cs typeface="Arial" charset="0"/>
            </a:rPr>
            <a:t>)</a:t>
          </a:r>
        </a:p>
      </dgm:t>
    </dgm:pt>
    <dgm:pt modelId="{78856294-550E-4CBF-B309-250B0348AADD}" type="parTrans" cxnId="{FB8E2CDB-25AF-4CE4-8A0C-AF9E450F671E}">
      <dgm:prSet/>
      <dgm:spPr/>
      <dgm:t>
        <a:bodyPr/>
        <a:lstStyle/>
        <a:p>
          <a:endParaRPr lang="nl-BE"/>
        </a:p>
      </dgm:t>
    </dgm:pt>
    <dgm:pt modelId="{CD90F996-CF64-4DE2-A246-7AF63188BB58}" type="sibTrans" cxnId="{FB8E2CDB-25AF-4CE4-8A0C-AF9E450F671E}">
      <dgm:prSet/>
      <dgm:spPr/>
      <dgm:t>
        <a:bodyPr/>
        <a:lstStyle/>
        <a:p>
          <a:endParaRPr lang="nl-BE"/>
        </a:p>
      </dgm:t>
    </dgm:pt>
    <dgm:pt modelId="{C88F70A4-2121-4121-8B62-D4C9C82857B9}">
      <dgm:prSet/>
      <dgm:spPr/>
      <dgm:t>
        <a:bodyPr/>
        <a:lstStyle/>
        <a:p>
          <a:r>
            <a:rPr lang="nl-BE" dirty="0" err="1">
              <a:latin typeface="Arial" charset="0"/>
              <a:cs typeface="Arial" charset="0"/>
            </a:rPr>
            <a:t>Situation</a:t>
          </a:r>
          <a:r>
            <a:rPr lang="nl-BE" dirty="0">
              <a:latin typeface="Arial" charset="0"/>
              <a:cs typeface="Arial" charset="0"/>
            </a:rPr>
            <a:t> </a:t>
          </a:r>
          <a:r>
            <a:rPr lang="nl-BE" dirty="0" err="1">
              <a:latin typeface="Arial" charset="0"/>
              <a:cs typeface="Arial" charset="0"/>
            </a:rPr>
            <a:t>voulue</a:t>
          </a:r>
          <a:endParaRPr lang="nl-BE" dirty="0">
            <a:latin typeface="Arial" charset="0"/>
            <a:cs typeface="Arial" charset="0"/>
          </a:endParaRPr>
        </a:p>
      </dgm:t>
    </dgm:pt>
    <dgm:pt modelId="{AC493D7B-2941-4C13-BDCC-528AAE025B71}" type="parTrans" cxnId="{E26D2D9F-E9F5-4C13-A8D8-AF6FD9FB45D3}">
      <dgm:prSet/>
      <dgm:spPr/>
      <dgm:t>
        <a:bodyPr/>
        <a:lstStyle/>
        <a:p>
          <a:endParaRPr lang="nl-BE"/>
        </a:p>
      </dgm:t>
    </dgm:pt>
    <dgm:pt modelId="{34A08115-7AA6-43AC-80F3-0E060E13A8A9}" type="sibTrans" cxnId="{E26D2D9F-E9F5-4C13-A8D8-AF6FD9FB45D3}">
      <dgm:prSet/>
      <dgm:spPr/>
      <dgm:t>
        <a:bodyPr/>
        <a:lstStyle/>
        <a:p>
          <a:endParaRPr lang="nl-BE"/>
        </a:p>
      </dgm:t>
    </dgm:pt>
    <dgm:pt modelId="{564D8275-D423-4EEA-AD63-1E6C799C7370}">
      <dgm:prSet custT="1"/>
      <dgm:spPr/>
      <dgm:t>
        <a:bodyPr/>
        <a:lstStyle/>
        <a:p>
          <a:r>
            <a:rPr lang="nl-BE" sz="1800" dirty="0" err="1" smtClean="0">
              <a:latin typeface="Arial" charset="0"/>
              <a:cs typeface="Arial" charset="0"/>
            </a:rPr>
            <a:t>Postulats</a:t>
          </a:r>
          <a:endParaRPr lang="nl-BE" sz="1400" dirty="0">
            <a:latin typeface="Arial" charset="0"/>
            <a:cs typeface="Arial" charset="0"/>
          </a:endParaRPr>
        </a:p>
      </dgm:t>
    </dgm:pt>
    <dgm:pt modelId="{9439545F-FC33-4E78-B7F5-9D2C68103ACD}" type="parTrans" cxnId="{3FB804AB-2E1C-4A88-BB13-228D31BC504E}">
      <dgm:prSet/>
      <dgm:spPr/>
      <dgm:t>
        <a:bodyPr/>
        <a:lstStyle/>
        <a:p>
          <a:endParaRPr lang="nl-BE"/>
        </a:p>
      </dgm:t>
    </dgm:pt>
    <dgm:pt modelId="{9E207608-6F89-4DCC-8F5D-8E48AC03F015}" type="sibTrans" cxnId="{3FB804AB-2E1C-4A88-BB13-228D31BC504E}">
      <dgm:prSet/>
      <dgm:spPr/>
      <dgm:t>
        <a:bodyPr/>
        <a:lstStyle/>
        <a:p>
          <a:endParaRPr lang="nl-BE"/>
        </a:p>
      </dgm:t>
    </dgm:pt>
    <dgm:pt modelId="{6CC41141-1DF0-4510-BB7E-D14757A32A48}">
      <dgm:prSet/>
      <dgm:spPr/>
      <dgm:t>
        <a:bodyPr/>
        <a:lstStyle/>
        <a:p>
          <a:r>
            <a:rPr lang="nl-BE" dirty="0">
              <a:latin typeface="Arial" charset="0"/>
              <a:cs typeface="Arial" charset="0"/>
            </a:rPr>
            <a:t>Acteurs</a:t>
          </a:r>
        </a:p>
      </dgm:t>
    </dgm:pt>
    <dgm:pt modelId="{AAC73E67-7504-416A-913E-6829F993F4DF}" type="parTrans" cxnId="{021874AB-314C-4953-9E87-1F181D39382E}">
      <dgm:prSet/>
      <dgm:spPr/>
      <dgm:t>
        <a:bodyPr/>
        <a:lstStyle/>
        <a:p>
          <a:endParaRPr lang="nl-BE"/>
        </a:p>
      </dgm:t>
    </dgm:pt>
    <dgm:pt modelId="{32530BA2-EEBD-45F8-85C0-F6FFDE71536A}" type="sibTrans" cxnId="{021874AB-314C-4953-9E87-1F181D39382E}">
      <dgm:prSet/>
      <dgm:spPr/>
      <dgm:t>
        <a:bodyPr/>
        <a:lstStyle/>
        <a:p>
          <a:endParaRPr lang="nl-BE"/>
        </a:p>
      </dgm:t>
    </dgm:pt>
    <dgm:pt modelId="{73E5B036-580E-4B89-95EE-7AD5B77821C7}">
      <dgm:prSet/>
      <dgm:spPr/>
      <dgm:t>
        <a:bodyPr/>
        <a:lstStyle/>
        <a:p>
          <a:r>
            <a:rPr lang="nl-BE" dirty="0" err="1">
              <a:latin typeface="Arial" charset="0"/>
              <a:cs typeface="Arial" charset="0"/>
            </a:rPr>
            <a:t>Collaboration</a:t>
          </a:r>
          <a:r>
            <a:rPr lang="nl-BE" dirty="0">
              <a:latin typeface="Arial" charset="0"/>
              <a:cs typeface="Arial" charset="0"/>
            </a:rPr>
            <a:t> </a:t>
          </a:r>
          <a:r>
            <a:rPr lang="nl-BE" dirty="0" err="1">
              <a:latin typeface="Arial" charset="0"/>
              <a:cs typeface="Arial" charset="0"/>
            </a:rPr>
            <a:t>multi</a:t>
          </a:r>
          <a:r>
            <a:rPr lang="nl-BE" dirty="0">
              <a:latin typeface="Arial" charset="0"/>
              <a:cs typeface="Arial" charset="0"/>
            </a:rPr>
            <a:t>-acteurs</a:t>
          </a:r>
        </a:p>
      </dgm:t>
    </dgm:pt>
    <dgm:pt modelId="{35618B30-C814-4282-89FE-3BC55128F611}" type="parTrans" cxnId="{8449B358-C736-4CE5-AFBF-B4A82F19449E}">
      <dgm:prSet/>
      <dgm:spPr/>
      <dgm:t>
        <a:bodyPr/>
        <a:lstStyle/>
        <a:p>
          <a:endParaRPr lang="nl-BE"/>
        </a:p>
      </dgm:t>
    </dgm:pt>
    <dgm:pt modelId="{25D5F9C9-8AAB-40A8-9EB9-540B73377408}" type="sibTrans" cxnId="{8449B358-C736-4CE5-AFBF-B4A82F19449E}">
      <dgm:prSet/>
      <dgm:spPr/>
      <dgm:t>
        <a:bodyPr/>
        <a:lstStyle/>
        <a:p>
          <a:endParaRPr lang="nl-BE"/>
        </a:p>
      </dgm:t>
    </dgm:pt>
    <dgm:pt modelId="{1E1183EA-D98E-452D-A6B9-F740EAB93EA8}">
      <dgm:prSet/>
      <dgm:spPr/>
      <dgm:t>
        <a:bodyPr/>
        <a:lstStyle/>
        <a:p>
          <a:r>
            <a:rPr lang="nl-BE" dirty="0">
              <a:latin typeface="Arial" charset="0"/>
              <a:cs typeface="Arial" charset="0"/>
            </a:rPr>
            <a:t>Les </a:t>
          </a:r>
          <a:r>
            <a:rPr lang="nl-BE" dirty="0" err="1">
              <a:latin typeface="Arial" charset="0"/>
              <a:cs typeface="Arial" charset="0"/>
            </a:rPr>
            <a:t>chemins</a:t>
          </a:r>
          <a:r>
            <a:rPr lang="nl-BE" dirty="0">
              <a:latin typeface="Arial" charset="0"/>
              <a:cs typeface="Arial" charset="0"/>
            </a:rPr>
            <a:t> de changements</a:t>
          </a:r>
        </a:p>
      </dgm:t>
    </dgm:pt>
    <dgm:pt modelId="{5F105C22-E11F-4138-AF75-BA4CDD20E7BE}" type="parTrans" cxnId="{364DF091-006D-421D-BDF2-940C0E04DDD8}">
      <dgm:prSet/>
      <dgm:spPr/>
      <dgm:t>
        <a:bodyPr/>
        <a:lstStyle/>
        <a:p>
          <a:endParaRPr lang="nl-BE"/>
        </a:p>
      </dgm:t>
    </dgm:pt>
    <dgm:pt modelId="{AEA3C2B6-574A-4DA8-AA62-4454F14155D1}" type="sibTrans" cxnId="{364DF091-006D-421D-BDF2-940C0E04DDD8}">
      <dgm:prSet/>
      <dgm:spPr/>
      <dgm:t>
        <a:bodyPr/>
        <a:lstStyle/>
        <a:p>
          <a:endParaRPr lang="nl-BE"/>
        </a:p>
      </dgm:t>
    </dgm:pt>
    <dgm:pt modelId="{B6B90E3B-2DAD-4B51-B2AA-D9B19CC30035}">
      <dgm:prSet custScaleX="157782" custRadScaleRad="131961" custRadScaleInc="37437"/>
      <dgm:spPr/>
      <dgm:t>
        <a:bodyPr/>
        <a:lstStyle/>
        <a:p>
          <a:endParaRPr lang="nl-BE"/>
        </a:p>
      </dgm:t>
    </dgm:pt>
    <dgm:pt modelId="{E95D235E-CA60-4951-B76D-ED584F190B29}" type="parTrans" cxnId="{1599F11B-75E8-4725-8D11-48ED8DFDC315}">
      <dgm:prSet/>
      <dgm:spPr/>
      <dgm:t>
        <a:bodyPr/>
        <a:lstStyle/>
        <a:p>
          <a:endParaRPr lang="nl-NL"/>
        </a:p>
      </dgm:t>
    </dgm:pt>
    <dgm:pt modelId="{1102933D-1EA0-442C-90B7-8E08C174AC82}" type="sibTrans" cxnId="{1599F11B-75E8-4725-8D11-48ED8DFDC315}">
      <dgm:prSet/>
      <dgm:spPr/>
      <dgm:t>
        <a:bodyPr/>
        <a:lstStyle/>
        <a:p>
          <a:endParaRPr lang="nl-NL"/>
        </a:p>
      </dgm:t>
    </dgm:pt>
    <dgm:pt modelId="{260A225F-98C1-4F16-B5A8-599C64F50EA7}" type="pres">
      <dgm:prSet presAssocID="{727D2ABF-ECAD-4C66-BFA8-FFFCD3CFA84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FBD5DB1C-8573-40F8-B22C-3537E7301A1A}" type="pres">
      <dgm:prSet presAssocID="{0D6B1CF9-0582-41FC-A7D9-437475A5A3EC}" presName="centerShape" presStyleLbl="node0" presStyleIdx="0" presStyleCnt="1"/>
      <dgm:spPr/>
      <dgm:t>
        <a:bodyPr/>
        <a:lstStyle/>
        <a:p>
          <a:endParaRPr lang="fr-BE"/>
        </a:p>
      </dgm:t>
    </dgm:pt>
    <dgm:pt modelId="{4A47019A-3587-4849-A205-F8F0475896AA}" type="pres">
      <dgm:prSet presAssocID="{5F105C22-E11F-4138-AF75-BA4CDD20E7BE}" presName="parTrans" presStyleLbl="sibTrans2D1" presStyleIdx="0" presStyleCnt="7"/>
      <dgm:spPr/>
      <dgm:t>
        <a:bodyPr/>
        <a:lstStyle/>
        <a:p>
          <a:endParaRPr lang="fr-BE"/>
        </a:p>
      </dgm:t>
    </dgm:pt>
    <dgm:pt modelId="{46AFA816-DD75-4924-8EBE-9D58B0C1E7AF}" type="pres">
      <dgm:prSet presAssocID="{5F105C22-E11F-4138-AF75-BA4CDD20E7BE}" presName="connectorText" presStyleLbl="sibTrans2D1" presStyleIdx="0" presStyleCnt="7"/>
      <dgm:spPr/>
      <dgm:t>
        <a:bodyPr/>
        <a:lstStyle/>
        <a:p>
          <a:endParaRPr lang="fr-BE"/>
        </a:p>
      </dgm:t>
    </dgm:pt>
    <dgm:pt modelId="{7D3D0131-E852-4AEA-B121-0CECAEC0D33A}" type="pres">
      <dgm:prSet presAssocID="{1E1183EA-D98E-452D-A6B9-F740EAB93EA8}" presName="node" presStyleLbl="node1" presStyleIdx="0" presStyleCnt="7" custScaleX="141701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F46CC64-12CB-44EE-85F5-78A359190CE7}" type="pres">
      <dgm:prSet presAssocID="{9439545F-FC33-4E78-B7F5-9D2C68103ACD}" presName="parTrans" presStyleLbl="sibTrans2D1" presStyleIdx="1" presStyleCnt="7"/>
      <dgm:spPr/>
      <dgm:t>
        <a:bodyPr/>
        <a:lstStyle/>
        <a:p>
          <a:endParaRPr lang="fr-BE"/>
        </a:p>
      </dgm:t>
    </dgm:pt>
    <dgm:pt modelId="{3E37E20E-3E88-4791-9153-5E9981EE01B1}" type="pres">
      <dgm:prSet presAssocID="{9439545F-FC33-4E78-B7F5-9D2C68103ACD}" presName="connectorText" presStyleLbl="sibTrans2D1" presStyleIdx="1" presStyleCnt="7"/>
      <dgm:spPr/>
      <dgm:t>
        <a:bodyPr/>
        <a:lstStyle/>
        <a:p>
          <a:endParaRPr lang="fr-BE"/>
        </a:p>
      </dgm:t>
    </dgm:pt>
    <dgm:pt modelId="{801E6585-6B96-4381-9405-BFC4C8F76952}" type="pres">
      <dgm:prSet presAssocID="{564D8275-D423-4EEA-AD63-1E6C799C7370}" presName="node" presStyleLbl="node1" presStyleIdx="1" presStyleCnt="7" custScaleX="157782" custRadScaleRad="127671" custRadScaleInc="7461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6E3F8358-3721-4228-8047-3A1313AF68B3}" type="pres">
      <dgm:prSet presAssocID="{F34D636D-36AC-43BE-8F76-591BEED0F4D6}" presName="parTrans" presStyleLbl="sibTrans2D1" presStyleIdx="2" presStyleCnt="7"/>
      <dgm:spPr/>
      <dgm:t>
        <a:bodyPr/>
        <a:lstStyle/>
        <a:p>
          <a:endParaRPr lang="fr-BE"/>
        </a:p>
      </dgm:t>
    </dgm:pt>
    <dgm:pt modelId="{4D3707F9-640B-408A-B6AA-4B01FE7A5DDE}" type="pres">
      <dgm:prSet presAssocID="{F34D636D-36AC-43BE-8F76-591BEED0F4D6}" presName="connectorText" presStyleLbl="sibTrans2D1" presStyleIdx="2" presStyleCnt="7"/>
      <dgm:spPr/>
      <dgm:t>
        <a:bodyPr/>
        <a:lstStyle/>
        <a:p>
          <a:endParaRPr lang="fr-BE"/>
        </a:p>
      </dgm:t>
    </dgm:pt>
    <dgm:pt modelId="{B33AE019-0C92-46A0-93C7-F771EB1896FB}" type="pres">
      <dgm:prSet presAssocID="{698D8862-CC5B-42BC-A259-2FF4118B409A}" presName="node" presStyleLbl="node1" presStyleIdx="2" presStyleCnt="7" custScaleX="157782" custRadScaleRad="131961" custRadScaleInc="37437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51B28AC-6B75-47FE-961B-5312DEE601CA}" type="pres">
      <dgm:prSet presAssocID="{AAC73E67-7504-416A-913E-6829F993F4DF}" presName="parTrans" presStyleLbl="sibTrans2D1" presStyleIdx="3" presStyleCnt="7"/>
      <dgm:spPr/>
      <dgm:t>
        <a:bodyPr/>
        <a:lstStyle/>
        <a:p>
          <a:endParaRPr lang="fr-BE"/>
        </a:p>
      </dgm:t>
    </dgm:pt>
    <dgm:pt modelId="{C7F5CFDE-F3D3-4378-8271-66D5EC96A9F5}" type="pres">
      <dgm:prSet presAssocID="{AAC73E67-7504-416A-913E-6829F993F4DF}" presName="connectorText" presStyleLbl="sibTrans2D1" presStyleIdx="3" presStyleCnt="7"/>
      <dgm:spPr/>
      <dgm:t>
        <a:bodyPr/>
        <a:lstStyle/>
        <a:p>
          <a:endParaRPr lang="fr-BE"/>
        </a:p>
      </dgm:t>
    </dgm:pt>
    <dgm:pt modelId="{5258448D-F7CE-4F5E-A4C0-9EF408F7918E}" type="pres">
      <dgm:prSet presAssocID="{6CC41141-1DF0-4510-BB7E-D14757A32A48}" presName="node" presStyleLbl="node1" presStyleIdx="3" presStyleCnt="7" custScaleX="160668" custRadScaleRad="101926" custRadScaleInc="55499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18FDCB7-EA83-42AF-87D7-8A66C6BB353C}" type="pres">
      <dgm:prSet presAssocID="{78856294-550E-4CBF-B309-250B0348AADD}" presName="parTrans" presStyleLbl="sibTrans2D1" presStyleIdx="4" presStyleCnt="7"/>
      <dgm:spPr/>
      <dgm:t>
        <a:bodyPr/>
        <a:lstStyle/>
        <a:p>
          <a:endParaRPr lang="fr-BE"/>
        </a:p>
      </dgm:t>
    </dgm:pt>
    <dgm:pt modelId="{E37DC7EC-FDE1-4CF3-8EE7-CF6A0DD313EC}" type="pres">
      <dgm:prSet presAssocID="{78856294-550E-4CBF-B309-250B0348AADD}" presName="connectorText" presStyleLbl="sibTrans2D1" presStyleIdx="4" presStyleCnt="7"/>
      <dgm:spPr/>
      <dgm:t>
        <a:bodyPr/>
        <a:lstStyle/>
        <a:p>
          <a:endParaRPr lang="fr-BE"/>
        </a:p>
      </dgm:t>
    </dgm:pt>
    <dgm:pt modelId="{5A8445FC-A728-4A65-AE1A-524C6A41A06D}" type="pres">
      <dgm:prSet presAssocID="{940AD172-A963-4C8C-B400-37822E15B526}" presName="node" presStyleLbl="node1" presStyleIdx="4" presStyleCnt="7" custScaleX="157782" custRadScaleRad="140722" custRadScaleInc="90614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E6E5187-2650-4A68-B714-3A84E445BB0D}" type="pres">
      <dgm:prSet presAssocID="{AC493D7B-2941-4C13-BDCC-528AAE025B71}" presName="parTrans" presStyleLbl="sibTrans2D1" presStyleIdx="5" presStyleCnt="7"/>
      <dgm:spPr/>
      <dgm:t>
        <a:bodyPr/>
        <a:lstStyle/>
        <a:p>
          <a:endParaRPr lang="fr-BE"/>
        </a:p>
      </dgm:t>
    </dgm:pt>
    <dgm:pt modelId="{037A7D5D-C991-425C-9BBB-F230ED71EBCE}" type="pres">
      <dgm:prSet presAssocID="{AC493D7B-2941-4C13-BDCC-528AAE025B71}" presName="connectorText" presStyleLbl="sibTrans2D1" presStyleIdx="5" presStyleCnt="7"/>
      <dgm:spPr/>
      <dgm:t>
        <a:bodyPr/>
        <a:lstStyle/>
        <a:p>
          <a:endParaRPr lang="fr-BE"/>
        </a:p>
      </dgm:t>
    </dgm:pt>
    <dgm:pt modelId="{A9DDCAAA-0987-45A5-A9CD-F7B9CF2E112E}" type="pres">
      <dgm:prSet presAssocID="{C88F70A4-2121-4121-8B62-D4C9C82857B9}" presName="node" presStyleLbl="node1" presStyleIdx="5" presStyleCnt="7" custScaleX="157782" custRadScaleRad="144261" custRadScaleInc="24861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F9272D2-E9BE-49CE-88D7-2ACFCA63CE6F}" type="pres">
      <dgm:prSet presAssocID="{35618B30-C814-4282-89FE-3BC55128F611}" presName="parTrans" presStyleLbl="sibTrans2D1" presStyleIdx="6" presStyleCnt="7"/>
      <dgm:spPr/>
      <dgm:t>
        <a:bodyPr/>
        <a:lstStyle/>
        <a:p>
          <a:endParaRPr lang="fr-BE"/>
        </a:p>
      </dgm:t>
    </dgm:pt>
    <dgm:pt modelId="{9668FCE8-DE05-4501-ADA6-A17982AD4C1D}" type="pres">
      <dgm:prSet presAssocID="{35618B30-C814-4282-89FE-3BC55128F611}" presName="connectorText" presStyleLbl="sibTrans2D1" presStyleIdx="6" presStyleCnt="7"/>
      <dgm:spPr/>
      <dgm:t>
        <a:bodyPr/>
        <a:lstStyle/>
        <a:p>
          <a:endParaRPr lang="fr-BE"/>
        </a:p>
      </dgm:t>
    </dgm:pt>
    <dgm:pt modelId="{95931632-2293-405D-9C9F-8361B3EA47EE}" type="pres">
      <dgm:prSet presAssocID="{73E5B036-580E-4B89-95EE-7AD5B77821C7}" presName="node" presStyleLbl="node1" presStyleIdx="6" presStyleCnt="7" custScaleX="161199" custRadScaleRad="126112" custRadScaleInc="-3219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8F0BAAC5-30D8-49E9-B92F-CF4B36EEDB5A}" srcId="{727D2ABF-ECAD-4C66-BFA8-FFFCD3CFA844}" destId="{0D6B1CF9-0582-41FC-A7D9-437475A5A3EC}" srcOrd="0" destOrd="0" parTransId="{6CE885A7-6B4C-431A-9BE1-4DB8718207C4}" sibTransId="{1BDE6A3C-40BC-40E6-A57E-1D0C9FDB2F8D}"/>
    <dgm:cxn modelId="{6A7AB530-17DD-4E99-B83A-0FD7E2C9EEB9}" type="presOf" srcId="{78856294-550E-4CBF-B309-250B0348AADD}" destId="{F18FDCB7-EA83-42AF-87D7-8A66C6BB353C}" srcOrd="0" destOrd="0" presId="urn:microsoft.com/office/officeart/2005/8/layout/radial5"/>
    <dgm:cxn modelId="{3FB804AB-2E1C-4A88-BB13-228D31BC504E}" srcId="{0D6B1CF9-0582-41FC-A7D9-437475A5A3EC}" destId="{564D8275-D423-4EEA-AD63-1E6C799C7370}" srcOrd="1" destOrd="0" parTransId="{9439545F-FC33-4E78-B7F5-9D2C68103ACD}" sibTransId="{9E207608-6F89-4DCC-8F5D-8E48AC03F015}"/>
    <dgm:cxn modelId="{CD64E2FC-D2E9-40EE-A464-3AD0DD761E13}" type="presOf" srcId="{564D8275-D423-4EEA-AD63-1E6C799C7370}" destId="{801E6585-6B96-4381-9405-BFC4C8F76952}" srcOrd="0" destOrd="0" presId="urn:microsoft.com/office/officeart/2005/8/layout/radial5"/>
    <dgm:cxn modelId="{8804EB6C-351B-4985-9140-EF08CA94F180}" type="presOf" srcId="{698D8862-CC5B-42BC-A259-2FF4118B409A}" destId="{B33AE019-0C92-46A0-93C7-F771EB1896FB}" srcOrd="0" destOrd="0" presId="urn:microsoft.com/office/officeart/2005/8/layout/radial5"/>
    <dgm:cxn modelId="{8C7C7343-30BE-4CA1-A1C7-5476568FCD86}" type="presOf" srcId="{9439545F-FC33-4E78-B7F5-9D2C68103ACD}" destId="{3E37E20E-3E88-4791-9153-5E9981EE01B1}" srcOrd="1" destOrd="0" presId="urn:microsoft.com/office/officeart/2005/8/layout/radial5"/>
    <dgm:cxn modelId="{8C31E930-DFEA-4090-86AD-A602302C7ABB}" type="presOf" srcId="{C88F70A4-2121-4121-8B62-D4C9C82857B9}" destId="{A9DDCAAA-0987-45A5-A9CD-F7B9CF2E112E}" srcOrd="0" destOrd="0" presId="urn:microsoft.com/office/officeart/2005/8/layout/radial5"/>
    <dgm:cxn modelId="{516D9B71-38E6-45C6-A7C9-C2CD88027F4E}" type="presOf" srcId="{6CC41141-1DF0-4510-BB7E-D14757A32A48}" destId="{5258448D-F7CE-4F5E-A4C0-9EF408F7918E}" srcOrd="0" destOrd="0" presId="urn:microsoft.com/office/officeart/2005/8/layout/radial5"/>
    <dgm:cxn modelId="{57CCE613-BCEE-48B9-B54C-9ABD3B4A0713}" type="presOf" srcId="{727D2ABF-ECAD-4C66-BFA8-FFFCD3CFA844}" destId="{260A225F-98C1-4F16-B5A8-599C64F50EA7}" srcOrd="0" destOrd="0" presId="urn:microsoft.com/office/officeart/2005/8/layout/radial5"/>
    <dgm:cxn modelId="{5C2109E7-4E8C-465C-9CEE-475220856D03}" type="presOf" srcId="{0D6B1CF9-0582-41FC-A7D9-437475A5A3EC}" destId="{FBD5DB1C-8573-40F8-B22C-3537E7301A1A}" srcOrd="0" destOrd="0" presId="urn:microsoft.com/office/officeart/2005/8/layout/radial5"/>
    <dgm:cxn modelId="{021874AB-314C-4953-9E87-1F181D39382E}" srcId="{0D6B1CF9-0582-41FC-A7D9-437475A5A3EC}" destId="{6CC41141-1DF0-4510-BB7E-D14757A32A48}" srcOrd="3" destOrd="0" parTransId="{AAC73E67-7504-416A-913E-6829F993F4DF}" sibTransId="{32530BA2-EEBD-45F8-85C0-F6FFDE71536A}"/>
    <dgm:cxn modelId="{BA860084-3D2E-4F60-BFC2-5F26DF64FD09}" type="presOf" srcId="{73E5B036-580E-4B89-95EE-7AD5B77821C7}" destId="{95931632-2293-405D-9C9F-8361B3EA47EE}" srcOrd="0" destOrd="0" presId="urn:microsoft.com/office/officeart/2005/8/layout/radial5"/>
    <dgm:cxn modelId="{EE215E7B-EAB4-42BB-B68F-0574A5DAE50E}" type="presOf" srcId="{AC493D7B-2941-4C13-BDCC-528AAE025B71}" destId="{FE6E5187-2650-4A68-B714-3A84E445BB0D}" srcOrd="0" destOrd="0" presId="urn:microsoft.com/office/officeart/2005/8/layout/radial5"/>
    <dgm:cxn modelId="{88A73B75-32E7-4C67-AF3B-589A217CEA59}" type="presOf" srcId="{940AD172-A963-4C8C-B400-37822E15B526}" destId="{5A8445FC-A728-4A65-AE1A-524C6A41A06D}" srcOrd="0" destOrd="0" presId="urn:microsoft.com/office/officeart/2005/8/layout/radial5"/>
    <dgm:cxn modelId="{8449B358-C736-4CE5-AFBF-B4A82F19449E}" srcId="{0D6B1CF9-0582-41FC-A7D9-437475A5A3EC}" destId="{73E5B036-580E-4B89-95EE-7AD5B77821C7}" srcOrd="6" destOrd="0" parTransId="{35618B30-C814-4282-89FE-3BC55128F611}" sibTransId="{25D5F9C9-8AAB-40A8-9EB9-540B73377408}"/>
    <dgm:cxn modelId="{6256F06F-E233-489C-8F28-93D4DBAC1E0C}" type="presOf" srcId="{9439545F-FC33-4E78-B7F5-9D2C68103ACD}" destId="{4F46CC64-12CB-44EE-85F5-78A359190CE7}" srcOrd="0" destOrd="0" presId="urn:microsoft.com/office/officeart/2005/8/layout/radial5"/>
    <dgm:cxn modelId="{AC9AADC8-9E19-440D-B889-6D16180D8743}" type="presOf" srcId="{78856294-550E-4CBF-B309-250B0348AADD}" destId="{E37DC7EC-FDE1-4CF3-8EE7-CF6A0DD313EC}" srcOrd="1" destOrd="0" presId="urn:microsoft.com/office/officeart/2005/8/layout/radial5"/>
    <dgm:cxn modelId="{3220CBF9-BEEA-429F-BA9A-110F96215DA5}" type="presOf" srcId="{5F105C22-E11F-4138-AF75-BA4CDD20E7BE}" destId="{46AFA816-DD75-4924-8EBE-9D58B0C1E7AF}" srcOrd="1" destOrd="0" presId="urn:microsoft.com/office/officeart/2005/8/layout/radial5"/>
    <dgm:cxn modelId="{A690F71A-7C8E-47E9-A359-5699A3CA89EF}" type="presOf" srcId="{1E1183EA-D98E-452D-A6B9-F740EAB93EA8}" destId="{7D3D0131-E852-4AEA-B121-0CECAEC0D33A}" srcOrd="0" destOrd="0" presId="urn:microsoft.com/office/officeart/2005/8/layout/radial5"/>
    <dgm:cxn modelId="{D5ECF01B-2DA1-4989-92BB-79900EF89E9F}" type="presOf" srcId="{AAC73E67-7504-416A-913E-6829F993F4DF}" destId="{D51B28AC-6B75-47FE-961B-5312DEE601CA}" srcOrd="0" destOrd="0" presId="urn:microsoft.com/office/officeart/2005/8/layout/radial5"/>
    <dgm:cxn modelId="{E26D2D9F-E9F5-4C13-A8D8-AF6FD9FB45D3}" srcId="{0D6B1CF9-0582-41FC-A7D9-437475A5A3EC}" destId="{C88F70A4-2121-4121-8B62-D4C9C82857B9}" srcOrd="5" destOrd="0" parTransId="{AC493D7B-2941-4C13-BDCC-528AAE025B71}" sibTransId="{34A08115-7AA6-43AC-80F3-0E060E13A8A9}"/>
    <dgm:cxn modelId="{1CFE96E8-CF58-488C-A109-CE71F02C7D37}" type="presOf" srcId="{AC493D7B-2941-4C13-BDCC-528AAE025B71}" destId="{037A7D5D-C991-425C-9BBB-F230ED71EBCE}" srcOrd="1" destOrd="0" presId="urn:microsoft.com/office/officeart/2005/8/layout/radial5"/>
    <dgm:cxn modelId="{6B21DDDC-29AF-4E53-8808-FC6596E88E8D}" type="presOf" srcId="{35618B30-C814-4282-89FE-3BC55128F611}" destId="{FF9272D2-E9BE-49CE-88D7-2ACFCA63CE6F}" srcOrd="0" destOrd="0" presId="urn:microsoft.com/office/officeart/2005/8/layout/radial5"/>
    <dgm:cxn modelId="{364DF091-006D-421D-BDF2-940C0E04DDD8}" srcId="{0D6B1CF9-0582-41FC-A7D9-437475A5A3EC}" destId="{1E1183EA-D98E-452D-A6B9-F740EAB93EA8}" srcOrd="0" destOrd="0" parTransId="{5F105C22-E11F-4138-AF75-BA4CDD20E7BE}" sibTransId="{AEA3C2B6-574A-4DA8-AA62-4454F14155D1}"/>
    <dgm:cxn modelId="{FB8E2CDB-25AF-4CE4-8A0C-AF9E450F671E}" srcId="{0D6B1CF9-0582-41FC-A7D9-437475A5A3EC}" destId="{940AD172-A963-4C8C-B400-37822E15B526}" srcOrd="4" destOrd="0" parTransId="{78856294-550E-4CBF-B309-250B0348AADD}" sibTransId="{CD90F996-CF64-4DE2-A246-7AF63188BB58}"/>
    <dgm:cxn modelId="{5DE39FD0-38DE-45BB-8DB6-6658F5A87C7E}" type="presOf" srcId="{AAC73E67-7504-416A-913E-6829F993F4DF}" destId="{C7F5CFDE-F3D3-4378-8271-66D5EC96A9F5}" srcOrd="1" destOrd="0" presId="urn:microsoft.com/office/officeart/2005/8/layout/radial5"/>
    <dgm:cxn modelId="{A0A7FC26-EA8A-4297-AEC4-8C154A67E8D7}" srcId="{0D6B1CF9-0582-41FC-A7D9-437475A5A3EC}" destId="{698D8862-CC5B-42BC-A259-2FF4118B409A}" srcOrd="2" destOrd="0" parTransId="{F34D636D-36AC-43BE-8F76-591BEED0F4D6}" sibTransId="{51716C44-278D-4026-B46E-0153D70CFC1D}"/>
    <dgm:cxn modelId="{FE23F02B-F4A0-4DF5-993B-29638A94B192}" type="presOf" srcId="{F34D636D-36AC-43BE-8F76-591BEED0F4D6}" destId="{6E3F8358-3721-4228-8047-3A1313AF68B3}" srcOrd="0" destOrd="0" presId="urn:microsoft.com/office/officeart/2005/8/layout/radial5"/>
    <dgm:cxn modelId="{E7417458-9409-4567-AE64-99E206B8CF3E}" type="presOf" srcId="{5F105C22-E11F-4138-AF75-BA4CDD20E7BE}" destId="{4A47019A-3587-4849-A205-F8F0475896AA}" srcOrd="0" destOrd="0" presId="urn:microsoft.com/office/officeart/2005/8/layout/radial5"/>
    <dgm:cxn modelId="{DF184280-4636-44FE-B5D1-AC0778DFAB80}" type="presOf" srcId="{F34D636D-36AC-43BE-8F76-591BEED0F4D6}" destId="{4D3707F9-640B-408A-B6AA-4B01FE7A5DDE}" srcOrd="1" destOrd="0" presId="urn:microsoft.com/office/officeart/2005/8/layout/radial5"/>
    <dgm:cxn modelId="{1599F11B-75E8-4725-8D11-48ED8DFDC315}" srcId="{727D2ABF-ECAD-4C66-BFA8-FFFCD3CFA844}" destId="{B6B90E3B-2DAD-4B51-B2AA-D9B19CC30035}" srcOrd="1" destOrd="0" parTransId="{E95D235E-CA60-4951-B76D-ED584F190B29}" sibTransId="{1102933D-1EA0-442C-90B7-8E08C174AC82}"/>
    <dgm:cxn modelId="{AB8BD5AC-D96E-472C-98D3-F44031F20073}" type="presOf" srcId="{35618B30-C814-4282-89FE-3BC55128F611}" destId="{9668FCE8-DE05-4501-ADA6-A17982AD4C1D}" srcOrd="1" destOrd="0" presId="urn:microsoft.com/office/officeart/2005/8/layout/radial5"/>
    <dgm:cxn modelId="{A94ADBFB-52AD-4627-9C55-CBFAE3B07E9B}" type="presParOf" srcId="{260A225F-98C1-4F16-B5A8-599C64F50EA7}" destId="{FBD5DB1C-8573-40F8-B22C-3537E7301A1A}" srcOrd="0" destOrd="0" presId="urn:microsoft.com/office/officeart/2005/8/layout/radial5"/>
    <dgm:cxn modelId="{9A4D6873-21C0-418E-821E-00F3850E2E68}" type="presParOf" srcId="{260A225F-98C1-4F16-B5A8-599C64F50EA7}" destId="{4A47019A-3587-4849-A205-F8F0475896AA}" srcOrd="1" destOrd="0" presId="urn:microsoft.com/office/officeart/2005/8/layout/radial5"/>
    <dgm:cxn modelId="{FD22FE9B-5990-4D8B-884E-E506FC29D12F}" type="presParOf" srcId="{4A47019A-3587-4849-A205-F8F0475896AA}" destId="{46AFA816-DD75-4924-8EBE-9D58B0C1E7AF}" srcOrd="0" destOrd="0" presId="urn:microsoft.com/office/officeart/2005/8/layout/radial5"/>
    <dgm:cxn modelId="{4F3E6241-05D1-4F15-8421-A19DDA772D26}" type="presParOf" srcId="{260A225F-98C1-4F16-B5A8-599C64F50EA7}" destId="{7D3D0131-E852-4AEA-B121-0CECAEC0D33A}" srcOrd="2" destOrd="0" presId="urn:microsoft.com/office/officeart/2005/8/layout/radial5"/>
    <dgm:cxn modelId="{CD83BF5C-3393-473B-8BD0-99B76AB0A7E3}" type="presParOf" srcId="{260A225F-98C1-4F16-B5A8-599C64F50EA7}" destId="{4F46CC64-12CB-44EE-85F5-78A359190CE7}" srcOrd="3" destOrd="0" presId="urn:microsoft.com/office/officeart/2005/8/layout/radial5"/>
    <dgm:cxn modelId="{46CF447F-5814-41DA-8A1C-B4D77241C3B1}" type="presParOf" srcId="{4F46CC64-12CB-44EE-85F5-78A359190CE7}" destId="{3E37E20E-3E88-4791-9153-5E9981EE01B1}" srcOrd="0" destOrd="0" presId="urn:microsoft.com/office/officeart/2005/8/layout/radial5"/>
    <dgm:cxn modelId="{F20D8447-6C3A-4DBB-A549-1440671BAAA8}" type="presParOf" srcId="{260A225F-98C1-4F16-B5A8-599C64F50EA7}" destId="{801E6585-6B96-4381-9405-BFC4C8F76952}" srcOrd="4" destOrd="0" presId="urn:microsoft.com/office/officeart/2005/8/layout/radial5"/>
    <dgm:cxn modelId="{1324C2A2-B330-4033-92FE-6BC59D4412C8}" type="presParOf" srcId="{260A225F-98C1-4F16-B5A8-599C64F50EA7}" destId="{6E3F8358-3721-4228-8047-3A1313AF68B3}" srcOrd="5" destOrd="0" presId="urn:microsoft.com/office/officeart/2005/8/layout/radial5"/>
    <dgm:cxn modelId="{F7987D2F-62C8-401E-B70E-91672D403BB3}" type="presParOf" srcId="{6E3F8358-3721-4228-8047-3A1313AF68B3}" destId="{4D3707F9-640B-408A-B6AA-4B01FE7A5DDE}" srcOrd="0" destOrd="0" presId="urn:microsoft.com/office/officeart/2005/8/layout/radial5"/>
    <dgm:cxn modelId="{2F8C3E42-1AEB-4DBC-B7DB-720A8CC7D5DA}" type="presParOf" srcId="{260A225F-98C1-4F16-B5A8-599C64F50EA7}" destId="{B33AE019-0C92-46A0-93C7-F771EB1896FB}" srcOrd="6" destOrd="0" presId="urn:microsoft.com/office/officeart/2005/8/layout/radial5"/>
    <dgm:cxn modelId="{616B7752-4A54-4E1A-AA20-EB9429223B75}" type="presParOf" srcId="{260A225F-98C1-4F16-B5A8-599C64F50EA7}" destId="{D51B28AC-6B75-47FE-961B-5312DEE601CA}" srcOrd="7" destOrd="0" presId="urn:microsoft.com/office/officeart/2005/8/layout/radial5"/>
    <dgm:cxn modelId="{8A5331E2-5440-4E21-B2B4-8CD648AE7A17}" type="presParOf" srcId="{D51B28AC-6B75-47FE-961B-5312DEE601CA}" destId="{C7F5CFDE-F3D3-4378-8271-66D5EC96A9F5}" srcOrd="0" destOrd="0" presId="urn:microsoft.com/office/officeart/2005/8/layout/radial5"/>
    <dgm:cxn modelId="{5276B189-B2BE-41F1-874F-663844185922}" type="presParOf" srcId="{260A225F-98C1-4F16-B5A8-599C64F50EA7}" destId="{5258448D-F7CE-4F5E-A4C0-9EF408F7918E}" srcOrd="8" destOrd="0" presId="urn:microsoft.com/office/officeart/2005/8/layout/radial5"/>
    <dgm:cxn modelId="{AF35A9C9-FA03-48B0-A263-09BF803934A4}" type="presParOf" srcId="{260A225F-98C1-4F16-B5A8-599C64F50EA7}" destId="{F18FDCB7-EA83-42AF-87D7-8A66C6BB353C}" srcOrd="9" destOrd="0" presId="urn:microsoft.com/office/officeart/2005/8/layout/radial5"/>
    <dgm:cxn modelId="{1FE950A4-6ED8-4907-90DD-19447DB36A7E}" type="presParOf" srcId="{F18FDCB7-EA83-42AF-87D7-8A66C6BB353C}" destId="{E37DC7EC-FDE1-4CF3-8EE7-CF6A0DD313EC}" srcOrd="0" destOrd="0" presId="urn:microsoft.com/office/officeart/2005/8/layout/radial5"/>
    <dgm:cxn modelId="{29A8CF52-89C6-4A61-A4A0-AD352FC616FD}" type="presParOf" srcId="{260A225F-98C1-4F16-B5A8-599C64F50EA7}" destId="{5A8445FC-A728-4A65-AE1A-524C6A41A06D}" srcOrd="10" destOrd="0" presId="urn:microsoft.com/office/officeart/2005/8/layout/radial5"/>
    <dgm:cxn modelId="{EAA76171-EEBB-4705-ACCD-7ABCE92FA6C0}" type="presParOf" srcId="{260A225F-98C1-4F16-B5A8-599C64F50EA7}" destId="{FE6E5187-2650-4A68-B714-3A84E445BB0D}" srcOrd="11" destOrd="0" presId="urn:microsoft.com/office/officeart/2005/8/layout/radial5"/>
    <dgm:cxn modelId="{4FCA6AB5-BE05-46DC-8277-91A6E9AFFD1F}" type="presParOf" srcId="{FE6E5187-2650-4A68-B714-3A84E445BB0D}" destId="{037A7D5D-C991-425C-9BBB-F230ED71EBCE}" srcOrd="0" destOrd="0" presId="urn:microsoft.com/office/officeart/2005/8/layout/radial5"/>
    <dgm:cxn modelId="{1D83DD9A-DB3C-4FE0-B79A-6FC4E43AE81C}" type="presParOf" srcId="{260A225F-98C1-4F16-B5A8-599C64F50EA7}" destId="{A9DDCAAA-0987-45A5-A9CD-F7B9CF2E112E}" srcOrd="12" destOrd="0" presId="urn:microsoft.com/office/officeart/2005/8/layout/radial5"/>
    <dgm:cxn modelId="{2A60D313-F02D-45CF-8A23-4DC83A60F8DE}" type="presParOf" srcId="{260A225F-98C1-4F16-B5A8-599C64F50EA7}" destId="{FF9272D2-E9BE-49CE-88D7-2ACFCA63CE6F}" srcOrd="13" destOrd="0" presId="urn:microsoft.com/office/officeart/2005/8/layout/radial5"/>
    <dgm:cxn modelId="{1C87B232-4B8E-4C69-B274-279D1AEB0B5B}" type="presParOf" srcId="{FF9272D2-E9BE-49CE-88D7-2ACFCA63CE6F}" destId="{9668FCE8-DE05-4501-ADA6-A17982AD4C1D}" srcOrd="0" destOrd="0" presId="urn:microsoft.com/office/officeart/2005/8/layout/radial5"/>
    <dgm:cxn modelId="{0A7F485B-3C12-458B-B585-2F5B96BF7E7C}" type="presParOf" srcId="{260A225F-98C1-4F16-B5A8-599C64F50EA7}" destId="{95931632-2293-405D-9C9F-8361B3EA47EE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D5DB1C-8573-40F8-B22C-3537E7301A1A}">
      <dsp:nvSpPr>
        <dsp:cNvPr id="0" name=""/>
        <dsp:cNvSpPr/>
      </dsp:nvSpPr>
      <dsp:spPr>
        <a:xfrm>
          <a:off x="3604337" y="1867419"/>
          <a:ext cx="1320736" cy="1320736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3900" b="1" kern="1200"/>
            <a:t>ToC</a:t>
          </a:r>
        </a:p>
      </dsp:txBody>
      <dsp:txXfrm>
        <a:off x="3797754" y="2060836"/>
        <a:ext cx="933902" cy="933902"/>
      </dsp:txXfrm>
    </dsp:sp>
    <dsp:sp modelId="{4A47019A-3587-4849-A205-F8F0475896AA}">
      <dsp:nvSpPr>
        <dsp:cNvPr id="0" name=""/>
        <dsp:cNvSpPr/>
      </dsp:nvSpPr>
      <dsp:spPr>
        <a:xfrm rot="16200000">
          <a:off x="4105262" y="1337008"/>
          <a:ext cx="318887" cy="477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500" kern="1200"/>
        </a:p>
      </dsp:txBody>
      <dsp:txXfrm>
        <a:off x="4153095" y="1480280"/>
        <a:ext cx="223221" cy="286319"/>
      </dsp:txXfrm>
    </dsp:sp>
    <dsp:sp modelId="{7D3D0131-E852-4AEA-B121-0CECAEC0D33A}">
      <dsp:nvSpPr>
        <dsp:cNvPr id="0" name=""/>
        <dsp:cNvSpPr/>
      </dsp:nvSpPr>
      <dsp:spPr>
        <a:xfrm>
          <a:off x="3369744" y="2575"/>
          <a:ext cx="1789923" cy="1263169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500" kern="1200" dirty="0">
              <a:latin typeface="Arial" charset="0"/>
              <a:cs typeface="Arial" charset="0"/>
            </a:rPr>
            <a:t>Les </a:t>
          </a:r>
          <a:r>
            <a:rPr lang="nl-BE" sz="1500" kern="1200" dirty="0" err="1">
              <a:latin typeface="Arial" charset="0"/>
              <a:cs typeface="Arial" charset="0"/>
            </a:rPr>
            <a:t>chemins</a:t>
          </a:r>
          <a:r>
            <a:rPr lang="nl-BE" sz="1500" kern="1200" dirty="0">
              <a:latin typeface="Arial" charset="0"/>
              <a:cs typeface="Arial" charset="0"/>
            </a:rPr>
            <a:t> de changements</a:t>
          </a:r>
        </a:p>
      </dsp:txBody>
      <dsp:txXfrm>
        <a:off x="3631872" y="187562"/>
        <a:ext cx="1265667" cy="893195"/>
      </dsp:txXfrm>
    </dsp:sp>
    <dsp:sp modelId="{4F46CC64-12CB-44EE-85F5-78A359190CE7}">
      <dsp:nvSpPr>
        <dsp:cNvPr id="0" name=""/>
        <dsp:cNvSpPr/>
      </dsp:nvSpPr>
      <dsp:spPr>
        <a:xfrm rot="19400827">
          <a:off x="4912617" y="1619394"/>
          <a:ext cx="504462" cy="477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2272"/>
            <a:lumOff val="270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500" kern="1200"/>
        </a:p>
      </dsp:txBody>
      <dsp:txXfrm>
        <a:off x="4926771" y="1757564"/>
        <a:ext cx="361303" cy="286319"/>
      </dsp:txXfrm>
    </dsp:sp>
    <dsp:sp modelId="{801E6585-6B96-4381-9405-BFC4C8F76952}">
      <dsp:nvSpPr>
        <dsp:cNvPr id="0" name=""/>
        <dsp:cNvSpPr/>
      </dsp:nvSpPr>
      <dsp:spPr>
        <a:xfrm>
          <a:off x="5207750" y="452971"/>
          <a:ext cx="1993053" cy="1263169"/>
        </a:xfrm>
        <a:prstGeom prst="ellipse">
          <a:avLst/>
        </a:prstGeom>
        <a:solidFill>
          <a:schemeClr val="accent1">
            <a:shade val="80000"/>
            <a:hueOff val="0"/>
            <a:satOff val="4253"/>
            <a:lumOff val="328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kern="1200" dirty="0" err="1" smtClean="0">
              <a:latin typeface="Arial" charset="0"/>
              <a:cs typeface="Arial" charset="0"/>
            </a:rPr>
            <a:t>Postulats</a:t>
          </a:r>
          <a:endParaRPr lang="nl-BE" sz="1400" kern="1200" dirty="0">
            <a:latin typeface="Arial" charset="0"/>
            <a:cs typeface="Arial" charset="0"/>
          </a:endParaRPr>
        </a:p>
      </dsp:txBody>
      <dsp:txXfrm>
        <a:off x="5499626" y="637958"/>
        <a:ext cx="1409301" cy="893195"/>
      </dsp:txXfrm>
    </dsp:sp>
    <dsp:sp modelId="{6E3F8358-3721-4228-8047-3A1313AF68B3}">
      <dsp:nvSpPr>
        <dsp:cNvPr id="0" name=""/>
        <dsp:cNvSpPr/>
      </dsp:nvSpPr>
      <dsp:spPr>
        <a:xfrm rot="1349028">
          <a:off x="5046194" y="2715234"/>
          <a:ext cx="495798" cy="477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4544"/>
            <a:lumOff val="541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500" kern="1200"/>
        </a:p>
      </dsp:txBody>
      <dsp:txXfrm>
        <a:off x="5051635" y="2783299"/>
        <a:ext cx="352639" cy="286319"/>
      </dsp:txXfrm>
    </dsp:sp>
    <dsp:sp modelId="{B33AE019-0C92-46A0-93C7-F771EB1896FB}">
      <dsp:nvSpPr>
        <dsp:cNvPr id="0" name=""/>
        <dsp:cNvSpPr/>
      </dsp:nvSpPr>
      <dsp:spPr>
        <a:xfrm>
          <a:off x="5577085" y="2851819"/>
          <a:ext cx="1993053" cy="1263169"/>
        </a:xfrm>
        <a:prstGeom prst="ellipse">
          <a:avLst/>
        </a:prstGeom>
        <a:solidFill>
          <a:schemeClr val="accent1">
            <a:shade val="80000"/>
            <a:hueOff val="0"/>
            <a:satOff val="8507"/>
            <a:lumOff val="656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500" kern="1200" dirty="0" err="1">
              <a:latin typeface="Arial" charset="0"/>
              <a:cs typeface="Arial" charset="0"/>
            </a:rPr>
            <a:t>Contexte</a:t>
          </a:r>
          <a:endParaRPr lang="nl-BE" sz="1500" kern="1200" dirty="0">
            <a:latin typeface="Arial" charset="0"/>
            <a:cs typeface="Arial" charset="0"/>
          </a:endParaRPr>
        </a:p>
      </dsp:txBody>
      <dsp:txXfrm>
        <a:off x="5868961" y="3036806"/>
        <a:ext cx="1409301" cy="893195"/>
      </dsp:txXfrm>
    </dsp:sp>
    <dsp:sp modelId="{D51B28AC-6B75-47FE-961B-5312DEE601CA}">
      <dsp:nvSpPr>
        <dsp:cNvPr id="0" name=""/>
        <dsp:cNvSpPr/>
      </dsp:nvSpPr>
      <dsp:spPr>
        <a:xfrm rot="4642108">
          <a:off x="4337649" y="3146373"/>
          <a:ext cx="238311" cy="477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6815"/>
            <a:lumOff val="81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500" kern="1200"/>
        </a:p>
      </dsp:txBody>
      <dsp:txXfrm>
        <a:off x="4365578" y="3206931"/>
        <a:ext cx="166818" cy="286319"/>
      </dsp:txXfrm>
    </dsp:sp>
    <dsp:sp modelId="{5258448D-F7CE-4F5E-A4C0-9EF408F7918E}">
      <dsp:nvSpPr>
        <dsp:cNvPr id="0" name=""/>
        <dsp:cNvSpPr/>
      </dsp:nvSpPr>
      <dsp:spPr>
        <a:xfrm>
          <a:off x="3632873" y="3604878"/>
          <a:ext cx="2029508" cy="1263169"/>
        </a:xfrm>
        <a:prstGeom prst="ellipse">
          <a:avLst/>
        </a:prstGeom>
        <a:solidFill>
          <a:schemeClr val="accent1">
            <a:shade val="80000"/>
            <a:hueOff val="0"/>
            <a:satOff val="12760"/>
            <a:lumOff val="985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500" kern="1200" dirty="0">
              <a:latin typeface="Arial" charset="0"/>
              <a:cs typeface="Arial" charset="0"/>
            </a:rPr>
            <a:t>Acteurs</a:t>
          </a:r>
        </a:p>
      </dsp:txBody>
      <dsp:txXfrm>
        <a:off x="3930088" y="3789865"/>
        <a:ext cx="1435078" cy="893195"/>
      </dsp:txXfrm>
    </dsp:sp>
    <dsp:sp modelId="{F18FDCB7-EA83-42AF-87D7-8A66C6BB353C}">
      <dsp:nvSpPr>
        <dsp:cNvPr id="0" name=""/>
        <dsp:cNvSpPr/>
      </dsp:nvSpPr>
      <dsp:spPr>
        <a:xfrm rot="8379280">
          <a:off x="3001708" y="3092559"/>
          <a:ext cx="634428" cy="477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9087"/>
            <a:lumOff val="1082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500" kern="1200"/>
        </a:p>
      </dsp:txBody>
      <dsp:txXfrm rot="10800000">
        <a:off x="3127842" y="3141658"/>
        <a:ext cx="491269" cy="286319"/>
      </dsp:txXfrm>
    </dsp:sp>
    <dsp:sp modelId="{5A8445FC-A728-4A65-AE1A-524C6A41A06D}">
      <dsp:nvSpPr>
        <dsp:cNvPr id="0" name=""/>
        <dsp:cNvSpPr/>
      </dsp:nvSpPr>
      <dsp:spPr>
        <a:xfrm>
          <a:off x="1256607" y="3604878"/>
          <a:ext cx="1993053" cy="1263169"/>
        </a:xfrm>
        <a:prstGeom prst="ellipse">
          <a:avLst/>
        </a:prstGeom>
        <a:solidFill>
          <a:schemeClr val="accent1">
            <a:shade val="80000"/>
            <a:hueOff val="0"/>
            <a:satOff val="17014"/>
            <a:lumOff val="1313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500" kern="1200" dirty="0" err="1">
              <a:latin typeface="Arial" charset="0"/>
              <a:cs typeface="Arial" charset="0"/>
            </a:rPr>
            <a:t>Contribution</a:t>
          </a:r>
          <a:r>
            <a:rPr lang="nl-BE" sz="1500" kern="1200" dirty="0">
              <a:latin typeface="Arial" charset="0"/>
              <a:cs typeface="Arial" charset="0"/>
            </a:rPr>
            <a:t> </a:t>
          </a:r>
          <a:r>
            <a:rPr lang="nl-BE" sz="1500" kern="1200" dirty="0" err="1">
              <a:latin typeface="Arial" charset="0"/>
              <a:cs typeface="Arial" charset="0"/>
            </a:rPr>
            <a:t>propre</a:t>
          </a:r>
          <a:r>
            <a:rPr lang="nl-BE" sz="1500" kern="1200" dirty="0">
              <a:latin typeface="Arial" charset="0"/>
              <a:cs typeface="Arial" charset="0"/>
            </a:rPr>
            <a:t> (</a:t>
          </a:r>
          <a:r>
            <a:rPr lang="nl-BE" sz="1500" kern="1200" dirty="0" err="1">
              <a:latin typeface="Arial" charset="0"/>
              <a:cs typeface="Arial" charset="0"/>
            </a:rPr>
            <a:t>sphères</a:t>
          </a:r>
          <a:r>
            <a:rPr lang="nl-BE" sz="1500" kern="1200" dirty="0">
              <a:latin typeface="Arial" charset="0"/>
              <a:cs typeface="Arial" charset="0"/>
            </a:rPr>
            <a:t> de controle et </a:t>
          </a:r>
          <a:r>
            <a:rPr lang="nl-BE" sz="1500" kern="1200" dirty="0" err="1">
              <a:latin typeface="Arial" charset="0"/>
              <a:cs typeface="Arial" charset="0"/>
            </a:rPr>
            <a:t>d’influence</a:t>
          </a:r>
          <a:r>
            <a:rPr lang="nl-BE" sz="1500" kern="1200" dirty="0">
              <a:latin typeface="Arial" charset="0"/>
              <a:cs typeface="Arial" charset="0"/>
            </a:rPr>
            <a:t>)</a:t>
          </a:r>
        </a:p>
      </dsp:txBody>
      <dsp:txXfrm>
        <a:off x="1548483" y="3789865"/>
        <a:ext cx="1409301" cy="893195"/>
      </dsp:txXfrm>
    </dsp:sp>
    <dsp:sp modelId="{FE6E5187-2650-4A68-B714-3A84E445BB0D}">
      <dsp:nvSpPr>
        <dsp:cNvPr id="0" name=""/>
        <dsp:cNvSpPr/>
      </dsp:nvSpPr>
      <dsp:spPr>
        <a:xfrm rot="10412141">
          <a:off x="2798768" y="2422734"/>
          <a:ext cx="574598" cy="477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11359"/>
            <a:lumOff val="13532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500" kern="1200"/>
        </a:p>
      </dsp:txBody>
      <dsp:txXfrm rot="10800000">
        <a:off x="2941472" y="2510114"/>
        <a:ext cx="431439" cy="286319"/>
      </dsp:txXfrm>
    </dsp:sp>
    <dsp:sp modelId="{A9DDCAAA-0987-45A5-A9CD-F7B9CF2E112E}">
      <dsp:nvSpPr>
        <dsp:cNvPr id="0" name=""/>
        <dsp:cNvSpPr/>
      </dsp:nvSpPr>
      <dsp:spPr>
        <a:xfrm>
          <a:off x="553780" y="2203757"/>
          <a:ext cx="1993053" cy="1263169"/>
        </a:xfrm>
        <a:prstGeom prst="ellipse">
          <a:avLst/>
        </a:prstGeom>
        <a:solidFill>
          <a:schemeClr val="accent1">
            <a:shade val="80000"/>
            <a:hueOff val="0"/>
            <a:satOff val="21267"/>
            <a:lumOff val="1641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500" kern="1200" dirty="0" err="1">
              <a:latin typeface="Arial" charset="0"/>
              <a:cs typeface="Arial" charset="0"/>
            </a:rPr>
            <a:t>Situation</a:t>
          </a:r>
          <a:r>
            <a:rPr lang="nl-BE" sz="1500" kern="1200" dirty="0">
              <a:latin typeface="Arial" charset="0"/>
              <a:cs typeface="Arial" charset="0"/>
            </a:rPr>
            <a:t> </a:t>
          </a:r>
          <a:r>
            <a:rPr lang="nl-BE" sz="1500" kern="1200" dirty="0" err="1">
              <a:latin typeface="Arial" charset="0"/>
              <a:cs typeface="Arial" charset="0"/>
            </a:rPr>
            <a:t>voulue</a:t>
          </a:r>
          <a:endParaRPr lang="nl-BE" sz="1500" kern="1200" dirty="0">
            <a:latin typeface="Arial" charset="0"/>
            <a:cs typeface="Arial" charset="0"/>
          </a:endParaRPr>
        </a:p>
      </dsp:txBody>
      <dsp:txXfrm>
        <a:off x="845656" y="2388744"/>
        <a:ext cx="1409301" cy="893195"/>
      </dsp:txXfrm>
    </dsp:sp>
    <dsp:sp modelId="{FF9272D2-E9BE-49CE-88D7-2ACFCA63CE6F}">
      <dsp:nvSpPr>
        <dsp:cNvPr id="0" name=""/>
        <dsp:cNvSpPr/>
      </dsp:nvSpPr>
      <dsp:spPr>
        <a:xfrm rot="12617609">
          <a:off x="3100083" y="1743400"/>
          <a:ext cx="460744" cy="477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13631"/>
            <a:lumOff val="1623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500" kern="1200"/>
        </a:p>
      </dsp:txBody>
      <dsp:txXfrm rot="10800000">
        <a:off x="3228869" y="1873701"/>
        <a:ext cx="322521" cy="286319"/>
      </dsp:txXfrm>
    </dsp:sp>
    <dsp:sp modelId="{95931632-2293-405D-9C9F-8361B3EA47EE}">
      <dsp:nvSpPr>
        <dsp:cNvPr id="0" name=""/>
        <dsp:cNvSpPr/>
      </dsp:nvSpPr>
      <dsp:spPr>
        <a:xfrm>
          <a:off x="1184592" y="691579"/>
          <a:ext cx="2036216" cy="1263169"/>
        </a:xfrm>
        <a:prstGeom prst="ellipse">
          <a:avLst/>
        </a:prstGeom>
        <a:solidFill>
          <a:schemeClr val="accent1">
            <a:shade val="80000"/>
            <a:hueOff val="0"/>
            <a:satOff val="25521"/>
            <a:lumOff val="1969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500" kern="1200" dirty="0" err="1">
              <a:latin typeface="Arial" charset="0"/>
              <a:cs typeface="Arial" charset="0"/>
            </a:rPr>
            <a:t>Collaboration</a:t>
          </a:r>
          <a:r>
            <a:rPr lang="nl-BE" sz="1500" kern="1200" dirty="0">
              <a:latin typeface="Arial" charset="0"/>
              <a:cs typeface="Arial" charset="0"/>
            </a:rPr>
            <a:t> </a:t>
          </a:r>
          <a:r>
            <a:rPr lang="nl-BE" sz="1500" kern="1200" dirty="0" err="1">
              <a:latin typeface="Arial" charset="0"/>
              <a:cs typeface="Arial" charset="0"/>
            </a:rPr>
            <a:t>multi</a:t>
          </a:r>
          <a:r>
            <a:rPr lang="nl-BE" sz="1500" kern="1200" dirty="0">
              <a:latin typeface="Arial" charset="0"/>
              <a:cs typeface="Arial" charset="0"/>
            </a:rPr>
            <a:t>-acteurs</a:t>
          </a:r>
        </a:p>
      </dsp:txBody>
      <dsp:txXfrm>
        <a:off x="1482789" y="876566"/>
        <a:ext cx="1439822" cy="893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14216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t" anchorCtr="0" compatLnSpc="1">
            <a:prstTxWarp prst="textNoShape">
              <a:avLst/>
            </a:prstTxWarp>
          </a:bodyPr>
          <a:lstStyle>
            <a:lvl1pPr algn="l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0435" y="2"/>
            <a:ext cx="2914216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t" anchorCtr="0" compatLnSpc="1">
            <a:prstTxWarp prst="textNoShape">
              <a:avLst/>
            </a:prstTxWarp>
          </a:bodyPr>
          <a:lstStyle>
            <a:lvl1pPr algn="r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1075"/>
            <a:ext cx="2914216" cy="49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b" anchorCtr="0" compatLnSpc="1">
            <a:prstTxWarp prst="textNoShape">
              <a:avLst/>
            </a:prstTxWarp>
          </a:bodyPr>
          <a:lstStyle>
            <a:lvl1pPr algn="l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435" y="9381075"/>
            <a:ext cx="2914216" cy="49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b" anchorCtr="0" compatLnSpc="1">
            <a:prstTxWarp prst="textNoShape">
              <a:avLst/>
            </a:prstTxWarp>
          </a:bodyPr>
          <a:lstStyle>
            <a:lvl1pPr algn="r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DDC047E-280F-4B06-A750-9893C082F8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70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14216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t" anchorCtr="0" compatLnSpc="1">
            <a:prstTxWarp prst="textNoShape">
              <a:avLst/>
            </a:prstTxWarp>
          </a:bodyPr>
          <a:lstStyle>
            <a:lvl1pPr algn="l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435" y="2"/>
            <a:ext cx="2914216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t" anchorCtr="0" compatLnSpc="1">
            <a:prstTxWarp prst="textNoShape">
              <a:avLst/>
            </a:prstTxWarp>
          </a:bodyPr>
          <a:lstStyle>
            <a:lvl1pPr algn="r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3763" y="741363"/>
            <a:ext cx="4937125" cy="3703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219" y="4691304"/>
            <a:ext cx="4932212" cy="444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1075"/>
            <a:ext cx="2914216" cy="49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b" anchorCtr="0" compatLnSpc="1">
            <a:prstTxWarp prst="textNoShape">
              <a:avLst/>
            </a:prstTxWarp>
          </a:bodyPr>
          <a:lstStyle>
            <a:lvl1pPr algn="l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435" y="9381075"/>
            <a:ext cx="2914216" cy="49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3" tIns="45385" rIns="90773" bIns="45385" numCol="1" anchor="b" anchorCtr="0" compatLnSpc="1">
            <a:prstTxWarp prst="textNoShape">
              <a:avLst/>
            </a:prstTxWarp>
          </a:bodyPr>
          <a:lstStyle>
            <a:lvl1pPr algn="r" defTabSz="905961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9545EC2-E334-483E-8050-31F2CC73CE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757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1pPr>
            <a:lvl2pPr marL="711392" indent="-273612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2pPr>
            <a:lvl3pPr marL="1094449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3pPr>
            <a:lvl4pPr marL="1532228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4pPr>
            <a:lvl5pPr marL="1970007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5pPr>
            <a:lvl6pPr marL="2407787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6pPr>
            <a:lvl7pPr marL="2845567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7pPr>
            <a:lvl8pPr marL="3283346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8pPr>
            <a:lvl9pPr marL="3721126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fld id="{F54A448A-7A11-448B-AEE9-38515DE06722}" type="slidenum">
              <a:rPr lang="fr-FR" sz="100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</a:t>
            </a:fld>
            <a:endParaRPr lang="fr-FR" sz="1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5176208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87" indent="-228587">
              <a:buAutoNum type="arabicParenR"/>
            </a:pPr>
            <a:r>
              <a:rPr lang="en-US" dirty="0"/>
              <a:t>Change pathways lay the foundation for choices on areas for engagement, for establishing priority actions, and resource allocation.</a:t>
            </a:r>
            <a:br>
              <a:rPr lang="en-US" dirty="0"/>
            </a:br>
            <a:r>
              <a:rPr lang="en-US" dirty="0"/>
              <a:t> </a:t>
            </a:r>
          </a:p>
          <a:p>
            <a:pPr marL="228587" indent="-228587" defTabSz="914350">
              <a:buFontTx/>
              <a:buAutoNum type="arabicParenR"/>
              <a:defRPr/>
            </a:pPr>
            <a:r>
              <a:rPr lang="en-US" dirty="0"/>
              <a:t>Consideration of assumptions and risks through identification of the most important actors who will either </a:t>
            </a:r>
            <a:r>
              <a:rPr lang="en-US" i="1" dirty="0"/>
              <a:t>promote</a:t>
            </a:r>
            <a:r>
              <a:rPr lang="en-US" dirty="0"/>
              <a:t> the changes described or </a:t>
            </a:r>
            <a:r>
              <a:rPr lang="en-US" i="1" dirty="0"/>
              <a:t>hinder</a:t>
            </a:r>
            <a:r>
              <a:rPr lang="en-US" dirty="0"/>
              <a:t> them. </a:t>
            </a:r>
            <a:br>
              <a:rPr lang="en-US" dirty="0"/>
            </a:br>
            <a:endParaRPr lang="en-US" dirty="0"/>
          </a:p>
          <a:p>
            <a:pPr marL="228587" indent="-228587">
              <a:buAutoNum type="arabicParenR"/>
            </a:pPr>
            <a:r>
              <a:rPr lang="en-US" dirty="0"/>
              <a:t>For country settings where risks related to disasters, climate change, conflict, epidemics or other shocks are high, the</a:t>
            </a:r>
            <a:r>
              <a:rPr lang="en-US" dirty="0" smtClean="0"/>
              <a:t> </a:t>
            </a:r>
            <a:r>
              <a:rPr lang="en-US" dirty="0" err="1" smtClean="0"/>
              <a:t>Hypothèsess</a:t>
            </a:r>
            <a:r>
              <a:rPr lang="en-US" dirty="0" smtClean="0"/>
              <a:t> </a:t>
            </a:r>
            <a:r>
              <a:rPr lang="en-US" dirty="0"/>
              <a:t>must </a:t>
            </a:r>
            <a:r>
              <a:rPr lang="en-US" i="1" dirty="0"/>
              <a:t>anticipate the ability to prevent or reduce risks through the choice of strategies</a:t>
            </a:r>
            <a:r>
              <a:rPr lang="en-US" dirty="0"/>
              <a:t>.  </a:t>
            </a:r>
            <a:br>
              <a:rPr lang="en-US" dirty="0"/>
            </a:br>
            <a:endParaRPr lang="en-US" dirty="0"/>
          </a:p>
          <a:p>
            <a:pPr marL="228587" indent="-228587">
              <a:buAutoNum type="arabicParenR"/>
            </a:pPr>
            <a:r>
              <a:rPr lang="en-US" dirty="0"/>
              <a:t>Tracing out which action is likely to lead to another.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8259D9-B6BD-43CA-814A-39B5D0E7FDB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60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26D7C-2380-4FC8-A101-4A8FA3C177A1}" type="slidenum">
              <a:rPr lang="en-US" altLang="fr-FR"/>
              <a:pPr>
                <a:spcBef>
                  <a:spcPct val="0"/>
                </a:spcBef>
              </a:pPr>
              <a:t>20</a:t>
            </a:fld>
            <a:endParaRPr lang="en-US" altLang="fr-FR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509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altLang="fr-FR" dirty="0" smtClean="0">
                <a:latin typeface="Arial" panose="020B0604020202020204" pitchFamily="34" charset="0"/>
              </a:rPr>
              <a:t>Choisissez une stratégie dans laquelle vous excellez et qui est en phase avec votre situation actuelle. Vous êtes peut-être excellent hôte et cuisinier – le plus logique serait donc d’organiser un dîner. Aller frapper à toutes les portes alors que personne ne vous connaît peut se révéler gênant. De même, contacter vos voisins sur Facebook sans leur parler au préalable peut s’avérer contre-productif.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2A8545-E3E7-4BE8-B59C-75EBB7D869CC}" type="slidenum">
              <a:rPr lang="en-US" altLang="fr-FR"/>
              <a:pPr>
                <a:spcBef>
                  <a:spcPct val="0"/>
                </a:spcBef>
              </a:pPr>
              <a:t>22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6825486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2000" dirty="0" smtClean="0">
                <a:latin typeface="Arial" panose="020B0604020202020204" pitchFamily="34" charset="0"/>
              </a:rPr>
              <a:t>Exemple d’une théorie du changement sur les stratégies d’intégration à une nouvelle communauté.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J’ai emménagé dans une nouvelle communauté et souhaite m’intégrer. Je veux être accepté, je veux participer aux activités et être respecté.</a:t>
            </a:r>
          </a:p>
          <a:p>
            <a:endParaRPr lang="fr-FR" altLang="fr-FR" sz="2000" dirty="0" smtClean="0">
              <a:latin typeface="Arial" panose="020B0604020202020204" pitchFamily="34" charset="0"/>
            </a:endParaRP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Pour atteindre ce résultat, je dois choisir entre plusieurs options.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Je peux :</a:t>
            </a:r>
          </a:p>
          <a:p>
            <a:endParaRPr lang="fr-FR" altLang="fr-FR" sz="2000" dirty="0" smtClean="0">
              <a:latin typeface="Arial" panose="020B0604020202020204" pitchFamily="34" charset="0"/>
            </a:endParaRP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	Aller frapper à toutes les portes pour me présenter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	Organiser un dîner pour mes voisins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	M’impliquer dans les activités du quartier</a:t>
            </a:r>
          </a:p>
          <a:p>
            <a:endParaRPr lang="fr-FR" altLang="fr-FR" sz="20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2000" dirty="0" smtClean="0">
                <a:latin typeface="Arial" panose="020B0604020202020204" pitchFamily="34" charset="0"/>
              </a:rPr>
              <a:t>Choisissez une stratégie dans laquelle vous excellez et qui est en phase avec votre situation actuelle. Vous êtes peut-être excellent hôte et cuisinier – le plus logique serait donc d’organiser un dîner. Aller frapper à toutes les portes alors que personne ne vous connaît peut se révéler gênant. De même, contacter vos voisins sur Facebook sans leur parler au préalable peut s’avérer contre-productif.</a:t>
            </a:r>
          </a:p>
          <a:p>
            <a:endParaRPr lang="fr-FR" altLang="fr-FR" sz="20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2000" dirty="0" smtClean="0">
                <a:latin typeface="Arial" panose="020B0604020202020204" pitchFamily="34" charset="0"/>
              </a:rPr>
              <a:t>Quelle stratégie est la plus appropriée ? </a:t>
            </a:r>
            <a:r>
              <a:rPr lang="fr-FR" altLang="fr-FR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Ou bien pensez-vous que ces stratégies doivent être </a:t>
            </a:r>
            <a:r>
              <a:rPr lang="fr-FR" altLang="fr-FR" sz="2000" dirty="0" smtClean="0">
                <a:latin typeface="Arial" panose="020B0604020202020204" pitchFamily="34" charset="0"/>
              </a:rPr>
              <a:t>mises en place conjointement ?</a:t>
            </a:r>
          </a:p>
          <a:p>
            <a:pPr eaLnBrk="1" hangingPunct="1">
              <a:spcBef>
                <a:spcPct val="0"/>
              </a:spcBef>
            </a:pPr>
            <a:endParaRPr lang="fr-FR" altLang="fr-FR" sz="2000" dirty="0" smtClean="0">
              <a:latin typeface="Arial" panose="020B0604020202020204" pitchFamily="34" charset="0"/>
            </a:endParaRP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Prenez maintenant du recul sur votre situation désirée… Que devez-vous faire pour la concrétiser ?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	Invitation – combien de personnes inviter ? Comment envoyer les invitations ? Par courrier ? Par e-mail ?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	Nourriture et boissons – quel plat allez-vous préparer ? Quelle quantité ? Allez-vous prévoir du vin ou demander aux invités de se charger des boissons ?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	Animations – quelles musiques pour la soirée ? Dans l’optique de faire connaissance, est-ce une bonne idée de proposer un jeu de carte ou de société ?</a:t>
            </a:r>
          </a:p>
          <a:p>
            <a:endParaRPr lang="fr-FR" altLang="fr-FR" sz="1800" dirty="0" smtClean="0">
              <a:latin typeface="Arial" panose="020B0604020202020204" pitchFamily="34" charset="0"/>
            </a:endParaRP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Votre </a:t>
            </a:r>
            <a:r>
              <a:rPr lang="fr-FR" altLang="fr-FR" sz="2000" b="1" u="sng" dirty="0" smtClean="0">
                <a:latin typeface="Arial" panose="020B0604020202020204" pitchFamily="34" charset="0"/>
              </a:rPr>
              <a:t>résultat</a:t>
            </a:r>
            <a:r>
              <a:rPr lang="fr-FR" altLang="fr-FR" sz="2000" dirty="0" smtClean="0">
                <a:latin typeface="Arial" panose="020B0604020202020204" pitchFamily="34" charset="0"/>
              </a:rPr>
              <a:t>, c’est l’acceptation par la communauté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Votre </a:t>
            </a:r>
            <a:r>
              <a:rPr lang="fr-FR" altLang="fr-FR" sz="2000" b="1" u="sng" dirty="0" smtClean="0">
                <a:latin typeface="Arial" panose="020B0604020202020204" pitchFamily="34" charset="0"/>
              </a:rPr>
              <a:t>produit</a:t>
            </a:r>
            <a:r>
              <a:rPr lang="fr-FR" altLang="fr-FR" sz="2000" dirty="0" smtClean="0">
                <a:latin typeface="Arial" panose="020B0604020202020204" pitchFamily="34" charset="0"/>
              </a:rPr>
              <a:t>, c’est un dîner</a:t>
            </a:r>
          </a:p>
          <a:p>
            <a:r>
              <a:rPr lang="fr-FR" altLang="fr-FR" sz="2000" dirty="0" smtClean="0">
                <a:latin typeface="Arial" panose="020B0604020202020204" pitchFamily="34" charset="0"/>
              </a:rPr>
              <a:t>Quelles </a:t>
            </a:r>
            <a:r>
              <a:rPr lang="fr-FR" altLang="fr-FR" sz="2000" b="1" u="sng" dirty="0" smtClean="0">
                <a:latin typeface="Arial" panose="020B0604020202020204" pitchFamily="34" charset="0"/>
              </a:rPr>
              <a:t>activités</a:t>
            </a:r>
            <a:r>
              <a:rPr lang="fr-FR" altLang="fr-FR" sz="2000" dirty="0" smtClean="0">
                <a:latin typeface="Arial" panose="020B0604020202020204" pitchFamily="34" charset="0"/>
              </a:rPr>
              <a:t> devez-vous mettre en place pour réaliser ce produit ?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7EB187-6C3F-4EE5-AD1A-D46E96C734E4}" type="slidenum">
              <a:rPr lang="en-US" altLang="fr-FR"/>
              <a:pPr>
                <a:spcBef>
                  <a:spcPct val="0"/>
                </a:spcBef>
              </a:pPr>
              <a:t>23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3347487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 smtClean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0BB856-0C04-4878-8D96-247C10E8B9F3}" type="slidenum">
              <a:rPr lang="en-US" altLang="fr-FR"/>
              <a:pPr>
                <a:spcBef>
                  <a:spcPct val="0"/>
                </a:spcBef>
              </a:pPr>
              <a:t>24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77421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45EC2-E334-483E-8050-31F2CC73CE68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143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1pPr>
            <a:lvl2pPr marL="711392" indent="-273612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2pPr>
            <a:lvl3pPr marL="1094449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3pPr>
            <a:lvl4pPr marL="1532228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4pPr>
            <a:lvl5pPr marL="1970007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5pPr>
            <a:lvl6pPr marL="2407787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6pPr>
            <a:lvl7pPr marL="2845567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7pPr>
            <a:lvl8pPr marL="3283346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8pPr>
            <a:lvl9pPr marL="3721126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fld id="{BAFD9247-2841-4FBB-83F0-CF4FF5220FC6}" type="slidenum">
              <a:rPr lang="fr-FR" sz="100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5</a:t>
            </a:fld>
            <a:endParaRPr lang="fr-FR" sz="1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41363"/>
            <a:ext cx="4938712" cy="3705225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228" y="4691304"/>
            <a:ext cx="4926197" cy="4441651"/>
          </a:xfrm>
          <a:noFill/>
        </p:spPr>
        <p:txBody>
          <a:bodyPr/>
          <a:lstStyle/>
          <a:p>
            <a:pPr eaLnBrk="1" hangingPunct="1"/>
            <a:endParaRPr lang="fr-FR" dirty="0" smtClean="0"/>
          </a:p>
          <a:p>
            <a:pPr eaLnBrk="1" hangingPunct="1"/>
            <a:endParaRPr lang="fr-FR" i="1" dirty="0" smtClean="0"/>
          </a:p>
          <a:p>
            <a:pPr eaLnBrk="1" hangingPunct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69498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Nous partons de l’hypothèse que les</a:t>
            </a:r>
            <a:r>
              <a:rPr lang="fr-FR" baseline="0" noProof="0" dirty="0"/>
              <a:t> participants connaissent déjà la définition de chaque niveau de résultats. Faites également référence au glossaire des principaux termes de la gestion axée sur les résultats.</a:t>
            </a:r>
            <a:endParaRPr lang="fr-F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33A4C-D54A-489B-B4EC-3A8214FABCDF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631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1pPr>
            <a:lvl2pPr marL="711392" indent="-273612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2pPr>
            <a:lvl3pPr marL="1094449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3pPr>
            <a:lvl4pPr marL="1532228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4pPr>
            <a:lvl5pPr marL="1970007" indent="-218890" defTabSz="905961" eaLnBrk="0" hangingPunct="0">
              <a:defRPr sz="2700">
                <a:solidFill>
                  <a:srgbClr val="00CC66"/>
                </a:solidFill>
                <a:latin typeface="Trebuchet MS" pitchFamily="34" charset="0"/>
              </a:defRPr>
            </a:lvl5pPr>
            <a:lvl6pPr marL="2407787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6pPr>
            <a:lvl7pPr marL="2845567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7pPr>
            <a:lvl8pPr marL="3283346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8pPr>
            <a:lvl9pPr marL="3721126" indent="-218890" algn="ctr" defTabSz="905961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fld id="{15F99B7E-6963-49BD-99D1-546E309EEC29}" type="slidenum">
              <a:rPr lang="fr-FR" sz="100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9</a:t>
            </a:fld>
            <a:endParaRPr lang="fr-FR" sz="1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41363"/>
            <a:ext cx="4938712" cy="3705225"/>
          </a:xfrm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228" y="4691304"/>
            <a:ext cx="4926197" cy="4441651"/>
          </a:xfrm>
          <a:noFill/>
        </p:spPr>
        <p:txBody>
          <a:bodyPr/>
          <a:lstStyle/>
          <a:p>
            <a:pPr eaLnBrk="1" hangingPunct="1"/>
            <a:r>
              <a:rPr lang="fr-FR" i="1" smtClean="0"/>
              <a:t>sans cependant avoir l’obligation de l’atteindre de manière autonome.</a:t>
            </a:r>
          </a:p>
          <a:p>
            <a:pPr eaLnBrk="1" hangingPunct="1"/>
            <a:r>
              <a:rPr lang="fr-FR" smtClean="0"/>
              <a:t>A project should also have: </a:t>
            </a:r>
          </a:p>
          <a:p>
            <a:pPr lvl="1" eaLnBrk="1" hangingPunct="1"/>
            <a:r>
              <a:rPr lang="fr-FR" smtClean="0"/>
              <a:t>􀂾 Clearly identified stakeholders, including the primary target group and the final beneficiaries; </a:t>
            </a:r>
          </a:p>
          <a:p>
            <a:pPr lvl="1" eaLnBrk="1" hangingPunct="1"/>
            <a:r>
              <a:rPr lang="fr-FR" smtClean="0"/>
              <a:t>􀂾 Clearly defined coordination, management and financing arrangements; </a:t>
            </a:r>
          </a:p>
          <a:p>
            <a:pPr lvl="1" eaLnBrk="1" hangingPunct="1"/>
            <a:r>
              <a:rPr lang="fr-FR" smtClean="0"/>
              <a:t>􀂾 A monitoring and evaluation system (to support performance management); and </a:t>
            </a:r>
          </a:p>
          <a:p>
            <a:pPr lvl="1" eaLnBrk="1" hangingPunct="1"/>
            <a:r>
              <a:rPr lang="fr-FR" smtClean="0"/>
              <a:t>􀂾 An appropriate level of financial and economic analysis, which indicates that the project’s benefits will exceed its costs. </a:t>
            </a:r>
          </a:p>
          <a:p>
            <a:pPr eaLnBrk="1" hangingPunct="1"/>
            <a:endParaRPr lang="fr-FR" smtClean="0"/>
          </a:p>
          <a:p>
            <a:pPr eaLnBrk="1" hangingPunct="1"/>
            <a:endParaRPr lang="fr-FR" i="1" smtClean="0"/>
          </a:p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698560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lockframe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32ED6-FCF5-4C15-A008-8FB670DAF728}" type="slidenum">
              <a:rPr lang="en-GB" altLang="nl-BE" smtClean="0"/>
              <a:pPr/>
              <a:t>10</a:t>
            </a:fld>
            <a:endParaRPr lang="en-GB" altLang="nl-BE"/>
          </a:p>
        </p:txBody>
      </p:sp>
    </p:spTree>
    <p:extLst>
      <p:ext uri="{BB962C8B-B14F-4D97-AF65-F5344CB8AC3E}">
        <p14:creationId xmlns:p14="http://schemas.microsoft.com/office/powerpoint/2010/main" val="3042168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4313" y="762000"/>
            <a:ext cx="3814762" cy="28622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/>
              <a:t>- Maar belangrijk om te signaleren dat grote verschillen zijn in hoe </a:t>
            </a:r>
            <a:r>
              <a:rPr lang="nl-BE" dirty="0" err="1"/>
              <a:t>orgs</a:t>
            </a:r>
            <a:r>
              <a:rPr lang="nl-BE" dirty="0"/>
              <a:t> </a:t>
            </a:r>
            <a:r>
              <a:rPr lang="nl-BE" dirty="0" err="1"/>
              <a:t>ToC</a:t>
            </a:r>
            <a:r>
              <a:rPr lang="nl-BE" dirty="0"/>
              <a:t> toepassen</a:t>
            </a:r>
          </a:p>
          <a:p>
            <a:pPr>
              <a:buFontTx/>
              <a:buChar char="-"/>
            </a:pPr>
            <a:r>
              <a:rPr lang="nl-BE" dirty="0"/>
              <a:t> In veel gevallen lijken deze 7 elementen terug te komen (deels eigen interpretatie):</a:t>
            </a:r>
          </a:p>
          <a:p>
            <a:pPr lvl="1">
              <a:buFontTx/>
              <a:buChar char="-"/>
            </a:pPr>
            <a:r>
              <a:rPr lang="nl-BE" dirty="0"/>
              <a:t>  </a:t>
            </a:r>
            <a:r>
              <a:rPr lang="nl-BE" dirty="0" err="1"/>
              <a:t>multi</a:t>
            </a:r>
            <a:r>
              <a:rPr lang="nl-BE" dirty="0"/>
              <a:t>-actor samenwerking (binnen een open-systeem perspectief)</a:t>
            </a:r>
          </a:p>
          <a:p>
            <a:pPr lvl="1">
              <a:buFontTx/>
              <a:buChar char="-"/>
            </a:pPr>
            <a:r>
              <a:rPr lang="nl-BE" dirty="0"/>
              <a:t>  assumpties: gelinkt</a:t>
            </a:r>
            <a:r>
              <a:rPr lang="nl-BE" baseline="0" dirty="0"/>
              <a:t> met de beruchte 4</a:t>
            </a:r>
            <a:r>
              <a:rPr lang="nl-BE" baseline="30000" dirty="0"/>
              <a:t>de</a:t>
            </a:r>
            <a:r>
              <a:rPr lang="nl-BE" baseline="0" dirty="0"/>
              <a:t> kolom in het logisch kader, maar hier veel centralere rol, we draaien de logica om – uitleggen dat wij rekening houden met drie soorten hypothesen</a:t>
            </a:r>
          </a:p>
          <a:p>
            <a:pPr lvl="1">
              <a:buFontTx/>
              <a:buChar char="-"/>
            </a:pPr>
            <a:r>
              <a:rPr lang="nl-BE" baseline="0" dirty="0"/>
              <a:t>  grondige analyses van de context + ‘</a:t>
            </a:r>
            <a:r>
              <a:rPr lang="nl-BE" baseline="0" dirty="0" err="1"/>
              <a:t>evidence</a:t>
            </a:r>
            <a:r>
              <a:rPr lang="nl-BE" baseline="0" dirty="0"/>
              <a:t>’ binnen </a:t>
            </a:r>
            <a:r>
              <a:rPr lang="nl-BE" baseline="0" dirty="0" err="1"/>
              <a:t>brenge</a:t>
            </a:r>
            <a:endParaRPr lang="nl-BE" baseline="0" dirty="0"/>
          </a:p>
          <a:p>
            <a:pPr lvl="1">
              <a:buFontTx/>
              <a:buChar char="-"/>
            </a:pPr>
            <a:r>
              <a:rPr lang="nl-BE" dirty="0"/>
              <a:t>  actoren centraal stellen, veel logische kaders zitten</a:t>
            </a:r>
            <a:r>
              <a:rPr lang="nl-BE" baseline="0" dirty="0"/>
              <a:t> teveel in het luchtledige</a:t>
            </a:r>
          </a:p>
          <a:p>
            <a:pPr lvl="1">
              <a:buFontTx/>
              <a:buChar char="-"/>
            </a:pPr>
            <a:r>
              <a:rPr lang="nl-BE" baseline="0" dirty="0"/>
              <a:t>  projecten niet meer zien als het centrum van het universum: denken in termen van sfeer van controle, invloed, interesse (rimpel model)</a:t>
            </a:r>
          </a:p>
          <a:p>
            <a:pPr lvl="1">
              <a:buFontTx/>
              <a:buChar char="-"/>
            </a:pPr>
            <a:r>
              <a:rPr lang="nl-BE" baseline="0" dirty="0"/>
              <a:t>  multiple </a:t>
            </a:r>
            <a:r>
              <a:rPr lang="nl-BE" baseline="0" dirty="0" err="1"/>
              <a:t>pathways</a:t>
            </a:r>
            <a:r>
              <a:rPr lang="nl-BE" baseline="0" dirty="0"/>
              <a:t> of change: </a:t>
            </a:r>
            <a:r>
              <a:rPr lang="nl-BE" baseline="0" dirty="0" err="1"/>
              <a:t>TOC</a:t>
            </a:r>
            <a:r>
              <a:rPr lang="nl-BE" b="1" baseline="0" dirty="0" err="1"/>
              <a:t>s</a:t>
            </a:r>
            <a:r>
              <a:rPr lang="nl-BE" b="1" baseline="0" dirty="0"/>
              <a:t>(!)</a:t>
            </a:r>
          </a:p>
          <a:p>
            <a:pPr lvl="1">
              <a:buFontTx/>
              <a:buChar char="-"/>
            </a:pPr>
            <a:r>
              <a:rPr lang="nl-BE" b="1" dirty="0"/>
              <a:t>  </a:t>
            </a:r>
            <a:r>
              <a:rPr lang="nl-BE" b="0" dirty="0"/>
              <a:t>sterke visuele</a:t>
            </a:r>
            <a:r>
              <a:rPr lang="nl-BE" b="0" baseline="0" dirty="0"/>
              <a:t> voorstelling en </a:t>
            </a:r>
            <a:r>
              <a:rPr lang="nl-BE" b="0" baseline="0" dirty="0" err="1"/>
              <a:t>narratieveb</a:t>
            </a:r>
            <a:r>
              <a:rPr lang="nl-BE" b="0" baseline="0" dirty="0"/>
              <a:t> </a:t>
            </a:r>
            <a:r>
              <a:rPr lang="nl-BE" b="0" baseline="0" dirty="0" err="1"/>
              <a:t>eschrijving</a:t>
            </a:r>
            <a:endParaRPr lang="nl-BE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A585A-E2F7-4F86-B378-030C62B2B725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1718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FFB13-E5FF-4B0A-BA75-8F58613243A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72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Instructie voor case Burkina: kies 3 verschillende </a:t>
            </a:r>
            <a:r>
              <a:rPr lang="nl-BE" dirty="0" err="1"/>
              <a:t>NGO’s</a:t>
            </a:r>
            <a:r>
              <a:rPr lang="nl-BE" dirty="0"/>
              <a:t> uit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32ED6-FCF5-4C15-A008-8FB670DAF728}" type="slidenum">
              <a:rPr lang="en-GB" altLang="nl-BE" smtClean="0"/>
              <a:pPr/>
              <a:t>16</a:t>
            </a:fld>
            <a:endParaRPr lang="en-GB" altLang="nl-BE"/>
          </a:p>
        </p:txBody>
      </p:sp>
    </p:spTree>
    <p:extLst>
      <p:ext uri="{BB962C8B-B14F-4D97-AF65-F5344CB8AC3E}">
        <p14:creationId xmlns:p14="http://schemas.microsoft.com/office/powerpoint/2010/main" val="2216222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fr-FR" sz="2400">
              <a:solidFill>
                <a:srgbClr val="003366"/>
              </a:solidFill>
            </a:endParaRP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i="1">
                <a:solidFill>
                  <a:schemeClr val="tx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4747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fr-FR" sz="2400">
              <a:solidFill>
                <a:srgbClr val="003366"/>
              </a:solidFill>
            </a:endParaRP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i="1">
                <a:solidFill>
                  <a:schemeClr val="tx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625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fr-FR" sz="2400">
              <a:solidFill>
                <a:srgbClr val="003366"/>
              </a:solidFill>
            </a:endParaRP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i="1">
                <a:solidFill>
                  <a:schemeClr val="tx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69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004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715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fr-BE" noProof="0" smtClean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140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059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>
                <a:solidFill>
                  <a:prstClr val="black"/>
                </a:solidFill>
              </a:rPr>
              <a:t>Formation des bénéficiaires des subventions de l'Union européenne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E72F2D-B2AC-6244-8A61-4DB2981BEBB5}" type="slidenum">
              <a:rPr lang="en-US" smtClean="0">
                <a:solidFill>
                  <a:prstClr val="black"/>
                </a:solidFill>
              </a:rPr>
              <a:pPr/>
              <a:t>‹N°›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449614" y="2510370"/>
            <a:ext cx="7131580" cy="31623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49614" y="1659470"/>
            <a:ext cx="7131580" cy="800100"/>
          </a:xfrm>
          <a:prstGeom prst="rect">
            <a:avLst/>
          </a:prstGeom>
        </p:spPr>
        <p:txBody>
          <a:bodyPr vert="horz"/>
          <a:lstStyle>
            <a:lvl1pPr marL="0">
              <a:spcBef>
                <a:spcPts val="0"/>
              </a:spcBef>
              <a:buFontTx/>
              <a:buNone/>
              <a:defRPr sz="2800">
                <a:latin typeface="+mn-lt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" y="1595"/>
            <a:ext cx="9149922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39568" y="230187"/>
            <a:ext cx="7141626" cy="506413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467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755650" y="6237288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9" descr="Logo adg 20 K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949950"/>
            <a:ext cx="3698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8675688" y="6524625"/>
            <a:ext cx="4683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667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FCF00DC6-F970-4751-93B6-A0B66B756EEC}" type="slidenum">
              <a:rPr lang="fr-FR" sz="1000" i="1" smtClean="0">
                <a:solidFill>
                  <a:schemeClr val="tx2"/>
                </a:solidFill>
                <a:latin typeface="Times New Roman" pitchFamily="18" charset="0"/>
              </a:rPr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1000" i="1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 w="95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fr-FR" noProof="0" smtClean="0"/>
              <a:t>Modifier le style des sous-titres du masque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66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5650" y="6245225"/>
            <a:ext cx="741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1">
                <a:solidFill>
                  <a:schemeClr val="tx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sp>
        <p:nvSpPr>
          <p:cNvPr id="1029" name="Line 16"/>
          <p:cNvSpPr>
            <a:spLocks noChangeShapeType="1"/>
          </p:cNvSpPr>
          <p:nvPr userDrawn="1"/>
        </p:nvSpPr>
        <p:spPr bwMode="auto">
          <a:xfrm>
            <a:off x="755650" y="6237288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pic>
        <p:nvPicPr>
          <p:cNvPr id="1030" name="Picture 17" descr="Logo adg 20 Ko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949950"/>
            <a:ext cx="3698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18"/>
          <p:cNvSpPr txBox="1">
            <a:spLocks noChangeArrowheads="1"/>
          </p:cNvSpPr>
          <p:nvPr userDrawn="1"/>
        </p:nvSpPr>
        <p:spPr bwMode="auto">
          <a:xfrm>
            <a:off x="8675688" y="6524625"/>
            <a:ext cx="4683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667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C38C2662-D859-40E3-A88D-924BC1798AA4}" type="slidenum">
              <a:rPr lang="fr-FR" sz="1000" i="1" smtClean="0">
                <a:solidFill>
                  <a:schemeClr val="tx2"/>
                </a:solidFill>
                <a:latin typeface="Times New Roman" pitchFamily="18" charset="0"/>
              </a:rPr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1000" i="1" smtClean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796" r:id="rId4"/>
    <p:sldLayoutId id="2147483797" r:id="rId5"/>
    <p:sldLayoutId id="2147483798" r:id="rId6"/>
    <p:sldLayoutId id="2147483802" r:id="rId7"/>
    <p:sldLayoutId id="2147483803" r:id="rId8"/>
    <p:sldLayoutId id="2147483805" r:id="rId9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3399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7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a date 3"/>
          <p:cNvSpPr>
            <a:spLocks noGrp="1"/>
          </p:cNvSpPr>
          <p:nvPr>
            <p:ph type="dt" sz="quarter" idx="10"/>
          </p:nvPr>
        </p:nvSpPr>
        <p:spPr>
          <a:xfrm>
            <a:off x="754608" y="6093296"/>
            <a:ext cx="7416800" cy="476250"/>
          </a:xfrm>
          <a:noFill/>
        </p:spPr>
        <p:txBody>
          <a:bodyPr/>
          <a:lstStyle>
            <a:lvl1pPr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FR" sz="1200" smtClean="0">
                <a:solidFill>
                  <a:schemeClr val="tx2"/>
                </a:solidFill>
                <a:latin typeface="Times New Roman" pitchFamily="18" charset="0"/>
              </a:rPr>
              <a:t>Formation des bénéficiaires des subventions de l'Union européenne </a:t>
            </a:r>
            <a:endParaRPr lang="fr-FR" sz="12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9139"/>
            <a:ext cx="7706816" cy="172789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BE" sz="2800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sz="3200" b="1" dirty="0" smtClean="0"/>
              <a:t>Introduction à la </a:t>
            </a:r>
            <a:r>
              <a:rPr lang="fr-BE" sz="3200" b="1" dirty="0" err="1" smtClean="0"/>
              <a:t>ToC</a:t>
            </a:r>
            <a:r>
              <a:rPr lang="fr-BE" sz="3200" b="1" dirty="0" smtClean="0"/>
              <a:t> :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BE" sz="3200" b="1" dirty="0" smtClean="0"/>
              <a:t>théorie du Changement</a:t>
            </a:r>
            <a:endParaRPr lang="fr-BE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BE" sz="1000" dirty="0" smtClean="0"/>
              <a:t>						</a:t>
            </a:r>
            <a:endParaRPr lang="fr-FR" sz="1000" dirty="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6858000" cy="685800"/>
          </a:xfrm>
        </p:spPr>
        <p:txBody>
          <a:bodyPr/>
          <a:lstStyle/>
          <a:p>
            <a:r>
              <a:rPr lang="nl-BE" dirty="0" err="1"/>
              <a:t>ToC</a:t>
            </a:r>
            <a:r>
              <a:rPr lang="nl-BE" dirty="0"/>
              <a:t> et </a:t>
            </a:r>
            <a:r>
              <a:rPr lang="nl-BE" dirty="0" err="1"/>
              <a:t>Cadre</a:t>
            </a:r>
            <a:r>
              <a:rPr lang="nl-BE" dirty="0"/>
              <a:t> </a:t>
            </a:r>
            <a:r>
              <a:rPr lang="nl-BE" dirty="0" err="1"/>
              <a:t>Logique</a:t>
            </a:r>
            <a:r>
              <a:rPr lang="nl-BE" dirty="0"/>
              <a:t> (CL)</a:t>
            </a:r>
            <a:endParaRPr lang="en-GB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457607"/>
              </p:ext>
            </p:extLst>
          </p:nvPr>
        </p:nvGraphicFramePr>
        <p:xfrm>
          <a:off x="251520" y="908720"/>
          <a:ext cx="8712968" cy="48965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0403">
                <a:tc>
                  <a:txBody>
                    <a:bodyPr/>
                    <a:lstStyle/>
                    <a:p>
                      <a:pPr algn="ctr"/>
                      <a:r>
                        <a:rPr lang="fr-BE" sz="2000" kern="1200" dirty="0"/>
                        <a:t>CL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8415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dirty="0" err="1"/>
                        <a:t>ToC</a:t>
                      </a:r>
                      <a:endParaRPr lang="en-US" sz="2000" dirty="0"/>
                    </a:p>
                  </a:txBody>
                  <a:tcPr>
                    <a:solidFill>
                      <a:srgbClr val="8415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759">
                <a:tc>
                  <a:txBody>
                    <a:bodyPr/>
                    <a:lstStyle/>
                    <a:p>
                      <a:r>
                        <a:rPr lang="fr-BE" sz="1600" dirty="0"/>
                        <a:t>Instrument</a:t>
                      </a:r>
                      <a:r>
                        <a:rPr lang="fr-BE" sz="1600" baseline="0" dirty="0"/>
                        <a:t> standardisé – pas de grande flexibilité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BE" sz="1600" dirty="0"/>
                        <a:t>Pas (encore) cette rigidité dans</a:t>
                      </a:r>
                      <a:r>
                        <a:rPr lang="fr-BE" sz="1600" baseline="0" dirty="0"/>
                        <a:t> la construction d’une </a:t>
                      </a:r>
                      <a:r>
                        <a:rPr lang="fr-BE" sz="1600" baseline="0" dirty="0" err="1"/>
                        <a:t>ToC</a:t>
                      </a:r>
                      <a:r>
                        <a:rPr lang="fr-BE" sz="1600" baseline="0" dirty="0"/>
                        <a:t> 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8070">
                <a:tc>
                  <a:txBody>
                    <a:bodyPr/>
                    <a:lstStyle/>
                    <a:p>
                      <a:r>
                        <a:rPr lang="fr-BE" sz="1600" dirty="0"/>
                        <a:t>Peut cacher une analyse peu robuste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BE" sz="1600" dirty="0"/>
                        <a:t>Comme</a:t>
                      </a:r>
                      <a:r>
                        <a:rPr lang="fr-BE" sz="1600" baseline="0" dirty="0"/>
                        <a:t> il faut expliciter le processus de changement – analyse relativement robuste plus assurée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0053">
                <a:tc>
                  <a:txBody>
                    <a:bodyPr/>
                    <a:lstStyle/>
                    <a:p>
                      <a:r>
                        <a:rPr lang="fr-BE" sz="1600" dirty="0" smtClean="0"/>
                        <a:t>Pourrait</a:t>
                      </a:r>
                      <a:r>
                        <a:rPr lang="fr-BE" sz="1600" baseline="0" dirty="0" smtClean="0"/>
                        <a:t> être c</a:t>
                      </a:r>
                      <a:r>
                        <a:rPr lang="fr-BE" sz="1600" dirty="0" smtClean="0"/>
                        <a:t>onstruite</a:t>
                      </a:r>
                      <a:r>
                        <a:rPr lang="fr-BE" sz="1600" baseline="0" dirty="0" smtClean="0"/>
                        <a:t> </a:t>
                      </a:r>
                      <a:r>
                        <a:rPr lang="fr-BE" sz="1600" baseline="0" dirty="0"/>
                        <a:t>de façon mécanique – la définition des termes et les </a:t>
                      </a:r>
                      <a:r>
                        <a:rPr lang="fr-BE" sz="1600" baseline="0" dirty="0" smtClean="0"/>
                        <a:t>postulats </a:t>
                      </a:r>
                      <a:r>
                        <a:rPr lang="fr-BE" sz="1600" baseline="0" dirty="0"/>
                        <a:t>n’ont pas beaucoup de poids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BE" sz="1600" dirty="0"/>
                        <a:t>Les</a:t>
                      </a:r>
                      <a:r>
                        <a:rPr lang="fr-BE" sz="1600" baseline="0" dirty="0"/>
                        <a:t> </a:t>
                      </a:r>
                      <a:r>
                        <a:rPr lang="fr-BE" sz="1600" baseline="0" dirty="0" smtClean="0"/>
                        <a:t>postulats </a:t>
                      </a:r>
                      <a:r>
                        <a:rPr lang="fr-BE" sz="1600" baseline="0" dirty="0"/>
                        <a:t>et définitions sont à la base même de la </a:t>
                      </a:r>
                      <a:r>
                        <a:rPr lang="fr-BE" sz="1600" baseline="0" dirty="0" err="1"/>
                        <a:t>ToC</a:t>
                      </a:r>
                      <a:r>
                        <a:rPr lang="fr-BE" sz="1600" baseline="0" dirty="0"/>
                        <a:t> – elles sont pleinement considérées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129">
                <a:tc>
                  <a:txBody>
                    <a:bodyPr/>
                    <a:lstStyle/>
                    <a:p>
                      <a:r>
                        <a:rPr lang="fr-BE" sz="1600" dirty="0"/>
                        <a:t>4 niveaux</a:t>
                      </a:r>
                      <a:r>
                        <a:rPr lang="fr-BE" sz="1600" baseline="0" dirty="0"/>
                        <a:t> – présentation simplifiée d’une discussion participative et profonde / risque de perdre la richesse du processus qui l’a construit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BE" sz="1600" dirty="0"/>
                        <a:t>Autant de niveaus que nécessaire</a:t>
                      </a:r>
                      <a:r>
                        <a:rPr lang="fr-BE" sz="1600" baseline="0" dirty="0"/>
                        <a:t> – présentation peut rendre compte de la complexité et enrichir davantage la compréhension 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3662">
                <a:tc>
                  <a:txBody>
                    <a:bodyPr/>
                    <a:lstStyle/>
                    <a:p>
                      <a:r>
                        <a:rPr lang="fr-BE" sz="1600" dirty="0"/>
                        <a:t>Existe</a:t>
                      </a:r>
                      <a:r>
                        <a:rPr lang="fr-BE" sz="1600" baseline="0" dirty="0"/>
                        <a:t> souvent un ‘</a:t>
                      </a:r>
                      <a:r>
                        <a:rPr lang="fr-BE" sz="1600" baseline="0" dirty="0" err="1"/>
                        <a:t>missing</a:t>
                      </a:r>
                      <a:r>
                        <a:rPr lang="fr-BE" sz="1600" baseline="0" dirty="0"/>
                        <a:t> middle’ entre OS et </a:t>
                      </a:r>
                      <a:r>
                        <a:rPr lang="fr-BE" sz="1600" baseline="0" dirty="0" smtClean="0"/>
                        <a:t>OG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BE" sz="1600" dirty="0"/>
                        <a:t>Le ‘</a:t>
                      </a:r>
                      <a:r>
                        <a:rPr lang="fr-BE" sz="1600" dirty="0" err="1"/>
                        <a:t>missing</a:t>
                      </a:r>
                      <a:r>
                        <a:rPr lang="fr-BE" sz="1600" dirty="0"/>
                        <a:t> middle’ n’existe pas car il</a:t>
                      </a:r>
                      <a:r>
                        <a:rPr lang="fr-BE" sz="1600" baseline="0" dirty="0"/>
                        <a:t> est nécessaire d’expliquer les mécanismes qui vont permettre de passer </a:t>
                      </a:r>
                      <a:r>
                        <a:rPr lang="fr-BE" sz="1600" baseline="0" dirty="0" smtClean="0"/>
                        <a:t>d’un niveau à l’autre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755650" y="6453335"/>
            <a:ext cx="6768678" cy="268139"/>
          </a:xfrm>
        </p:spPr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700" y="5954591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2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15816" y="609600"/>
            <a:ext cx="3960440" cy="875184"/>
          </a:xfrm>
        </p:spPr>
        <p:txBody>
          <a:bodyPr/>
          <a:lstStyle/>
          <a:p>
            <a:r>
              <a:rPr lang="fr-BE" dirty="0" smtClean="0"/>
              <a:t>Conclusion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844824"/>
            <a:ext cx="8064896" cy="4251176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150"/>
              </a:spcBef>
            </a:pPr>
            <a:r>
              <a:rPr lang="fr-BE" dirty="0"/>
              <a:t>Chaque bon CL contient une </a:t>
            </a:r>
            <a:r>
              <a:rPr lang="fr-BE" dirty="0" err="1"/>
              <a:t>ToC</a:t>
            </a:r>
            <a:endParaRPr lang="fr-BE" dirty="0"/>
          </a:p>
          <a:p>
            <a:pPr lvl="1" algn="just">
              <a:spcBef>
                <a:spcPts val="150"/>
              </a:spcBef>
            </a:pPr>
            <a:r>
              <a:rPr lang="fr-BE" sz="2000" dirty="0"/>
              <a:t>Mais celle-ci n’est pas toujours entièrement explicitée (on « perd » certains éléments dans l’utilisation actuelle du CL)</a:t>
            </a:r>
          </a:p>
          <a:p>
            <a:pPr algn="just">
              <a:spcBef>
                <a:spcPts val="150"/>
              </a:spcBef>
            </a:pPr>
            <a:r>
              <a:rPr lang="fr-BE" dirty="0" err="1"/>
              <a:t>ToC</a:t>
            </a:r>
            <a:r>
              <a:rPr lang="fr-BE" dirty="0"/>
              <a:t> – réflexion stratégique/analytique</a:t>
            </a:r>
          </a:p>
          <a:p>
            <a:pPr algn="just">
              <a:spcBef>
                <a:spcPts val="150"/>
              </a:spcBef>
            </a:pPr>
            <a:r>
              <a:rPr lang="fr-BE" dirty="0"/>
              <a:t>CL – gestion et suivi </a:t>
            </a:r>
          </a:p>
          <a:p>
            <a:endParaRPr lang="en-US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89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23528" y="800343"/>
            <a:ext cx="8640960" cy="576064"/>
          </a:xfrm>
        </p:spPr>
        <p:txBody>
          <a:bodyPr>
            <a:noAutofit/>
          </a:bodyPr>
          <a:lstStyle/>
          <a:p>
            <a:r>
              <a:rPr lang="en-GB" sz="3000" dirty="0">
                <a:latin typeface="Arial" charset="0"/>
                <a:cs typeface="Arial" charset="0"/>
              </a:rPr>
              <a:t>La </a:t>
            </a:r>
            <a:r>
              <a:rPr lang="en-GB" sz="3000" dirty="0" err="1">
                <a:latin typeface="Arial" charset="0"/>
                <a:cs typeface="Arial" charset="0"/>
              </a:rPr>
              <a:t>TdC</a:t>
            </a:r>
            <a:r>
              <a:rPr lang="en-GB" sz="3000" dirty="0">
                <a:latin typeface="Arial" charset="0"/>
                <a:cs typeface="Arial" charset="0"/>
              </a:rPr>
              <a:t> </a:t>
            </a:r>
            <a:r>
              <a:rPr lang="en-GB" sz="3000" dirty="0" err="1">
                <a:latin typeface="Arial" charset="0"/>
                <a:cs typeface="Arial" charset="0"/>
              </a:rPr>
              <a:t>comme</a:t>
            </a:r>
            <a:r>
              <a:rPr lang="en-GB" sz="3000" dirty="0">
                <a:latin typeface="Arial" charset="0"/>
                <a:cs typeface="Arial" charset="0"/>
              </a:rPr>
              <a:t> un </a:t>
            </a:r>
            <a:r>
              <a:rPr lang="en-GB" sz="3000" dirty="0" err="1">
                <a:latin typeface="Arial" charset="0"/>
                <a:cs typeface="Arial" charset="0"/>
              </a:rPr>
              <a:t>processus</a:t>
            </a:r>
            <a:r>
              <a:rPr lang="en-GB" sz="3000" dirty="0">
                <a:latin typeface="Arial" charset="0"/>
                <a:cs typeface="Arial" charset="0"/>
              </a:rPr>
              <a:t> de </a:t>
            </a:r>
            <a:r>
              <a:rPr lang="en-GB" sz="3000" dirty="0" err="1">
                <a:latin typeface="Arial" charset="0"/>
                <a:cs typeface="Arial" charset="0"/>
              </a:rPr>
              <a:t>réflexion</a:t>
            </a:r>
            <a:r>
              <a:rPr lang="en-GB" sz="3000" dirty="0">
                <a:latin typeface="Arial" charset="0"/>
                <a:cs typeface="Arial" charset="0"/>
              </a:rPr>
              <a:t> sur: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61454"/>
              </p:ext>
            </p:extLst>
          </p:nvPr>
        </p:nvGraphicFramePr>
        <p:xfrm>
          <a:off x="239387" y="1436258"/>
          <a:ext cx="8529412" cy="4868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Ovaal 2"/>
          <p:cNvSpPr/>
          <p:nvPr/>
        </p:nvSpPr>
        <p:spPr bwMode="auto">
          <a:xfrm>
            <a:off x="5724128" y="3138045"/>
            <a:ext cx="1800200" cy="108012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B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6043886" y="3470172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dirty="0" err="1">
                <a:solidFill>
                  <a:schemeClr val="bg1"/>
                </a:solidFill>
                <a:latin typeface="Arial" charset="0"/>
                <a:cs typeface="Arial" charset="0"/>
              </a:rPr>
              <a:t>Risques</a:t>
            </a:r>
            <a:endParaRPr lang="en-GB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Pijl-rechts 4"/>
          <p:cNvSpPr/>
          <p:nvPr/>
        </p:nvSpPr>
        <p:spPr bwMode="auto">
          <a:xfrm>
            <a:off x="5004048" y="3608563"/>
            <a:ext cx="576064" cy="476473"/>
          </a:xfrm>
          <a:prstGeom prst="righ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ep 6"/>
          <p:cNvGrpSpPr/>
          <p:nvPr/>
        </p:nvGrpSpPr>
        <p:grpSpPr>
          <a:xfrm>
            <a:off x="6948264" y="5221120"/>
            <a:ext cx="2102397" cy="1304224"/>
            <a:chOff x="1175903" y="684197"/>
            <a:chExt cx="2102397" cy="1304224"/>
          </a:xfrm>
          <a:solidFill>
            <a:schemeClr val="accent2">
              <a:lumMod val="50000"/>
              <a:lumOff val="50000"/>
            </a:schemeClr>
          </a:solidFill>
        </p:grpSpPr>
        <p:sp>
          <p:nvSpPr>
            <p:cNvPr id="9" name="Ovaal 8"/>
            <p:cNvSpPr/>
            <p:nvPr/>
          </p:nvSpPr>
          <p:spPr>
            <a:xfrm>
              <a:off x="1175903" y="684197"/>
              <a:ext cx="2102397" cy="1304224"/>
            </a:xfrm>
            <a:prstGeom prst="ellipse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573673"/>
                <a:satOff val="-48584"/>
                <a:lumOff val="36311"/>
                <a:alphaOff val="0"/>
              </a:schemeClr>
            </a:fillRef>
            <a:effectRef idx="1">
              <a:schemeClr val="accent1">
                <a:shade val="80000"/>
                <a:hueOff val="573673"/>
                <a:satOff val="-48584"/>
                <a:lumOff val="3631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Ovaal 4"/>
            <p:cNvSpPr/>
            <p:nvPr/>
          </p:nvSpPr>
          <p:spPr>
            <a:xfrm>
              <a:off x="1514612" y="963482"/>
              <a:ext cx="1455799" cy="83393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nl-BE" sz="1400" dirty="0" err="1">
                  <a:latin typeface="Arial" charset="0"/>
                  <a:cs typeface="Arial" charset="0"/>
                </a:rPr>
                <a:t>Explication</a:t>
              </a:r>
              <a:r>
                <a:rPr lang="nl-BE" sz="1400" dirty="0">
                  <a:latin typeface="Arial" charset="0"/>
                  <a:cs typeface="Arial" charset="0"/>
                </a:rPr>
                <a:t> </a:t>
              </a:r>
              <a:r>
                <a:rPr lang="nl-BE" sz="1400" dirty="0" err="1">
                  <a:latin typeface="Arial" charset="0"/>
                  <a:cs typeface="Arial" charset="0"/>
                </a:rPr>
                <a:t>schématique</a:t>
              </a:r>
              <a:r>
                <a:rPr lang="nl-BE" sz="1400" dirty="0">
                  <a:latin typeface="Arial" charset="0"/>
                  <a:cs typeface="Arial" charset="0"/>
                </a:rPr>
                <a:t> et </a:t>
              </a:r>
              <a:r>
                <a:rPr lang="nl-BE" sz="1400" dirty="0" err="1">
                  <a:latin typeface="Arial" charset="0"/>
                  <a:cs typeface="Arial" charset="0"/>
                </a:rPr>
                <a:t>narrative</a:t>
              </a:r>
              <a:endParaRPr lang="nl-BE" sz="1400" kern="1200" dirty="0">
                <a:latin typeface="Arial" charset="0"/>
                <a:cs typeface="Arial" charset="0"/>
              </a:endParaRPr>
            </a:p>
          </p:txBody>
        </p:sp>
      </p:grpSp>
      <p:sp>
        <p:nvSpPr>
          <p:cNvPr id="11" name="Title 1"/>
          <p:cNvSpPr txBox="1">
            <a:spLocks/>
          </p:cNvSpPr>
          <p:nvPr/>
        </p:nvSpPr>
        <p:spPr bwMode="auto">
          <a:xfrm>
            <a:off x="7652705" y="4293095"/>
            <a:ext cx="1311783" cy="89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DAA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en-GB" sz="1600" kern="0" dirty="0">
                <a:latin typeface="Arial" charset="0"/>
                <a:cs typeface="Arial" charset="0"/>
              </a:rPr>
              <a:t>Qui </a:t>
            </a:r>
            <a:r>
              <a:rPr lang="en-GB" sz="1600" kern="0" dirty="0" err="1">
                <a:latin typeface="Arial" charset="0"/>
                <a:cs typeface="Arial" charset="0"/>
              </a:rPr>
              <a:t>est</a:t>
            </a:r>
            <a:r>
              <a:rPr lang="en-GB" sz="1600" kern="0" dirty="0">
                <a:latin typeface="Arial" charset="0"/>
                <a:cs typeface="Arial" charset="0"/>
              </a:rPr>
              <a:t> </a:t>
            </a:r>
            <a:r>
              <a:rPr lang="en-GB" sz="1600" kern="0" dirty="0" err="1">
                <a:latin typeface="Arial" charset="0"/>
                <a:cs typeface="Arial" charset="0"/>
              </a:rPr>
              <a:t>traduit</a:t>
            </a:r>
            <a:r>
              <a:rPr lang="en-GB" sz="1600" kern="0" dirty="0">
                <a:latin typeface="Arial" charset="0"/>
                <a:cs typeface="Arial" charset="0"/>
              </a:rPr>
              <a:t> </a:t>
            </a:r>
            <a:r>
              <a:rPr lang="en-GB" sz="1600" kern="0" dirty="0" err="1">
                <a:latin typeface="Arial" charset="0"/>
                <a:cs typeface="Arial" charset="0"/>
              </a:rPr>
              <a:t>en</a:t>
            </a:r>
            <a:r>
              <a:rPr lang="en-GB" sz="1600" kern="0" dirty="0">
                <a:latin typeface="Arial" charset="0"/>
                <a:cs typeface="Arial" charset="0"/>
              </a:rPr>
              <a:t> </a:t>
            </a:r>
            <a:r>
              <a:rPr lang="en-GB" sz="1600" kern="0" dirty="0" err="1">
                <a:latin typeface="Arial" charset="0"/>
                <a:cs typeface="Arial" charset="0"/>
              </a:rPr>
              <a:t>une</a:t>
            </a:r>
            <a:r>
              <a:rPr lang="en-GB" sz="1600" kern="0" dirty="0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8" y="6212582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78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408712" cy="685800"/>
          </a:xfrm>
        </p:spPr>
        <p:txBody>
          <a:bodyPr/>
          <a:lstStyle/>
          <a:p>
            <a:r>
              <a:rPr lang="nl-BE" sz="2800" dirty="0"/>
              <a:t>A. </a:t>
            </a:r>
            <a:r>
              <a:rPr lang="nl-BE" sz="2800" dirty="0" err="1"/>
              <a:t>Réflexion</a:t>
            </a:r>
            <a:r>
              <a:rPr lang="nl-BE" sz="2800" dirty="0"/>
              <a:t> </a:t>
            </a:r>
            <a:r>
              <a:rPr lang="nl-BE" sz="2800" dirty="0" err="1"/>
              <a:t>sur</a:t>
            </a:r>
            <a:r>
              <a:rPr lang="nl-BE" sz="2800" dirty="0"/>
              <a:t> la </a:t>
            </a:r>
            <a:r>
              <a:rPr lang="nl-BE" sz="2800" dirty="0" err="1"/>
              <a:t>situation</a:t>
            </a:r>
            <a:r>
              <a:rPr lang="nl-BE" sz="2800" dirty="0"/>
              <a:t> </a:t>
            </a:r>
            <a:r>
              <a:rPr lang="nl-BE" sz="2800" dirty="0" err="1"/>
              <a:t>souhaitée</a:t>
            </a:r>
            <a:endParaRPr lang="en-GB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296144"/>
            <a:ext cx="7920880" cy="4725144"/>
          </a:xfrm>
        </p:spPr>
        <p:txBody>
          <a:bodyPr/>
          <a:lstStyle/>
          <a:p>
            <a:pPr algn="just"/>
            <a:r>
              <a:rPr lang="fr-BE" sz="2000" dirty="0"/>
              <a:t>Penser au problème que vous souhaitez aborder</a:t>
            </a:r>
          </a:p>
          <a:p>
            <a:pPr algn="just"/>
            <a:r>
              <a:rPr lang="fr-BE" sz="2000" dirty="0"/>
              <a:t>Formuler ce que le programme veut atteindre sur le long terme</a:t>
            </a:r>
          </a:p>
          <a:p>
            <a:pPr algn="just"/>
            <a:r>
              <a:rPr lang="fr-BE" sz="2000" dirty="0"/>
              <a:t>Tenez compte du niveau des bénéficiaires finaux</a:t>
            </a:r>
          </a:p>
          <a:p>
            <a:pPr algn="just"/>
            <a:r>
              <a:rPr lang="fr-BE" sz="2000" dirty="0"/>
              <a:t>Pour y arriver, qu’est-ce qui doit changer?</a:t>
            </a:r>
          </a:p>
          <a:p>
            <a:pPr algn="just"/>
            <a:r>
              <a:rPr lang="fr-BE" sz="2000" dirty="0"/>
              <a:t>Pensez dans une perspective orientée acteurs (qui doit changer?)</a:t>
            </a:r>
          </a:p>
          <a:p>
            <a:pPr algn="just"/>
            <a:r>
              <a:rPr lang="fr-BE" sz="2000" dirty="0"/>
              <a:t>Liez les changements entre eux (quel est le chemin que pourrait suivre le changement?)</a:t>
            </a:r>
          </a:p>
          <a:p>
            <a:pPr algn="just"/>
            <a:r>
              <a:rPr lang="nl-BE" sz="2000" dirty="0" err="1"/>
              <a:t>Quel</a:t>
            </a:r>
            <a:r>
              <a:rPr lang="nl-BE" sz="2000" dirty="0"/>
              <a:t> raisonnement y a-t-</a:t>
            </a:r>
            <a:r>
              <a:rPr lang="nl-BE" sz="2000" dirty="0" err="1"/>
              <a:t>il</a:t>
            </a:r>
            <a:r>
              <a:rPr lang="nl-BE" sz="2000" dirty="0"/>
              <a:t> derrière les </a:t>
            </a:r>
            <a:r>
              <a:rPr lang="nl-BE" sz="2000" dirty="0" err="1"/>
              <a:t>liens</a:t>
            </a:r>
            <a:r>
              <a:rPr lang="nl-BE" sz="2000" dirty="0"/>
              <a:t> </a:t>
            </a:r>
            <a:r>
              <a:rPr lang="nl-BE" sz="2000" dirty="0" err="1"/>
              <a:t>entre</a:t>
            </a:r>
            <a:r>
              <a:rPr lang="nl-BE" sz="2000" dirty="0"/>
              <a:t> les </a:t>
            </a:r>
            <a:r>
              <a:rPr lang="nl-BE" sz="2000" dirty="0" err="1"/>
              <a:t>changements</a:t>
            </a:r>
            <a:r>
              <a:rPr lang="nl-BE" sz="2000" dirty="0"/>
              <a:t> (</a:t>
            </a:r>
            <a:r>
              <a:rPr lang="nl-BE" sz="2000" dirty="0" err="1"/>
              <a:t>comment</a:t>
            </a:r>
            <a:r>
              <a:rPr lang="nl-BE" sz="2000" dirty="0"/>
              <a:t> </a:t>
            </a:r>
            <a:r>
              <a:rPr lang="nl-BE" sz="2000" dirty="0" err="1"/>
              <a:t>fonctionne</a:t>
            </a:r>
            <a:r>
              <a:rPr lang="nl-BE" sz="2000" dirty="0"/>
              <a:t> </a:t>
            </a:r>
            <a:r>
              <a:rPr lang="nl-BE" sz="2000" dirty="0" err="1"/>
              <a:t>le</a:t>
            </a:r>
            <a:r>
              <a:rPr lang="nl-BE" sz="2000" dirty="0"/>
              <a:t> changement?)</a:t>
            </a:r>
          </a:p>
          <a:p>
            <a:pPr algn="just"/>
            <a:r>
              <a:rPr lang="fr-BE" sz="2000" dirty="0"/>
              <a:t>Pourquoi pensez-vous que le changement va se produire? (notez votre </a:t>
            </a:r>
            <a:r>
              <a:rPr lang="fr-BE" sz="2000" dirty="0" smtClean="0"/>
              <a:t>postulat)</a:t>
            </a:r>
            <a:endParaRPr lang="fr-BE" sz="2000" dirty="0"/>
          </a:p>
          <a:p>
            <a:pPr algn="just"/>
            <a:r>
              <a:rPr lang="fr-BE" sz="2000" dirty="0"/>
              <a:t>Soutenez votre </a:t>
            </a:r>
            <a:r>
              <a:rPr lang="fr-BE" sz="2000" dirty="0" smtClean="0"/>
              <a:t>postulat: </a:t>
            </a:r>
            <a:r>
              <a:rPr lang="fr-BE" sz="2000" dirty="0"/>
              <a:t>qu’est-ce qui rend votre </a:t>
            </a:r>
            <a:r>
              <a:rPr lang="fr-BE" sz="2000" dirty="0" smtClean="0"/>
              <a:t>postulat </a:t>
            </a:r>
            <a:r>
              <a:rPr lang="fr-BE" sz="2000" dirty="0"/>
              <a:t>plausible (recherche, preuves, conviction, ...)?</a:t>
            </a:r>
            <a:endParaRPr lang="nl-BE" sz="2000" dirty="0"/>
          </a:p>
          <a:p>
            <a:pPr lvl="1"/>
            <a:endParaRPr lang="fr-BE" sz="2000" dirty="0">
              <a:solidFill>
                <a:srgbClr val="444432"/>
              </a:solidFill>
            </a:endParaRPr>
          </a:p>
          <a:p>
            <a:pPr lvl="1" algn="just"/>
            <a:endParaRPr lang="fr-BE" sz="2000" dirty="0">
              <a:solidFill>
                <a:srgbClr val="444432"/>
              </a:solidFill>
              <a:ea typeface="+mn-ea"/>
            </a:endParaRPr>
          </a:p>
          <a:p>
            <a:endParaRPr lang="nl-BE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881" y="6226968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35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 bwMode="auto">
          <a:xfrm>
            <a:off x="6000072" y="3784895"/>
            <a:ext cx="2431094" cy="2107610"/>
          </a:xfrm>
          <a:prstGeom prst="roundRect">
            <a:avLst/>
          </a:prstGeom>
          <a:gradFill flip="none" rotWithShape="1">
            <a:gsLst>
              <a:gs pos="51000">
                <a:srgbClr val="FBEAC7">
                  <a:alpha val="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11269" name="Rounded Rectangle 1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688" y="3776663"/>
            <a:ext cx="2436812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26"/>
          <p:cNvSpPr txBox="1">
            <a:spLocks noChangeArrowheads="1"/>
          </p:cNvSpPr>
          <p:nvPr/>
        </p:nvSpPr>
        <p:spPr bwMode="auto">
          <a:xfrm>
            <a:off x="855663" y="3886200"/>
            <a:ext cx="23304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1271" name="Text Box 39"/>
          <p:cNvSpPr txBox="1">
            <a:spLocks noChangeArrowheads="1"/>
          </p:cNvSpPr>
          <p:nvPr/>
        </p:nvSpPr>
        <p:spPr bwMode="auto">
          <a:xfrm>
            <a:off x="6054725" y="5472113"/>
            <a:ext cx="231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/>
              <a:t>Sphere of Concern</a:t>
            </a:r>
          </a:p>
        </p:txBody>
      </p:sp>
      <p:sp>
        <p:nvSpPr>
          <p:cNvPr id="2" name="Rounded Rectangle 16"/>
          <p:cNvSpPr/>
          <p:nvPr/>
        </p:nvSpPr>
        <p:spPr bwMode="auto">
          <a:xfrm>
            <a:off x="3421972" y="3772195"/>
            <a:ext cx="2431094" cy="2107610"/>
          </a:xfrm>
          <a:prstGeom prst="roundRect">
            <a:avLst/>
          </a:prstGeom>
          <a:gradFill flip="none" rotWithShape="1">
            <a:gsLst>
              <a:gs pos="51000">
                <a:srgbClr val="FBEAC7">
                  <a:alpha val="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1275" name="Text Box 35"/>
          <p:cNvSpPr txBox="1">
            <a:spLocks noChangeArrowheads="1"/>
          </p:cNvSpPr>
          <p:nvPr/>
        </p:nvSpPr>
        <p:spPr bwMode="auto">
          <a:xfrm>
            <a:off x="3476625" y="5459413"/>
            <a:ext cx="231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Sphere of Infuence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1473200" y="1943100"/>
            <a:ext cx="1435100" cy="1473200"/>
          </a:xfrm>
          <a:prstGeom prst="rightArrow">
            <a:avLst/>
          </a:prstGeom>
          <a:gradFill rotWithShape="0">
            <a:gsLst>
              <a:gs pos="0">
                <a:srgbClr val="FF0000">
                  <a:alpha val="69000"/>
                </a:srgbClr>
              </a:gs>
              <a:gs pos="100000">
                <a:schemeClr val="bg1"/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 err="1" smtClean="0">
                <a:latin typeface="Arial" pitchFamily="34" charset="0"/>
              </a:rPr>
              <a:t>Extrants</a:t>
            </a:r>
            <a:endParaRPr lang="en-GB" sz="1600" b="1" dirty="0">
              <a:latin typeface="Arial" pitchFamily="34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>
            <a:off x="6870700" y="1968500"/>
            <a:ext cx="1435100" cy="1473200"/>
          </a:xfrm>
          <a:prstGeom prst="rightArrow">
            <a:avLst/>
          </a:prstGeom>
          <a:gradFill>
            <a:gsLst>
              <a:gs pos="0">
                <a:srgbClr val="92D050"/>
              </a:gs>
              <a:gs pos="100000">
                <a:schemeClr val="bg1"/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1600" dirty="0">
              <a:latin typeface="Arial" pitchFamily="34" charset="0"/>
            </a:endParaRPr>
          </a:p>
          <a:p>
            <a:pPr algn="ctr">
              <a:defRPr/>
            </a:pPr>
            <a:r>
              <a:rPr lang="fr-BE" sz="1600" b="1" dirty="0" smtClean="0">
                <a:latin typeface="Arial" pitchFamily="34" charset="0"/>
              </a:rPr>
              <a:t>OG</a:t>
            </a:r>
            <a:endParaRPr lang="en-GB" sz="1600" b="1" dirty="0">
              <a:latin typeface="Arial" pitchFamily="34" charset="0"/>
            </a:endParaRPr>
          </a:p>
          <a:p>
            <a:pPr algn="ctr">
              <a:defRPr/>
            </a:pPr>
            <a:endParaRPr lang="en-GB" sz="1600" dirty="0">
              <a:latin typeface="Arial" pitchFamily="34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3851920" y="1955800"/>
            <a:ext cx="1697980" cy="1473200"/>
          </a:xfrm>
          <a:prstGeom prst="rightArrow">
            <a:avLst/>
          </a:prstGeom>
          <a:gradFill>
            <a:gsLst>
              <a:gs pos="0">
                <a:srgbClr val="FFFF00"/>
              </a:gs>
              <a:gs pos="100000">
                <a:schemeClr val="bg1"/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600" dirty="0">
                <a:latin typeface="Arial" pitchFamily="34" charset="0"/>
              </a:rPr>
              <a:t/>
            </a:r>
            <a:br>
              <a:rPr lang="en-US" sz="1600" dirty="0">
                <a:latin typeface="Arial" pitchFamily="34" charset="0"/>
              </a:rPr>
            </a:br>
            <a:r>
              <a:rPr lang="en-US" sz="1600" dirty="0">
                <a:latin typeface="Arial" pitchFamily="34" charset="0"/>
              </a:rPr>
              <a:t>  </a:t>
            </a:r>
            <a:r>
              <a:rPr lang="en-US" sz="1600" b="1" dirty="0" err="1" smtClean="0">
                <a:latin typeface="Arial" pitchFamily="34" charset="0"/>
              </a:rPr>
              <a:t>résultats</a:t>
            </a:r>
            <a:r>
              <a:rPr lang="en-US" sz="1600" b="1" dirty="0" smtClean="0">
                <a:latin typeface="Arial" pitchFamily="34" charset="0"/>
              </a:rPr>
              <a:t>/OS</a:t>
            </a:r>
            <a:r>
              <a:rPr lang="en-US" sz="1600" dirty="0" smtClean="0">
                <a:latin typeface="Arial" pitchFamily="34" charset="0"/>
              </a:rPr>
              <a:t> </a:t>
            </a:r>
            <a:r>
              <a:rPr lang="en-US" sz="1600" dirty="0">
                <a:latin typeface="Arial" pitchFamily="34" charset="0"/>
              </a:rPr>
              <a:t/>
            </a:r>
            <a:br>
              <a:rPr lang="en-US" sz="1600" dirty="0">
                <a:latin typeface="Arial" pitchFamily="34" charset="0"/>
              </a:rPr>
            </a:br>
            <a:endParaRPr lang="en-GB" sz="1600" dirty="0">
              <a:latin typeface="Arial" pitchFamily="34" charset="0"/>
            </a:endParaRPr>
          </a:p>
        </p:txBody>
      </p:sp>
      <p:sp>
        <p:nvSpPr>
          <p:cNvPr id="3" name="Right Arrow 8"/>
          <p:cNvSpPr/>
          <p:nvPr/>
        </p:nvSpPr>
        <p:spPr bwMode="auto">
          <a:xfrm>
            <a:off x="1409700" y="3949700"/>
            <a:ext cx="1435100" cy="1473200"/>
          </a:xfrm>
          <a:prstGeom prst="rightArrow">
            <a:avLst/>
          </a:prstGeom>
          <a:gradFill rotWithShape="0">
            <a:gsLst>
              <a:gs pos="0">
                <a:srgbClr val="FF0000">
                  <a:alpha val="69000"/>
                </a:srgbClr>
              </a:gs>
              <a:gs pos="100000">
                <a:schemeClr val="bg1"/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600" b="1" dirty="0" err="1" smtClean="0">
                <a:latin typeface="Arial" pitchFamily="34" charset="0"/>
              </a:rPr>
              <a:t>partenaires</a:t>
            </a:r>
            <a:endParaRPr lang="en-GB" sz="1600" b="1" dirty="0">
              <a:latin typeface="Arial" pitchFamily="34" charset="0"/>
            </a:endParaRPr>
          </a:p>
        </p:txBody>
      </p:sp>
      <p:sp>
        <p:nvSpPr>
          <p:cNvPr id="4" name="Right Arrow 9"/>
          <p:cNvSpPr/>
          <p:nvPr/>
        </p:nvSpPr>
        <p:spPr bwMode="auto">
          <a:xfrm>
            <a:off x="6342098" y="3964442"/>
            <a:ext cx="2202982" cy="1473200"/>
          </a:xfrm>
          <a:prstGeom prst="rightArrow">
            <a:avLst/>
          </a:prstGeom>
          <a:gradFill>
            <a:gsLst>
              <a:gs pos="0">
                <a:srgbClr val="92D050"/>
              </a:gs>
              <a:gs pos="100000">
                <a:schemeClr val="bg1"/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1600" dirty="0">
              <a:latin typeface="Arial" pitchFamily="34" charset="0"/>
            </a:endParaRPr>
          </a:p>
          <a:p>
            <a:pPr>
              <a:defRPr/>
            </a:pPr>
            <a:r>
              <a:rPr lang="en-US" sz="1600" b="1" dirty="0" smtClean="0">
                <a:latin typeface="Arial" pitchFamily="34" charset="0"/>
              </a:rPr>
              <a:t>Society, </a:t>
            </a:r>
          </a:p>
          <a:p>
            <a:pPr>
              <a:defRPr/>
            </a:pPr>
            <a:r>
              <a:rPr lang="en-US" sz="1600" b="1" dirty="0" err="1" smtClean="0">
                <a:latin typeface="Arial" pitchFamily="34" charset="0"/>
              </a:rPr>
              <a:t>bénéficiaires</a:t>
            </a:r>
            <a:r>
              <a:rPr lang="en-US" sz="1600" b="1" dirty="0" smtClean="0">
                <a:latin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</a:rPr>
              <a:t>finaux</a:t>
            </a:r>
            <a:endParaRPr lang="en-GB" sz="1600" b="1" dirty="0">
              <a:latin typeface="Arial" pitchFamily="34" charset="0"/>
            </a:endParaRPr>
          </a:p>
          <a:p>
            <a:pPr>
              <a:defRPr/>
            </a:pPr>
            <a:endParaRPr lang="en-GB" sz="1600" dirty="0">
              <a:latin typeface="Arial" pitchFamily="34" charset="0"/>
            </a:endParaRPr>
          </a:p>
        </p:txBody>
      </p:sp>
      <p:sp>
        <p:nvSpPr>
          <p:cNvPr id="5" name="Right Arrow 10"/>
          <p:cNvSpPr/>
          <p:nvPr/>
        </p:nvSpPr>
        <p:spPr bwMode="auto">
          <a:xfrm>
            <a:off x="3292475" y="3356991"/>
            <a:ext cx="2877018" cy="2115122"/>
          </a:xfrm>
          <a:prstGeom prst="rightArrow">
            <a:avLst>
              <a:gd name="adj1" fmla="val 66928"/>
              <a:gd name="adj2" fmla="val 50000"/>
            </a:avLst>
          </a:prstGeom>
          <a:gradFill>
            <a:gsLst>
              <a:gs pos="0">
                <a:srgbClr val="FFFF00"/>
              </a:gs>
              <a:gs pos="100000">
                <a:schemeClr val="bg1"/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600" dirty="0">
                <a:latin typeface="Arial" pitchFamily="34" charset="0"/>
              </a:rPr>
              <a:t/>
            </a:r>
            <a:br>
              <a:rPr lang="en-US" sz="1600" dirty="0">
                <a:latin typeface="Arial" pitchFamily="34" charset="0"/>
              </a:rPr>
            </a:br>
            <a:r>
              <a:rPr lang="en-US" sz="1600" dirty="0">
                <a:latin typeface="Arial" pitchFamily="34" charset="0"/>
              </a:rPr>
              <a:t>  </a:t>
            </a:r>
            <a:r>
              <a:rPr lang="en-US" sz="1600" b="1" dirty="0" err="1" smtClean="0">
                <a:latin typeface="Arial" pitchFamily="34" charset="0"/>
              </a:rPr>
              <a:t>groupes</a:t>
            </a:r>
            <a:r>
              <a:rPr lang="en-US" sz="1600" b="1" dirty="0" smtClean="0">
                <a:latin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</a:rPr>
              <a:t>cibles</a:t>
            </a:r>
            <a:r>
              <a:rPr lang="en-US" sz="1600" b="1" dirty="0" smtClean="0">
                <a:latin typeface="Arial" pitchFamily="34" charset="0"/>
              </a:rPr>
              <a:t>, </a:t>
            </a:r>
          </a:p>
          <a:p>
            <a:pPr>
              <a:defRPr/>
            </a:pPr>
            <a:r>
              <a:rPr lang="en-US" sz="1600" b="1" dirty="0" err="1" smtClean="0">
                <a:latin typeface="Arial" pitchFamily="34" charset="0"/>
              </a:rPr>
              <a:t>Bénéficaires</a:t>
            </a:r>
            <a:r>
              <a:rPr lang="en-US" sz="1600" b="1" dirty="0" smtClean="0">
                <a:latin typeface="Arial" pitchFamily="34" charset="0"/>
              </a:rPr>
              <a:t> </a:t>
            </a:r>
          </a:p>
          <a:p>
            <a:pPr>
              <a:defRPr/>
            </a:pPr>
            <a:r>
              <a:rPr lang="en-US" sz="1600" b="1" dirty="0" smtClean="0">
                <a:latin typeface="Arial" pitchFamily="34" charset="0"/>
              </a:rPr>
              <a:t>Directs, </a:t>
            </a:r>
            <a:r>
              <a:rPr lang="en-US" sz="1600" b="1" dirty="0" err="1" smtClean="0">
                <a:latin typeface="Arial" pitchFamily="34" charset="0"/>
              </a:rPr>
              <a:t>organisations</a:t>
            </a:r>
            <a:r>
              <a:rPr lang="en-US" sz="1600" b="1" dirty="0" smtClean="0">
                <a:latin typeface="Arial" pitchFamily="34" charset="0"/>
              </a:rPr>
              <a:t> </a:t>
            </a:r>
          </a:p>
          <a:p>
            <a:pPr>
              <a:defRPr/>
            </a:pPr>
            <a:r>
              <a:rPr lang="en-US" sz="1600" b="1" dirty="0" err="1" smtClean="0">
                <a:latin typeface="Arial" pitchFamily="34" charset="0"/>
              </a:rPr>
              <a:t>bénéficiaires</a:t>
            </a:r>
            <a:endParaRPr lang="en-GB" sz="1600" dirty="0">
              <a:latin typeface="Arial" pitchFamily="34" charset="0"/>
            </a:endParaRPr>
          </a:p>
        </p:txBody>
      </p:sp>
      <p:sp>
        <p:nvSpPr>
          <p:cNvPr id="11282" name="Text Box 27"/>
          <p:cNvSpPr txBox="1">
            <a:spLocks noChangeArrowheads="1"/>
          </p:cNvSpPr>
          <p:nvPr/>
        </p:nvSpPr>
        <p:spPr bwMode="auto">
          <a:xfrm>
            <a:off x="860425" y="5472113"/>
            <a:ext cx="231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Sphere of Control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356" y="6318522"/>
            <a:ext cx="1080120" cy="48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802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9115" y="1124744"/>
            <a:ext cx="6858000" cy="685800"/>
          </a:xfrm>
        </p:spPr>
        <p:txBody>
          <a:bodyPr/>
          <a:lstStyle/>
          <a:p>
            <a:r>
              <a:rPr lang="nl-BE" dirty="0" smtClean="0"/>
              <a:t>Acteurs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2348880"/>
            <a:ext cx="8261548" cy="3138171"/>
          </a:xfrm>
        </p:spPr>
        <p:txBody>
          <a:bodyPr/>
          <a:lstStyle/>
          <a:p>
            <a:pPr lvl="1" algn="just"/>
            <a:r>
              <a:rPr lang="nl-BE" dirty="0" err="1" smtClean="0"/>
              <a:t>Quels</a:t>
            </a:r>
            <a:r>
              <a:rPr lang="nl-BE" dirty="0" smtClean="0"/>
              <a:t> </a:t>
            </a:r>
            <a:r>
              <a:rPr lang="nl-BE" dirty="0" err="1"/>
              <a:t>sont</a:t>
            </a:r>
            <a:r>
              <a:rPr lang="nl-BE" dirty="0"/>
              <a:t> les acteurs </a:t>
            </a:r>
            <a:r>
              <a:rPr lang="nl-BE" dirty="0" err="1"/>
              <a:t>qui</a:t>
            </a:r>
            <a:r>
              <a:rPr lang="nl-BE" dirty="0"/>
              <a:t> ont </a:t>
            </a:r>
            <a:r>
              <a:rPr lang="nl-BE" dirty="0" err="1"/>
              <a:t>une</a:t>
            </a:r>
            <a:r>
              <a:rPr lang="nl-BE" dirty="0"/>
              <a:t> </a:t>
            </a:r>
            <a:r>
              <a:rPr lang="nl-BE" dirty="0" err="1"/>
              <a:t>responsabilité</a:t>
            </a:r>
            <a:r>
              <a:rPr lang="nl-BE" dirty="0"/>
              <a:t>/</a:t>
            </a:r>
            <a:r>
              <a:rPr lang="nl-BE" dirty="0" err="1"/>
              <a:t>obligation</a:t>
            </a:r>
            <a:r>
              <a:rPr lang="nl-BE" dirty="0"/>
              <a:t> vis-à-vis des </a:t>
            </a:r>
            <a:r>
              <a:rPr lang="nl-BE" dirty="0" err="1" smtClean="0"/>
              <a:t>changements</a:t>
            </a:r>
            <a:r>
              <a:rPr lang="nl-BE" dirty="0" smtClean="0"/>
              <a:t>?</a:t>
            </a:r>
          </a:p>
          <a:p>
            <a:pPr lvl="1" algn="just"/>
            <a:r>
              <a:rPr lang="nl-BE" dirty="0" err="1" smtClean="0"/>
              <a:t>Quelles</a:t>
            </a:r>
            <a:r>
              <a:rPr lang="nl-BE" dirty="0" smtClean="0"/>
              <a:t> </a:t>
            </a:r>
            <a:r>
              <a:rPr lang="nl-BE" dirty="0" err="1" smtClean="0"/>
              <a:t>sont</a:t>
            </a:r>
            <a:r>
              <a:rPr lang="nl-BE" dirty="0" smtClean="0"/>
              <a:t> </a:t>
            </a:r>
            <a:r>
              <a:rPr lang="nl-BE" dirty="0" err="1" smtClean="0"/>
              <a:t>leurs</a:t>
            </a:r>
            <a:r>
              <a:rPr lang="nl-BE" dirty="0" smtClean="0"/>
              <a:t> </a:t>
            </a:r>
            <a:r>
              <a:rPr lang="nl-BE" dirty="0" err="1" smtClean="0"/>
              <a:t>capacités</a:t>
            </a:r>
            <a:r>
              <a:rPr lang="nl-BE" dirty="0" smtClean="0"/>
              <a:t> </a:t>
            </a:r>
            <a:r>
              <a:rPr lang="nl-BE" dirty="0"/>
              <a:t>pour </a:t>
            </a:r>
            <a:r>
              <a:rPr lang="nl-BE" dirty="0" err="1"/>
              <a:t>réaliser</a:t>
            </a:r>
            <a:r>
              <a:rPr lang="nl-BE" dirty="0"/>
              <a:t> </a:t>
            </a:r>
            <a:r>
              <a:rPr lang="nl-BE" dirty="0" err="1"/>
              <a:t>ce</a:t>
            </a:r>
            <a:r>
              <a:rPr lang="nl-BE" dirty="0"/>
              <a:t> changement?</a:t>
            </a:r>
          </a:p>
          <a:p>
            <a:pPr lvl="1" algn="just"/>
            <a:r>
              <a:rPr lang="nl-BE" dirty="0" err="1"/>
              <a:t>Quels</a:t>
            </a:r>
            <a:r>
              <a:rPr lang="nl-BE" dirty="0"/>
              <a:t> </a:t>
            </a:r>
            <a:r>
              <a:rPr lang="nl-BE" dirty="0" err="1"/>
              <a:t>sont</a:t>
            </a:r>
            <a:r>
              <a:rPr lang="nl-BE" dirty="0"/>
              <a:t> les </a:t>
            </a:r>
            <a:r>
              <a:rPr lang="nl-BE" dirty="0" err="1"/>
              <a:t>autres</a:t>
            </a:r>
            <a:r>
              <a:rPr lang="nl-BE" dirty="0"/>
              <a:t> acteurs</a:t>
            </a:r>
            <a:r>
              <a:rPr lang="nl-BE" dirty="0" smtClean="0"/>
              <a:t>?</a:t>
            </a:r>
            <a:endParaRPr lang="nl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927" y="586951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1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3" y="908720"/>
            <a:ext cx="6840761" cy="648072"/>
          </a:xfrm>
        </p:spPr>
        <p:txBody>
          <a:bodyPr/>
          <a:lstStyle/>
          <a:p>
            <a:r>
              <a:rPr lang="nl-BE" dirty="0" err="1" smtClean="0"/>
              <a:t>Contribution</a:t>
            </a:r>
            <a:r>
              <a:rPr lang="nl-BE" dirty="0" smtClean="0"/>
              <a:t> </a:t>
            </a:r>
            <a:r>
              <a:rPr lang="nl-BE" dirty="0" err="1"/>
              <a:t>propre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916832"/>
            <a:ext cx="7992888" cy="4248472"/>
          </a:xfrm>
        </p:spPr>
        <p:txBody>
          <a:bodyPr/>
          <a:lstStyle/>
          <a:p>
            <a:pPr lvl="1"/>
            <a:r>
              <a:rPr lang="fr-BE" sz="2600" dirty="0" smtClean="0"/>
              <a:t>Déterminez </a:t>
            </a:r>
            <a:r>
              <a:rPr lang="fr-BE" sz="2600" dirty="0"/>
              <a:t>les changements à court et à long terme auxquels vous pouvez contribuer: qu’est-ce qui est </a:t>
            </a:r>
            <a:r>
              <a:rPr lang="fr-BE" sz="2600" dirty="0" smtClean="0"/>
              <a:t>réalisable?</a:t>
            </a:r>
          </a:p>
          <a:p>
            <a:pPr lvl="1"/>
            <a:r>
              <a:rPr lang="fr-BE" sz="2600" dirty="0" smtClean="0"/>
              <a:t>Sur quoi et qui pouvez-vous avoir de l’influence</a:t>
            </a:r>
            <a:r>
              <a:rPr lang="fr-BE" sz="2600" dirty="0"/>
              <a:t>: qu’est-ce qui est réalisable?</a:t>
            </a:r>
          </a:p>
          <a:p>
            <a:pPr lvl="1"/>
            <a:r>
              <a:rPr lang="nl-BE" sz="2600" dirty="0" err="1" smtClean="0"/>
              <a:t>Tenez</a:t>
            </a:r>
            <a:r>
              <a:rPr lang="nl-BE" sz="2600" dirty="0" smtClean="0"/>
              <a:t> </a:t>
            </a:r>
            <a:r>
              <a:rPr lang="nl-BE" sz="2600" dirty="0" err="1"/>
              <a:t>compte</a:t>
            </a:r>
            <a:r>
              <a:rPr lang="nl-BE" sz="2600" dirty="0"/>
              <a:t> de:</a:t>
            </a:r>
          </a:p>
          <a:p>
            <a:pPr lvl="2" algn="just"/>
            <a:r>
              <a:rPr lang="nl-BE" dirty="0" err="1"/>
              <a:t>Votre</a:t>
            </a:r>
            <a:r>
              <a:rPr lang="nl-BE" dirty="0"/>
              <a:t> expertise, public </a:t>
            </a:r>
            <a:r>
              <a:rPr lang="nl-BE" dirty="0" err="1"/>
              <a:t>cible</a:t>
            </a:r>
            <a:r>
              <a:rPr lang="nl-BE" dirty="0"/>
              <a:t>, </a:t>
            </a:r>
            <a:r>
              <a:rPr lang="nl-BE" dirty="0" err="1"/>
              <a:t>capacité</a:t>
            </a:r>
            <a:r>
              <a:rPr lang="nl-BE" dirty="0"/>
              <a:t>, </a:t>
            </a:r>
            <a:r>
              <a:rPr lang="nl-BE" dirty="0" err="1"/>
              <a:t>priorités</a:t>
            </a:r>
            <a:endParaRPr lang="nl-BE" dirty="0"/>
          </a:p>
          <a:p>
            <a:pPr lvl="2" algn="just"/>
            <a:r>
              <a:rPr lang="nl-BE" dirty="0"/>
              <a:t>La </a:t>
            </a:r>
            <a:r>
              <a:rPr lang="nl-BE" dirty="0" err="1" smtClean="0"/>
              <a:t>capacité</a:t>
            </a:r>
            <a:r>
              <a:rPr lang="nl-BE" dirty="0" smtClean="0"/>
              <a:t> des </a:t>
            </a:r>
            <a:r>
              <a:rPr lang="nl-BE" dirty="0"/>
              <a:t>acteurs</a:t>
            </a:r>
          </a:p>
          <a:p>
            <a:pPr lvl="2" algn="just"/>
            <a:r>
              <a:rPr lang="nl-BE" dirty="0"/>
              <a:t>Les </a:t>
            </a:r>
            <a:r>
              <a:rPr lang="nl-BE" dirty="0" err="1"/>
              <a:t>priorités</a:t>
            </a:r>
            <a:r>
              <a:rPr lang="nl-BE" dirty="0"/>
              <a:t> des </a:t>
            </a:r>
            <a:r>
              <a:rPr lang="nl-BE" dirty="0" err="1" smtClean="0"/>
              <a:t>autres</a:t>
            </a:r>
            <a:r>
              <a:rPr lang="nl-BE" dirty="0" smtClean="0"/>
              <a:t> acteurs</a:t>
            </a:r>
            <a:endParaRPr lang="nl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68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4450" y="1124744"/>
            <a:ext cx="6858000" cy="685800"/>
          </a:xfrm>
        </p:spPr>
        <p:txBody>
          <a:bodyPr/>
          <a:lstStyle/>
          <a:p>
            <a:r>
              <a:rPr lang="nl-BE" dirty="0" smtClean="0"/>
              <a:t>Analyse </a:t>
            </a:r>
            <a:r>
              <a:rPr lang="nl-BE" dirty="0"/>
              <a:t>des </a:t>
            </a:r>
            <a:r>
              <a:rPr lang="nl-BE" dirty="0" err="1"/>
              <a:t>risques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2564904"/>
            <a:ext cx="8189540" cy="1944216"/>
          </a:xfrm>
        </p:spPr>
        <p:txBody>
          <a:bodyPr/>
          <a:lstStyle/>
          <a:p>
            <a:pPr lvl="1" algn="just"/>
            <a:r>
              <a:rPr lang="fr-BE" dirty="0" smtClean="0"/>
              <a:t>Quelle </a:t>
            </a:r>
            <a:r>
              <a:rPr lang="fr-BE" dirty="0"/>
              <a:t>incertitude pour les </a:t>
            </a:r>
            <a:r>
              <a:rPr lang="fr-BE" dirty="0" smtClean="0"/>
              <a:t>postulats? </a:t>
            </a:r>
            <a:r>
              <a:rPr lang="fr-BE" dirty="0"/>
              <a:t>Quelle est la probabilité d’échec et quel est l’impact?</a:t>
            </a:r>
            <a:endParaRPr lang="nl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58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679738" y="164029"/>
            <a:ext cx="71212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 smtClean="0">
                <a:solidFill>
                  <a:schemeClr val="tx1"/>
                </a:solidFill>
                <a:latin typeface="Arial"/>
                <a:cs typeface="Arial"/>
              </a:rPr>
              <a:t>Visualisation Théorie 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du Changement</a:t>
            </a:r>
            <a:endParaRPr lang="en-GB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125036" y="1110033"/>
            <a:ext cx="548640" cy="548640"/>
          </a:xfrm>
          <a:prstGeom prst="ellipse">
            <a:avLst/>
          </a:prstGeom>
          <a:solidFill>
            <a:srgbClr val="0099FF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9" name="Text Placeholder 2"/>
          <p:cNvSpPr txBox="1">
            <a:spLocks/>
          </p:cNvSpPr>
          <p:nvPr/>
        </p:nvSpPr>
        <p:spPr>
          <a:xfrm>
            <a:off x="873582" y="913334"/>
            <a:ext cx="8213551" cy="82578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des actions pour créer </a:t>
            </a:r>
            <a:b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 conditions menant au changement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203526" y="1740187"/>
            <a:ext cx="71628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9"/>
          <p:cNvSpPr/>
          <p:nvPr/>
        </p:nvSpPr>
        <p:spPr>
          <a:xfrm>
            <a:off x="1447800" y="1828800"/>
            <a:ext cx="6553200" cy="565754"/>
          </a:xfrm>
          <a:prstGeom prst="rect">
            <a:avLst/>
          </a:prstGeom>
          <a:solidFill>
            <a:srgbClr val="009740"/>
          </a:solidFill>
          <a:ln w="12700"/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SITUATION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DESIREE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20"/>
          <p:cNvSpPr/>
          <p:nvPr/>
        </p:nvSpPr>
        <p:spPr>
          <a:xfrm>
            <a:off x="1446557" y="6115031"/>
            <a:ext cx="6553199" cy="513127"/>
          </a:xfrm>
          <a:prstGeom prst="rect">
            <a:avLst/>
          </a:prstGeom>
          <a:solidFill>
            <a:srgbClr val="333399"/>
          </a:solidFill>
          <a:ln w="12700"/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SITUATION ACTUELLE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eft Arrow 19"/>
          <p:cNvSpPr/>
          <p:nvPr/>
        </p:nvSpPr>
        <p:spPr>
          <a:xfrm rot="5400000">
            <a:off x="2256606" y="3567331"/>
            <a:ext cx="399671" cy="350418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" name="Rectangle 14"/>
          <p:cNvSpPr/>
          <p:nvPr/>
        </p:nvSpPr>
        <p:spPr>
          <a:xfrm>
            <a:off x="1446557" y="3962400"/>
            <a:ext cx="1883539" cy="6913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/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Changement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court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terme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3" name="Rectangle 16"/>
          <p:cNvSpPr/>
          <p:nvPr/>
        </p:nvSpPr>
        <p:spPr>
          <a:xfrm>
            <a:off x="3838680" y="3933218"/>
            <a:ext cx="1883539" cy="7100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/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Changement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a court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terme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17"/>
          <p:cNvSpPr/>
          <p:nvPr/>
        </p:nvSpPr>
        <p:spPr>
          <a:xfrm>
            <a:off x="6023161" y="3962400"/>
            <a:ext cx="1874014" cy="7081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/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Changement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a court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terme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42250" y="5029200"/>
            <a:ext cx="1676401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Activites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659888" y="5029200"/>
            <a:ext cx="1524000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Activites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95374" y="5029200"/>
            <a:ext cx="1676401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Activites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631652" y="5637742"/>
            <a:ext cx="1524000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Activites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261161" y="5639742"/>
            <a:ext cx="1524000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Activites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eft Arrow 19"/>
          <p:cNvSpPr/>
          <p:nvPr/>
        </p:nvSpPr>
        <p:spPr>
          <a:xfrm rot="5400000">
            <a:off x="4529992" y="3587804"/>
            <a:ext cx="399671" cy="315662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6" name="Left Arrow 19"/>
          <p:cNvSpPr/>
          <p:nvPr/>
        </p:nvSpPr>
        <p:spPr>
          <a:xfrm rot="5400000">
            <a:off x="2181570" y="2375878"/>
            <a:ext cx="399671" cy="343220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7" name="Left Arrow 19"/>
          <p:cNvSpPr/>
          <p:nvPr/>
        </p:nvSpPr>
        <p:spPr>
          <a:xfrm rot="5400000">
            <a:off x="4529991" y="2330490"/>
            <a:ext cx="399671" cy="391861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58" name="Left Arrow 19"/>
          <p:cNvSpPr/>
          <p:nvPr/>
        </p:nvSpPr>
        <p:spPr>
          <a:xfrm rot="5400000">
            <a:off x="6787312" y="2363987"/>
            <a:ext cx="399671" cy="403973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6" name="Left Arrow 19"/>
          <p:cNvSpPr/>
          <p:nvPr/>
        </p:nvSpPr>
        <p:spPr>
          <a:xfrm rot="5400000">
            <a:off x="6704974" y="3563353"/>
            <a:ext cx="399671" cy="398424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7" name="Left Arrow 19"/>
          <p:cNvSpPr/>
          <p:nvPr/>
        </p:nvSpPr>
        <p:spPr>
          <a:xfrm rot="5400000">
            <a:off x="2181570" y="4642149"/>
            <a:ext cx="399671" cy="343220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8" name="Left Arrow 19"/>
          <p:cNvSpPr/>
          <p:nvPr/>
        </p:nvSpPr>
        <p:spPr>
          <a:xfrm rot="5400000">
            <a:off x="4448363" y="4661360"/>
            <a:ext cx="399671" cy="304800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69" name="Left Arrow 19"/>
          <p:cNvSpPr/>
          <p:nvPr/>
        </p:nvSpPr>
        <p:spPr>
          <a:xfrm rot="5400000">
            <a:off x="6619222" y="4697482"/>
            <a:ext cx="399671" cy="304800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0" name="Left Arrow 19"/>
          <p:cNvSpPr/>
          <p:nvPr/>
        </p:nvSpPr>
        <p:spPr>
          <a:xfrm rot="5400000">
            <a:off x="2896078" y="5342247"/>
            <a:ext cx="399671" cy="248230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1" name="Left Arrow 19"/>
          <p:cNvSpPr/>
          <p:nvPr/>
        </p:nvSpPr>
        <p:spPr>
          <a:xfrm rot="5400000">
            <a:off x="3904888" y="5344014"/>
            <a:ext cx="399671" cy="324950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2" name="Left Arrow 19"/>
          <p:cNvSpPr/>
          <p:nvPr/>
        </p:nvSpPr>
        <p:spPr>
          <a:xfrm rot="5400000">
            <a:off x="5290639" y="5314068"/>
            <a:ext cx="399671" cy="312951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3" name="Left Arrow 19"/>
          <p:cNvSpPr/>
          <p:nvPr/>
        </p:nvSpPr>
        <p:spPr>
          <a:xfrm rot="5400000">
            <a:off x="6520080" y="5366405"/>
            <a:ext cx="399671" cy="276167"/>
          </a:xfrm>
          <a:prstGeom prst="leftArrow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5" name="Rectangle 14"/>
          <p:cNvSpPr/>
          <p:nvPr/>
        </p:nvSpPr>
        <p:spPr>
          <a:xfrm>
            <a:off x="1446557" y="2700993"/>
            <a:ext cx="1883539" cy="866755"/>
          </a:xfrm>
          <a:prstGeom prst="rect">
            <a:avLst/>
          </a:prstGeom>
          <a:solidFill>
            <a:srgbClr val="FBC293"/>
          </a:solidFill>
          <a:ln w="12700"/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Changement a moyen terme -1</a:t>
            </a:r>
          </a:p>
        </p:txBody>
      </p:sp>
      <p:sp>
        <p:nvSpPr>
          <p:cNvPr id="37" name="Rectangle 14"/>
          <p:cNvSpPr/>
          <p:nvPr/>
        </p:nvSpPr>
        <p:spPr>
          <a:xfrm>
            <a:off x="3757984" y="2709366"/>
            <a:ext cx="1883539" cy="866755"/>
          </a:xfrm>
          <a:prstGeom prst="rect">
            <a:avLst/>
          </a:prstGeom>
          <a:solidFill>
            <a:srgbClr val="FBC293"/>
          </a:solidFill>
          <a:ln w="12700"/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Changement a moyen terme </a:t>
            </a:r>
            <a:r>
              <a:rPr lang="fr-FR" sz="1600" b="1" dirty="0" smtClean="0">
                <a:solidFill>
                  <a:schemeClr val="tx1"/>
                </a:solidFill>
              </a:rPr>
              <a:t>-2</a:t>
            </a: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38" name="Rectangle 14"/>
          <p:cNvSpPr/>
          <p:nvPr/>
        </p:nvSpPr>
        <p:spPr>
          <a:xfrm>
            <a:off x="6091804" y="2757911"/>
            <a:ext cx="1883539" cy="866755"/>
          </a:xfrm>
          <a:prstGeom prst="rect">
            <a:avLst/>
          </a:prstGeom>
          <a:solidFill>
            <a:srgbClr val="FBC293"/>
          </a:solidFill>
          <a:ln w="12700"/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Changement a moyen terme </a:t>
            </a:r>
            <a:r>
              <a:rPr lang="fr-FR" sz="1600" b="1" dirty="0" smtClean="0">
                <a:solidFill>
                  <a:schemeClr val="tx1"/>
                </a:solidFill>
              </a:rPr>
              <a:t>-</a:t>
            </a:r>
            <a:r>
              <a:rPr lang="fr-FR" sz="1600" b="1" dirty="0">
                <a:solidFill>
                  <a:schemeClr val="tx1"/>
                </a:solidFill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 rot="16200000">
            <a:off x="4503906" y="1404042"/>
            <a:ext cx="400110" cy="2337458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pPr algn="ctr"/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Hypothèsess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Risques</a:t>
            </a:r>
            <a:endParaRPr lang="fr-BE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 rot="16200000">
            <a:off x="4550138" y="3675217"/>
            <a:ext cx="400110" cy="2296724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pPr algn="ctr"/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Hypothèsess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&amp;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Risques</a:t>
            </a:r>
            <a:endParaRPr lang="fr-BE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 rot="16200000">
            <a:off x="4529771" y="2583490"/>
            <a:ext cx="400110" cy="2337458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pPr algn="ctr"/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Hypothèsess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&amp;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Risques</a:t>
            </a:r>
            <a:endParaRPr lang="fr-BE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Left Brace 1"/>
          <p:cNvSpPr/>
          <p:nvPr/>
        </p:nvSpPr>
        <p:spPr>
          <a:xfrm>
            <a:off x="790558" y="2372715"/>
            <a:ext cx="550004" cy="3603581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76062" y="1676400"/>
            <a:ext cx="492443" cy="443863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000" b="1" dirty="0" smtClean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Conditions </a:t>
            </a:r>
            <a:r>
              <a:rPr lang="en-US" sz="2000" b="1" dirty="0" err="1" smtClean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menant</a:t>
            </a:r>
            <a:r>
              <a:rPr lang="en-US" sz="2000" b="1" dirty="0" smtClean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 </a:t>
            </a:r>
            <a:r>
              <a:rPr lang="en-US" sz="2000" b="1" dirty="0" err="1" smtClean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changement</a:t>
            </a:r>
            <a:endParaRPr lang="en-US" sz="2000" b="1" dirty="0">
              <a:solidFill>
                <a:srgbClr val="0099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9994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2571750"/>
            <a:ext cx="8515350" cy="142875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>
                <a:solidFill>
                  <a:schemeClr val="tx1"/>
                </a:solidFill>
              </a:rPr>
              <a:t>Application de la théorie du changement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76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53536" y="370932"/>
            <a:ext cx="6965937" cy="59375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fr-BE" b="1" dirty="0"/>
              <a:t>Définition:</a:t>
            </a:r>
            <a:endParaRPr lang="fr-FR" b="1" dirty="0" smtClean="0">
              <a:solidFill>
                <a:schemeClr val="tx1"/>
              </a:solidFill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180033" y="1057277"/>
            <a:ext cx="2303735" cy="5715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  <a:defRPr/>
            </a:pPr>
            <a:r>
              <a:rPr lang="fr-BE" sz="2400" b="1" dirty="0" smtClean="0"/>
              <a:t>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BE" sz="2400" b="1" dirty="0" smtClean="0"/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BE" sz="2000" dirty="0" smtClean="0"/>
          </a:p>
          <a:p>
            <a:pPr algn="just">
              <a:defRPr/>
            </a:pPr>
            <a:endParaRPr lang="fr-BE" sz="2400" dirty="0" smtClean="0"/>
          </a:p>
          <a:p>
            <a:pPr algn="just">
              <a:defRPr/>
            </a:pPr>
            <a:endParaRPr lang="fr-FR" sz="2400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fr-FR" sz="2000" dirty="0" smtClean="0"/>
          </a:p>
          <a:p>
            <a:pPr eaLnBrk="1" hangingPunct="1">
              <a:defRPr/>
            </a:pPr>
            <a:endParaRPr lang="fr-FR" sz="1800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5943" y="1615040"/>
            <a:ext cx="900112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Une</a:t>
            </a:r>
            <a:r>
              <a:rPr lang="fr-FR" sz="24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description d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é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taill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ée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de la façon dont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nous et les parties prenantes</a:t>
            </a:r>
            <a:r>
              <a:rPr lang="fr-FR" sz="2400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du projet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attendons/prévoyons</a:t>
            </a:r>
            <a:r>
              <a:rPr lang="fr-FR" sz="24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que</a:t>
            </a:r>
            <a:r>
              <a:rPr lang="fr-FR" sz="24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le </a:t>
            </a:r>
            <a:r>
              <a:rPr lang="fr-FR" sz="24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changement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se produise au niveau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des participants, </a:t>
            </a:r>
            <a:r>
              <a:rPr lang="fr-FR" sz="2400" b="1" i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bénéficiaires</a:t>
            </a:r>
            <a:r>
              <a:rPr lang="fr-F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,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groupes de bénéficiaires</a:t>
            </a:r>
            <a:r>
              <a:rPr lang="fr-FR" sz="2400" b="1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et/ou</a:t>
            </a:r>
            <a:r>
              <a:rPr lang="fr-FR" sz="24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de la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zone d’intervention</a:t>
            </a:r>
            <a:r>
              <a:rPr lang="fr-FR" sz="2400" b="1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du projet tout en prenant en compte les </a:t>
            </a:r>
            <a:r>
              <a:rPr lang="fr-FR" sz="24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facteurs</a:t>
            </a:r>
            <a:r>
              <a:rPr lang="fr-FR" sz="24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qui, selon nous, peuvent </a:t>
            </a:r>
            <a:r>
              <a:rPr lang="fr-FR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faciliter ou entraver </a:t>
            </a:r>
            <a:r>
              <a:rPr lang="fr-FR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ce changement</a:t>
            </a:r>
            <a:r>
              <a:rPr lang="fr-FR" sz="24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fr-FR" sz="2400" dirty="0">
                <a:latin typeface="Arial Narrow" pitchFamily="34" charset="0"/>
              </a:rPr>
              <a:t>La théorie du changement exprime comment vous et les parties prenantes du projet prévoyez que le changement aura lieu dans l’environnement où le projet sera mis en œuvre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fr-FR" sz="2400" dirty="0">
                <a:latin typeface="Arial Narrow" pitchFamily="34" charset="0"/>
              </a:rPr>
              <a:t>Elle aussi appelée logique de «</a:t>
            </a:r>
            <a:r>
              <a:rPr lang="fr-FR" sz="2400" b="1" dirty="0">
                <a:latin typeface="Arial Narrow" pitchFamily="34" charset="0"/>
              </a:rPr>
              <a:t> </a:t>
            </a:r>
            <a:r>
              <a:rPr lang="fr-FR" sz="2400" b="1" dirty="0">
                <a:solidFill>
                  <a:srgbClr val="FF0000"/>
                </a:solidFill>
                <a:latin typeface="Arial Narrow" pitchFamily="34" charset="0"/>
              </a:rPr>
              <a:t>moyens à fins</a:t>
            </a:r>
            <a:r>
              <a:rPr lang="fr-FR" sz="2400" dirty="0">
                <a:latin typeface="Arial Narrow" pitchFamily="34" charset="0"/>
              </a:rPr>
              <a:t> » ou « </a:t>
            </a:r>
            <a:r>
              <a:rPr lang="fr-FR" sz="2400" b="1" dirty="0">
                <a:solidFill>
                  <a:srgbClr val="FF0000"/>
                </a:solidFill>
                <a:latin typeface="Arial Narrow" pitchFamily="34" charset="0"/>
              </a:rPr>
              <a:t>le chemin du développement</a:t>
            </a:r>
            <a:r>
              <a:rPr lang="fr-FR" sz="2400" dirty="0">
                <a:latin typeface="Arial Narrow" pitchFamily="34" charset="0"/>
              </a:rPr>
              <a:t> ».</a:t>
            </a:r>
            <a:endParaRPr lang="fr-FR" sz="2400" kern="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Times New Roman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95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nimBg="1"/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332656"/>
            <a:ext cx="6336704" cy="72008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fr-FR" sz="2400" b="1" dirty="0" smtClean="0"/>
              <a:t>Passage de la problématique à la théorie du changement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00261"/>
            <a:ext cx="9144000" cy="4900613"/>
          </a:xfrm>
        </p:spPr>
        <p:txBody>
          <a:bodyPr/>
          <a:lstStyle/>
          <a:p>
            <a:pPr>
              <a:buFontTx/>
              <a:buBlip>
                <a:blip r:embed="rId3"/>
              </a:buBlip>
              <a:defRPr/>
            </a:pPr>
            <a:r>
              <a:rPr lang="fr-FR" sz="3600" dirty="0" smtClean="0">
                <a:solidFill>
                  <a:srgbClr val="FF0000"/>
                </a:solidFill>
                <a:cs typeface="Times New Roman" pitchFamily="18" charset="0"/>
              </a:rPr>
              <a:t>Où</a:t>
            </a:r>
            <a:r>
              <a:rPr lang="fr-FR" sz="36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fr-FR" sz="3600" dirty="0" smtClean="0">
                <a:cs typeface="Times New Roman" pitchFamily="18" charset="0"/>
              </a:rPr>
              <a:t>nous sommes…..? </a:t>
            </a:r>
            <a:r>
              <a:rPr lang="fr-FR" sz="1800" i="1" dirty="0" smtClean="0">
                <a:solidFill>
                  <a:schemeClr val="tx1"/>
                </a:solidFill>
                <a:cs typeface="Times New Roman" pitchFamily="18" charset="0"/>
              </a:rPr>
              <a:t>(Problèmes prioritaires)</a:t>
            </a:r>
          </a:p>
          <a:p>
            <a:pPr>
              <a:buFontTx/>
              <a:buBlip>
                <a:blip r:embed="rId3"/>
              </a:buBlip>
              <a:defRPr/>
            </a:pPr>
            <a:endParaRPr lang="fr-FR" sz="36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Blip>
                <a:blip r:embed="rId3"/>
              </a:buBlip>
              <a:defRPr/>
            </a:pPr>
            <a:r>
              <a:rPr lang="fr-FR" dirty="0" smtClean="0">
                <a:solidFill>
                  <a:srgbClr val="FF0000"/>
                </a:solidFill>
                <a:cs typeface="Times New Roman" pitchFamily="18" charset="0"/>
              </a:rPr>
              <a:t>Pourquoi</a:t>
            </a:r>
            <a:r>
              <a:rPr lang="fr-FR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fr-FR" dirty="0" smtClean="0">
                <a:cs typeface="Times New Roman" pitchFamily="18" charset="0"/>
              </a:rPr>
              <a:t>nous y sommes….? </a:t>
            </a:r>
            <a:r>
              <a:rPr lang="fr-FR" sz="1800" i="1" dirty="0" smtClean="0">
                <a:solidFill>
                  <a:schemeClr val="tx1"/>
                </a:solidFill>
                <a:cs typeface="Times New Roman" pitchFamily="18" charset="0"/>
              </a:rPr>
              <a:t>(Analyse des Causes des 							problèmes)</a:t>
            </a:r>
          </a:p>
          <a:p>
            <a:pPr>
              <a:buFontTx/>
              <a:buBlip>
                <a:blip r:embed="rId3"/>
              </a:buBlip>
              <a:defRPr/>
            </a:pPr>
            <a:endParaRPr lang="fr-F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Blip>
                <a:blip r:embed="rId3"/>
              </a:buBlip>
              <a:defRPr/>
            </a:pPr>
            <a:r>
              <a:rPr lang="fr-FR" dirty="0" smtClean="0">
                <a:solidFill>
                  <a:srgbClr val="FF0000"/>
                </a:solidFill>
                <a:cs typeface="Times New Roman" pitchFamily="18" charset="0"/>
              </a:rPr>
              <a:t>Où voulons nous  </a:t>
            </a:r>
            <a:r>
              <a:rPr lang="fr-FR" dirty="0" smtClean="0">
                <a:cs typeface="Times New Roman" pitchFamily="18" charset="0"/>
              </a:rPr>
              <a:t>allez? </a:t>
            </a:r>
            <a:r>
              <a:rPr lang="fr-FR" sz="1800" i="1" dirty="0" smtClean="0">
                <a:solidFill>
                  <a:schemeClr val="tx1"/>
                </a:solidFill>
                <a:cs typeface="Times New Roman" pitchFamily="18" charset="0"/>
              </a:rPr>
              <a:t>(changement attendu/prévu ou objectif)</a:t>
            </a:r>
          </a:p>
          <a:p>
            <a:pPr>
              <a:buFontTx/>
              <a:buBlip>
                <a:blip r:embed="rId3"/>
              </a:buBlip>
              <a:defRPr/>
            </a:pPr>
            <a:endParaRPr lang="fr-F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Blip>
                <a:blip r:embed="rId3"/>
              </a:buBlip>
              <a:defRPr/>
            </a:pPr>
            <a:r>
              <a:rPr lang="fr-FR" sz="3600" dirty="0" smtClean="0">
                <a:solidFill>
                  <a:srgbClr val="FF0000"/>
                </a:solidFill>
                <a:cs typeface="Times New Roman" pitchFamily="18" charset="0"/>
              </a:rPr>
              <a:t>Comment </a:t>
            </a:r>
            <a:r>
              <a:rPr lang="fr-FR" sz="3600" dirty="0" smtClean="0">
                <a:cs typeface="Times New Roman" pitchFamily="18" charset="0"/>
              </a:rPr>
              <a:t>y  arriver? </a:t>
            </a:r>
            <a:r>
              <a:rPr lang="fr-FR" sz="1800" i="1" dirty="0" smtClean="0">
                <a:solidFill>
                  <a:schemeClr val="tx1"/>
                </a:solidFill>
                <a:cs typeface="Times New Roman" pitchFamily="18" charset="0"/>
              </a:rPr>
              <a:t>(Activités/stratégie d’intervention ou 					Théorie de Changement)  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0971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25525" y="4214813"/>
            <a:ext cx="7924800" cy="1133499"/>
          </a:xfrm>
          <a:prstGeom prst="rect">
            <a:avLst/>
          </a:prstGeom>
          <a:solidFill>
            <a:schemeClr val="bg1">
              <a:lumMod val="75000"/>
              <a:alpha val="2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800" dirty="0">
              <a:cs typeface="Arial" pitchFamily="34" charset="0"/>
            </a:endParaRPr>
          </a:p>
        </p:txBody>
      </p:sp>
      <p:sp>
        <p:nvSpPr>
          <p:cNvPr id="12291" name="Text Placeholder 2"/>
          <p:cNvSpPr txBox="1">
            <a:spLocks/>
          </p:cNvSpPr>
          <p:nvPr/>
        </p:nvSpPr>
        <p:spPr bwMode="auto">
          <a:xfrm>
            <a:off x="1025525" y="4214813"/>
            <a:ext cx="7924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fr-FR" altLang="fr-FR" sz="2800" b="1" dirty="0">
                <a:cs typeface="Arial" panose="020B0604020202020204" pitchFamily="34" charset="0"/>
              </a:rPr>
              <a:t>Changement souhaité </a:t>
            </a:r>
            <a:r>
              <a:rPr lang="fr-FR" altLang="fr-FR" sz="2800" dirty="0">
                <a:cs typeface="Arial" panose="020B0604020202020204" pitchFamily="34" charset="0"/>
              </a:rPr>
              <a:t>: vous faites partie intégrante de votre nouvelle communauté </a:t>
            </a:r>
          </a:p>
        </p:txBody>
      </p:sp>
      <p:sp>
        <p:nvSpPr>
          <p:cNvPr id="12292" name="Text Placeholder 3"/>
          <p:cNvSpPr txBox="1">
            <a:spLocks/>
          </p:cNvSpPr>
          <p:nvPr/>
        </p:nvSpPr>
        <p:spPr bwMode="auto">
          <a:xfrm>
            <a:off x="0" y="1285875"/>
            <a:ext cx="85788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fr-FR" altLang="fr-FR" sz="2800" b="1">
                <a:cs typeface="Arial" panose="020B0604020202020204" pitchFamily="34" charset="0"/>
              </a:rPr>
              <a:t>Exemple 1: intégrer une nouvelle communauté</a:t>
            </a:r>
          </a:p>
        </p:txBody>
      </p:sp>
      <p:pic>
        <p:nvPicPr>
          <p:cNvPr id="12293" name="Picture 4" descr="http://downloadicons.net/sites/default/files/house-icon-7008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348312"/>
            <a:ext cx="1584176" cy="1094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http://opensourceecology.org/w/images/thumb/f/fb/Iterative_development_icon_v1-2.svg/150px-Iterative_development_icon_v1-2.sv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4357688"/>
            <a:ext cx="776288" cy="7762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6" descr="http://s3.amazonaws.com/libapps/accounts/2001/images/google-location-icon-icon-location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06" y="3019425"/>
            <a:ext cx="409575" cy="5127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Box 28"/>
          <p:cNvSpPr txBox="1">
            <a:spLocks noChangeArrowheads="1"/>
          </p:cNvSpPr>
          <p:nvPr/>
        </p:nvSpPr>
        <p:spPr bwMode="auto">
          <a:xfrm>
            <a:off x="901303" y="2863850"/>
            <a:ext cx="76581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dirty="0">
                <a:cs typeface="Arial" panose="020B0604020202020204" pitchFamily="34" charset="0"/>
              </a:rPr>
              <a:t>Situation actuelle </a:t>
            </a:r>
            <a:r>
              <a:rPr lang="fr-FR" altLang="fr-FR" sz="2800" dirty="0">
                <a:cs typeface="Arial" panose="020B0604020202020204" pitchFamily="34" charset="0"/>
              </a:rPr>
              <a:t>: pour vos voisins, vous êtes un étranger</a:t>
            </a:r>
          </a:p>
        </p:txBody>
      </p:sp>
      <p:sp>
        <p:nvSpPr>
          <p:cNvPr id="12297" name="Text Placeholder 3"/>
          <p:cNvSpPr txBox="1">
            <a:spLocks/>
          </p:cNvSpPr>
          <p:nvPr/>
        </p:nvSpPr>
        <p:spPr bwMode="auto">
          <a:xfrm>
            <a:off x="214313" y="1852613"/>
            <a:ext cx="85788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fr-FR" altLang="fr-FR" sz="2800" dirty="0">
                <a:cs typeface="Arial" panose="020B0604020202020204" pitchFamily="34" charset="0"/>
              </a:rPr>
              <a:t>Vous venez d’emménager dans un nouveau quartier…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191370" y="220651"/>
            <a:ext cx="662473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fr-BE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Développer des théories de changement</a:t>
            </a:r>
            <a:endParaRPr lang="fr-FR" b="1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16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638" y="5886450"/>
            <a:ext cx="74930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2"/>
          <p:cNvSpPr txBox="1">
            <a:spLocks/>
          </p:cNvSpPr>
          <p:nvPr/>
        </p:nvSpPr>
        <p:spPr>
          <a:xfrm>
            <a:off x="4267200" y="1011238"/>
            <a:ext cx="4876800" cy="838200"/>
          </a:xfrm>
          <a:prstGeom prst="rect">
            <a:avLst/>
          </a:prstGeom>
        </p:spPr>
        <p:txBody>
          <a:bodyPr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fr-FR" altLang="fr-FR" sz="2200">
                <a:cs typeface="Arial" panose="020B0604020202020204" pitchFamily="34" charset="0"/>
              </a:rPr>
              <a:t>Vous avez de </a:t>
            </a:r>
            <a:r>
              <a:rPr lang="fr-FR" altLang="fr-FR" sz="2200" b="1">
                <a:solidFill>
                  <a:srgbClr val="FF0000"/>
                </a:solidFill>
                <a:cs typeface="Arial" panose="020B0604020202020204" pitchFamily="34" charset="0"/>
              </a:rPr>
              <a:t>nombreuses possibilités</a:t>
            </a:r>
            <a:r>
              <a:rPr lang="fr-FR" altLang="fr-FR" sz="2200">
                <a:solidFill>
                  <a:srgbClr val="0099FF"/>
                </a:solidFill>
                <a:cs typeface="Arial" panose="020B0604020202020204" pitchFamily="34" charset="0"/>
              </a:rPr>
              <a:t> </a:t>
            </a:r>
            <a:r>
              <a:rPr lang="fr-FR" altLang="fr-FR" sz="2200">
                <a:cs typeface="Arial" panose="020B0604020202020204" pitchFamily="34" charset="0"/>
              </a:rPr>
              <a:t>pour </a:t>
            </a:r>
            <a:r>
              <a:rPr lang="fr-FR" altLang="fr-FR" sz="2200" b="1">
                <a:solidFill>
                  <a:srgbClr val="FF0000"/>
                </a:solidFill>
                <a:cs typeface="Arial" panose="020B0604020202020204" pitchFamily="34" charset="0"/>
              </a:rPr>
              <a:t>atteindre cet objectif.</a:t>
            </a:r>
            <a:endParaRPr lang="en-US" altLang="fr-FR" sz="2200" b="1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fr-FR" sz="2200">
              <a:cs typeface="Arial" panose="020B0604020202020204" pitchFamily="34" charset="0"/>
            </a:endParaRPr>
          </a:p>
          <a:p>
            <a:pPr lvl="1" eaLnBrk="1" hangingPunct="1"/>
            <a:endParaRPr lang="en-US" altLang="fr-FR" sz="2200">
              <a:cs typeface="Arial" panose="020B0604020202020204" pitchFamily="34" charset="0"/>
            </a:endParaRPr>
          </a:p>
        </p:txBody>
      </p:sp>
      <p:sp>
        <p:nvSpPr>
          <p:cNvPr id="13316" name="Text Placeholder 3"/>
          <p:cNvSpPr txBox="1">
            <a:spLocks/>
          </p:cNvSpPr>
          <p:nvPr/>
        </p:nvSpPr>
        <p:spPr bwMode="auto">
          <a:xfrm>
            <a:off x="17463" y="1057275"/>
            <a:ext cx="383540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fr-FR" sz="2800" b="1">
                <a:cs typeface="Arial" panose="020B0604020202020204" pitchFamily="34" charset="0"/>
              </a:rPr>
              <a:t>Mais </a:t>
            </a:r>
            <a:r>
              <a:rPr lang="en-US" altLang="fr-FR" sz="2600" b="1">
                <a:cs typeface="Arial" panose="020B0604020202020204" pitchFamily="34" charset="0"/>
              </a:rPr>
              <a:t>comment</a:t>
            </a:r>
            <a:r>
              <a:rPr lang="en-US" altLang="fr-FR" sz="2800" b="1">
                <a:cs typeface="Arial" panose="020B0604020202020204" pitchFamily="34" charset="0"/>
              </a:rPr>
              <a:t> faire ?</a:t>
            </a:r>
          </a:p>
        </p:txBody>
      </p:sp>
      <p:sp>
        <p:nvSpPr>
          <p:cNvPr id="13317" name="TextBox 10"/>
          <p:cNvSpPr txBox="1">
            <a:spLocks noChangeArrowheads="1"/>
          </p:cNvSpPr>
          <p:nvPr/>
        </p:nvSpPr>
        <p:spPr bwMode="auto">
          <a:xfrm>
            <a:off x="76200" y="5570538"/>
            <a:ext cx="85740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200">
                <a:cs typeface="Arial" panose="020B0604020202020204" pitchFamily="34" charset="0"/>
              </a:rPr>
              <a:t>Quelle stratégie est la plus appropriée ? Ou bien pensez-vous que ces stratégies doivent être mises en place conjointement 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16400" y="2093913"/>
            <a:ext cx="4775200" cy="3478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FR" sz="2200" dirty="0">
                <a:cs typeface="Arial" pitchFamily="34" charset="0"/>
              </a:rPr>
              <a:t>Vous pourriez :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  <a:defRPr/>
            </a:pPr>
            <a:r>
              <a:rPr lang="fr-FR" sz="2200" dirty="0">
                <a:cs typeface="Arial" pitchFamily="34" charset="0"/>
              </a:rPr>
              <a:t>Frapper à toutes les portes pour vous présenter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  <a:defRPr/>
            </a:pPr>
            <a:r>
              <a:rPr lang="fr-FR" sz="2200" dirty="0">
                <a:cs typeface="Arial" pitchFamily="34" charset="0"/>
              </a:rPr>
              <a:t>Inviter les voisins a vos cérémonies familiales comme baptême, mariage, etc. 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  <a:defRPr/>
            </a:pPr>
            <a:r>
              <a:rPr lang="fr-FR" sz="2200" dirty="0">
                <a:cs typeface="Arial" pitchFamily="34" charset="0"/>
              </a:rPr>
              <a:t>Vous impliquer dans les activités du quartier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  <a:defRPr/>
            </a:pPr>
            <a:r>
              <a:rPr lang="fr-FR" sz="2200" dirty="0">
                <a:cs typeface="Arial" pitchFamily="34" charset="0"/>
              </a:rPr>
              <a:t>Assister aux cérémonies familiales de vos voisins</a:t>
            </a:r>
            <a:r>
              <a:rPr lang="en-US" sz="2200" dirty="0">
                <a:cs typeface="Arial" panose="020B0604020202020204" pitchFamily="34" charset="0"/>
              </a:rPr>
              <a:t>.</a:t>
            </a:r>
            <a:endParaRPr lang="fr-FR" sz="2200" dirty="0">
              <a:cs typeface="Arial" pitchFamily="34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852863" y="1050925"/>
            <a:ext cx="363537" cy="484188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76288" y="3563938"/>
            <a:ext cx="976312" cy="2349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3321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2149475"/>
            <a:ext cx="41910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Box 2"/>
          <p:cNvSpPr txBox="1">
            <a:spLocks noChangeArrowheads="1"/>
          </p:cNvSpPr>
          <p:nvPr/>
        </p:nvSpPr>
        <p:spPr bwMode="auto">
          <a:xfrm rot="-298204">
            <a:off x="703263" y="3489325"/>
            <a:ext cx="14668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600" b="1">
                <a:solidFill>
                  <a:srgbClr val="0099FF"/>
                </a:solidFill>
                <a:cs typeface="Arial" panose="020B0604020202020204" pitchFamily="34" charset="0"/>
              </a:rPr>
              <a:t>changement!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fr-BE" sz="3600" b="1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Développer des théories de changement</a:t>
            </a:r>
            <a:endParaRPr lang="fr-FR" sz="3600" b="1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57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Placeholder 3"/>
          <p:cNvSpPr txBox="1">
            <a:spLocks/>
          </p:cNvSpPr>
          <p:nvPr/>
        </p:nvSpPr>
        <p:spPr bwMode="auto">
          <a:xfrm>
            <a:off x="4495800" y="5497513"/>
            <a:ext cx="4495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fr-FR" altLang="fr-FR" sz="2800" b="1">
                <a:cs typeface="Arial" panose="020B0604020202020204" pitchFamily="34" charset="0"/>
              </a:rPr>
              <a:t>La Stratégie du Baptême</a:t>
            </a:r>
          </a:p>
        </p:txBody>
      </p:sp>
      <p:grpSp>
        <p:nvGrpSpPr>
          <p:cNvPr id="15363" name="Group 7"/>
          <p:cNvGrpSpPr>
            <a:grpSpLocks/>
          </p:cNvGrpSpPr>
          <p:nvPr/>
        </p:nvGrpSpPr>
        <p:grpSpPr bwMode="auto">
          <a:xfrm>
            <a:off x="304800" y="1268760"/>
            <a:ext cx="3222625" cy="990600"/>
            <a:chOff x="1" y="58497"/>
            <a:chExt cx="1852930" cy="1007655"/>
          </a:xfrm>
        </p:grpSpPr>
        <p:sp>
          <p:nvSpPr>
            <p:cNvPr id="21" name="Rounded Rectangle 8"/>
            <p:cNvSpPr/>
            <p:nvPr/>
          </p:nvSpPr>
          <p:spPr>
            <a:xfrm>
              <a:off x="1" y="58497"/>
              <a:ext cx="1852930" cy="1007655"/>
            </a:xfrm>
            <a:prstGeom prst="roundRect">
              <a:avLst>
                <a:gd name="adj" fmla="val 10000"/>
              </a:avLst>
            </a:prstGeom>
            <a:solidFill>
              <a:srgbClr val="00974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4"/>
            <p:cNvSpPr/>
            <p:nvPr/>
          </p:nvSpPr>
          <p:spPr>
            <a:xfrm>
              <a:off x="47465" y="85949"/>
              <a:ext cx="1758002" cy="94790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3820" tIns="83820" rIns="83820" bIns="83820" spcCol="1270" anchor="ctr"/>
            <a:lstStyle/>
            <a:p>
              <a:pPr algn="ctr" defTabSz="9779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2400" b="1" dirty="0">
                  <a:solidFill>
                    <a:schemeClr val="tx1"/>
                  </a:solidFill>
                  <a:cs typeface="Arial" pitchFamily="34" charset="0"/>
                </a:rPr>
                <a:t>Acceptation par la communauté</a:t>
              </a:r>
            </a:p>
          </p:txBody>
        </p:sp>
      </p:grpSp>
      <p:grpSp>
        <p:nvGrpSpPr>
          <p:cNvPr id="3" name="Group 13"/>
          <p:cNvGrpSpPr/>
          <p:nvPr/>
        </p:nvGrpSpPr>
        <p:grpSpPr>
          <a:xfrm>
            <a:off x="428596" y="4832171"/>
            <a:ext cx="3235036" cy="2025829"/>
            <a:chOff x="-128823" y="1873109"/>
            <a:chExt cx="5331632" cy="2337964"/>
          </a:xfrm>
          <a:solidFill>
            <a:srgbClr val="00FFFF"/>
          </a:solidFill>
        </p:grpSpPr>
        <p:sp>
          <p:nvSpPr>
            <p:cNvPr id="29" name="Rounded Rectangle 14"/>
            <p:cNvSpPr/>
            <p:nvPr/>
          </p:nvSpPr>
          <p:spPr>
            <a:xfrm>
              <a:off x="-128823" y="2081846"/>
              <a:ext cx="5331632" cy="2129227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ounded Rectangle 4"/>
            <p:cNvSpPr/>
            <p:nvPr/>
          </p:nvSpPr>
          <p:spPr>
            <a:xfrm>
              <a:off x="863570" y="1873109"/>
              <a:ext cx="3748424" cy="10792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53340" rIns="53340" bIns="53340" spcCol="1270" anchor="ctr"/>
            <a:lstStyle/>
            <a:p>
              <a:pPr defTabSz="6223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b="1" dirty="0" err="1">
                  <a:solidFill>
                    <a:srgbClr val="FF0000"/>
                  </a:solidFill>
                  <a:cs typeface="Arial" panose="020B0604020202020204" pitchFamily="34" charset="0"/>
                </a:rPr>
                <a:t>Pr</a:t>
              </a:r>
              <a:r>
                <a:rPr lang="fr-FR" sz="2400" b="1" dirty="0">
                  <a:solidFill>
                    <a:srgbClr val="FF0000"/>
                  </a:solidFill>
                </a:rPr>
                <a:t>é</a:t>
              </a:r>
              <a:r>
                <a:rPr lang="en-US" sz="2400" b="1" dirty="0" err="1">
                  <a:solidFill>
                    <a:srgbClr val="FF0000"/>
                  </a:solidFill>
                  <a:cs typeface="Arial" panose="020B0604020202020204" pitchFamily="34" charset="0"/>
                </a:rPr>
                <a:t>parations</a:t>
              </a:r>
              <a:r>
                <a:rPr lang="en-US" sz="2400" b="1" dirty="0">
                  <a:solidFill>
                    <a:srgbClr val="FF0000"/>
                  </a:solidFill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15365" name="Left Arrow 19"/>
          <p:cNvSpPr>
            <a:spLocks noChangeArrowheads="1"/>
          </p:cNvSpPr>
          <p:nvPr/>
        </p:nvSpPr>
        <p:spPr bwMode="auto">
          <a:xfrm rot="5400000">
            <a:off x="1685345" y="2302670"/>
            <a:ext cx="457200" cy="5080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32" name="Rounded Rectangle 11"/>
          <p:cNvSpPr/>
          <p:nvPr/>
        </p:nvSpPr>
        <p:spPr>
          <a:xfrm>
            <a:off x="304800" y="2932113"/>
            <a:ext cx="3235325" cy="1438275"/>
          </a:xfrm>
          <a:prstGeom prst="roundRect">
            <a:avLst>
              <a:gd name="adj" fmla="val 10000"/>
            </a:avLst>
          </a:prstGeom>
          <a:solidFill>
            <a:srgbClr val="FFFF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Rounded Rectangle 4"/>
          <p:cNvSpPr/>
          <p:nvPr/>
        </p:nvSpPr>
        <p:spPr>
          <a:xfrm>
            <a:off x="0" y="2832609"/>
            <a:ext cx="3705225" cy="119062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53340" tIns="53340" rIns="53340" bIns="53340" spcCol="1270" anchor="ctr"/>
          <a:lstStyle/>
          <a:p>
            <a:pPr algn="ctr" defTabSz="622300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2400" b="1" dirty="0">
                <a:solidFill>
                  <a:schemeClr val="tx1"/>
                </a:solidFill>
                <a:cs typeface="Arial" pitchFamily="34" charset="0"/>
              </a:rPr>
              <a:t>Baptême</a:t>
            </a:r>
            <a:endParaRPr lang="fr-FR" sz="2000" b="1" dirty="0">
              <a:solidFill>
                <a:schemeClr val="tx1"/>
              </a:solidFill>
              <a:cs typeface="Arial" pitchFamily="34" charset="0"/>
            </a:endParaRPr>
          </a:p>
          <a:p>
            <a:pPr algn="ctr" defTabSz="622300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2000" dirty="0">
                <a:solidFill>
                  <a:schemeClr val="tx1"/>
                </a:solidFill>
                <a:cs typeface="Arial" pitchFamily="34" charset="0"/>
              </a:rPr>
              <a:t>Interactions, nourriture, divertissement, bonne ambiance, tisser liens</a:t>
            </a:r>
          </a:p>
        </p:txBody>
      </p:sp>
      <p:sp>
        <p:nvSpPr>
          <p:cNvPr id="15368" name="Left Arrow 19"/>
          <p:cNvSpPr>
            <a:spLocks noChangeArrowheads="1"/>
          </p:cNvSpPr>
          <p:nvPr/>
        </p:nvSpPr>
        <p:spPr bwMode="auto">
          <a:xfrm rot="5400000">
            <a:off x="1694655" y="4193382"/>
            <a:ext cx="455612" cy="506413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5369" name="TextBox 4"/>
          <p:cNvSpPr txBox="1">
            <a:spLocks noChangeArrowheads="1"/>
          </p:cNvSpPr>
          <p:nvPr/>
        </p:nvSpPr>
        <p:spPr bwMode="auto">
          <a:xfrm>
            <a:off x="315913" y="5497513"/>
            <a:ext cx="3311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223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223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223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223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223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223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223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223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223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</a:pPr>
            <a:r>
              <a:rPr lang="fr-FR" altLang="fr-FR" sz="2000">
                <a:solidFill>
                  <a:srgbClr val="000000"/>
                </a:solidFill>
                <a:cs typeface="Arial" panose="020B0604020202020204" pitchFamily="34" charset="0"/>
              </a:rPr>
              <a:t>Payer la cola, Informer les voisins par le biais d’un griot par ex, Cuisine, Préparation des animations</a:t>
            </a:r>
          </a:p>
        </p:txBody>
      </p:sp>
      <p:sp>
        <p:nvSpPr>
          <p:cNvPr id="15370" name="Left Arrow 19"/>
          <p:cNvSpPr>
            <a:spLocks noChangeArrowheads="1"/>
          </p:cNvSpPr>
          <p:nvPr/>
        </p:nvSpPr>
        <p:spPr bwMode="auto">
          <a:xfrm>
            <a:off x="3897313" y="5494338"/>
            <a:ext cx="522287" cy="508000"/>
          </a:xfrm>
          <a:prstGeom prst="leftArrow">
            <a:avLst>
              <a:gd name="adj1" fmla="val 50000"/>
              <a:gd name="adj2" fmla="val 4995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pic>
        <p:nvPicPr>
          <p:cNvPr id="15371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897063"/>
            <a:ext cx="287655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1030742" y="460336"/>
            <a:ext cx="6951207" cy="45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fr-BE" sz="28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Développer des théories de changement</a:t>
            </a:r>
            <a:endParaRPr lang="fr-FR" sz="2800" b="1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3627438" y="6183207"/>
            <a:ext cx="5472658" cy="476250"/>
          </a:xfrm>
        </p:spPr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984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"/>
          <p:cNvSpPr txBox="1">
            <a:spLocks/>
          </p:cNvSpPr>
          <p:nvPr/>
        </p:nvSpPr>
        <p:spPr>
          <a:xfrm>
            <a:off x="0" y="1947863"/>
            <a:ext cx="9144000" cy="209073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r>
              <a:rPr lang="fr-FR" sz="1900" dirty="0">
                <a:cs typeface="Arial" pitchFamily="34" charset="0"/>
              </a:rPr>
              <a:t>Je ferai partie intégrante de ma nouvelle communauté. Je dois donc être </a:t>
            </a:r>
            <a:r>
              <a:rPr lang="fr-FR" sz="1900" dirty="0">
                <a:solidFill>
                  <a:srgbClr val="FF0000"/>
                </a:solidFill>
                <a:cs typeface="Arial" pitchFamily="34" charset="0"/>
              </a:rPr>
              <a:t>accepté par mes voisins </a:t>
            </a:r>
            <a:r>
              <a:rPr lang="fr-FR" sz="1900" dirty="0">
                <a:cs typeface="Arial" pitchFamily="34" charset="0"/>
              </a:rPr>
              <a:t>et le reste de la communauté. Pour cela, après avoir fait le tour du quartier pour me présenter, je vais inviter mes voisins </a:t>
            </a:r>
            <a:r>
              <a:rPr lang="fr-FR" sz="1900" dirty="0">
                <a:solidFill>
                  <a:srgbClr val="FF0000"/>
                </a:solidFill>
                <a:cs typeface="Arial" pitchFamily="34" charset="0"/>
              </a:rPr>
              <a:t>au baptême </a:t>
            </a:r>
            <a:r>
              <a:rPr lang="fr-FR" sz="1900" dirty="0">
                <a:cs typeface="Arial" pitchFamily="34" charset="0"/>
              </a:rPr>
              <a:t>de ma fille pour que la communauté fasse la connaissance de ma famille. Je paierai la </a:t>
            </a:r>
            <a:r>
              <a:rPr lang="fr-FR" sz="1900" dirty="0">
                <a:solidFill>
                  <a:srgbClr val="FF0000"/>
                </a:solidFill>
                <a:cs typeface="Arial" pitchFamily="34" charset="0"/>
              </a:rPr>
              <a:t>cola</a:t>
            </a:r>
            <a:r>
              <a:rPr lang="fr-FR" sz="1900" dirty="0">
                <a:cs typeface="Arial" pitchFamily="34" charset="0"/>
              </a:rPr>
              <a:t> et enverrai un griot pour </a:t>
            </a:r>
            <a:r>
              <a:rPr lang="fr-FR" sz="1900" dirty="0">
                <a:solidFill>
                  <a:srgbClr val="FF0000"/>
                </a:solidFill>
                <a:cs typeface="Arial" pitchFamily="34" charset="0"/>
              </a:rPr>
              <a:t>inviter</a:t>
            </a:r>
            <a:r>
              <a:rPr lang="fr-FR" sz="1900" dirty="0">
                <a:solidFill>
                  <a:srgbClr val="0099FF"/>
                </a:solidFill>
                <a:cs typeface="Arial" pitchFamily="34" charset="0"/>
              </a:rPr>
              <a:t> </a:t>
            </a:r>
            <a:r>
              <a:rPr lang="fr-FR" sz="1900" dirty="0">
                <a:cs typeface="Arial" pitchFamily="34" charset="0"/>
              </a:rPr>
              <a:t>tous les voisins, je préparerai un </a:t>
            </a:r>
            <a:r>
              <a:rPr lang="fr-FR" sz="1900" dirty="0">
                <a:solidFill>
                  <a:srgbClr val="FF0000"/>
                </a:solidFill>
                <a:cs typeface="Arial" pitchFamily="34" charset="0"/>
              </a:rPr>
              <a:t>délicieux repas </a:t>
            </a:r>
            <a:r>
              <a:rPr lang="fr-FR" sz="1900" dirty="0">
                <a:cs typeface="Arial" pitchFamily="34" charset="0"/>
              </a:rPr>
              <a:t>pour mes invités, et nous organiserons</a:t>
            </a:r>
            <a:r>
              <a:rPr lang="fr-FR" sz="1900" dirty="0">
                <a:solidFill>
                  <a:srgbClr val="0099FF"/>
                </a:solidFill>
                <a:cs typeface="Arial" pitchFamily="34" charset="0"/>
              </a:rPr>
              <a:t> </a:t>
            </a:r>
            <a:r>
              <a:rPr lang="fr-FR" sz="1900" dirty="0">
                <a:cs typeface="Arial" pitchFamily="34" charset="0"/>
              </a:rPr>
              <a:t>des </a:t>
            </a:r>
            <a:r>
              <a:rPr lang="fr-FR" sz="1900" dirty="0">
                <a:solidFill>
                  <a:srgbClr val="FF0000"/>
                </a:solidFill>
                <a:cs typeface="Arial" pitchFamily="34" charset="0"/>
              </a:rPr>
              <a:t>animations culturelles. </a:t>
            </a:r>
            <a:r>
              <a:rPr lang="fr-FR" sz="1900" dirty="0">
                <a:cs typeface="Arial" pitchFamily="34" charset="0"/>
              </a:rPr>
              <a:t>Tout le monde pensera alors que je suis exactement ce dont cette communauté a besoin.</a:t>
            </a:r>
          </a:p>
        </p:txBody>
      </p:sp>
      <p:grpSp>
        <p:nvGrpSpPr>
          <p:cNvPr id="17411" name="Grupo 1"/>
          <p:cNvGrpSpPr>
            <a:grpSpLocks/>
          </p:cNvGrpSpPr>
          <p:nvPr/>
        </p:nvGrpSpPr>
        <p:grpSpPr bwMode="auto">
          <a:xfrm>
            <a:off x="2828925" y="4103688"/>
            <a:ext cx="3571875" cy="2678112"/>
            <a:chOff x="4950136" y="3281955"/>
            <a:chExt cx="3865690" cy="3082462"/>
          </a:xfrm>
        </p:grpSpPr>
        <p:sp>
          <p:nvSpPr>
            <p:cNvPr id="42" name="Rectangle 9"/>
            <p:cNvSpPr/>
            <p:nvPr/>
          </p:nvSpPr>
          <p:spPr>
            <a:xfrm>
              <a:off x="4950136" y="3281955"/>
              <a:ext cx="3865690" cy="416598"/>
            </a:xfrm>
            <a:prstGeom prst="roundRect">
              <a:avLst/>
            </a:prstGeom>
            <a:solidFill>
              <a:srgbClr val="009740"/>
            </a:solidFill>
            <a:ln w="12700"/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fr-FR" b="1" dirty="0">
                  <a:cs typeface="Arial" pitchFamily="34" charset="0"/>
                </a:rPr>
                <a:t>Acceptation par vos voisins</a:t>
              </a:r>
            </a:p>
          </p:txBody>
        </p:sp>
        <p:sp>
          <p:nvSpPr>
            <p:cNvPr id="43" name="Rectangle 10"/>
            <p:cNvSpPr/>
            <p:nvPr/>
          </p:nvSpPr>
          <p:spPr>
            <a:xfrm>
              <a:off x="4950136" y="4195548"/>
              <a:ext cx="3865690" cy="325239"/>
            </a:xfrm>
            <a:prstGeom prst="roundRect">
              <a:avLst/>
            </a:prstGeom>
            <a:solidFill>
              <a:srgbClr val="F7941D"/>
            </a:solidFill>
            <a:ln w="12700"/>
            <a:effectLst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fr-FR" b="1" dirty="0">
                  <a:cs typeface="Arial" pitchFamily="34" charset="0"/>
                </a:rPr>
                <a:t>Baptême</a:t>
              </a:r>
            </a:p>
          </p:txBody>
        </p:sp>
        <p:sp>
          <p:nvSpPr>
            <p:cNvPr id="44" name="Rectangle 14"/>
            <p:cNvSpPr/>
            <p:nvPr/>
          </p:nvSpPr>
          <p:spPr>
            <a:xfrm>
              <a:off x="4950136" y="4986719"/>
              <a:ext cx="1142527" cy="539020"/>
            </a:xfrm>
            <a:prstGeom prst="roundRect">
              <a:avLst/>
            </a:prstGeom>
            <a:solidFill>
              <a:srgbClr val="808080"/>
            </a:solidFill>
            <a:ln w="12700"/>
            <a:effectLst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600" b="1" dirty="0">
                <a:cs typeface="Arial" panose="020B0604020202020204" pitchFamily="34" charset="0"/>
              </a:endParaRPr>
            </a:p>
          </p:txBody>
        </p:sp>
        <p:sp>
          <p:nvSpPr>
            <p:cNvPr id="46" name="Rectangle 16"/>
            <p:cNvSpPr/>
            <p:nvPr/>
          </p:nvSpPr>
          <p:spPr>
            <a:xfrm>
              <a:off x="6314295" y="4986719"/>
              <a:ext cx="1140808" cy="539020"/>
            </a:xfrm>
            <a:prstGeom prst="roundRect">
              <a:avLst/>
            </a:prstGeom>
            <a:solidFill>
              <a:srgbClr val="808080"/>
            </a:solidFill>
            <a:ln w="12700"/>
            <a:effectLst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fr-FR" sz="1600" dirty="0">
                  <a:solidFill>
                    <a:schemeClr val="bg1"/>
                  </a:solidFill>
                  <a:cs typeface="Arial" pitchFamily="34" charset="0"/>
                </a:rPr>
                <a:t>Cuisiner le repas</a:t>
              </a:r>
            </a:p>
          </p:txBody>
        </p:sp>
        <p:sp>
          <p:nvSpPr>
            <p:cNvPr id="47" name="Rectangle 17"/>
            <p:cNvSpPr/>
            <p:nvPr/>
          </p:nvSpPr>
          <p:spPr>
            <a:xfrm>
              <a:off x="7676737" y="4983064"/>
              <a:ext cx="1139089" cy="549984"/>
            </a:xfrm>
            <a:prstGeom prst="roundRect">
              <a:avLst/>
            </a:prstGeom>
            <a:solidFill>
              <a:srgbClr val="808080"/>
            </a:solidFill>
            <a:ln w="12700"/>
            <a:effectLst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fr-FR" sz="1500" dirty="0">
                  <a:solidFill>
                    <a:schemeClr val="bg1"/>
                  </a:solidFill>
                  <a:cs typeface="Arial" pitchFamily="34" charset="0"/>
                </a:rPr>
                <a:t>Tamtam, chansons</a:t>
              </a:r>
            </a:p>
          </p:txBody>
        </p:sp>
        <p:sp>
          <p:nvSpPr>
            <p:cNvPr id="50" name="Rectangle 20"/>
            <p:cNvSpPr/>
            <p:nvPr/>
          </p:nvSpPr>
          <p:spPr>
            <a:xfrm>
              <a:off x="4950136" y="6015425"/>
              <a:ext cx="3865690" cy="348992"/>
            </a:xfrm>
            <a:prstGeom prst="roundRect">
              <a:avLst/>
            </a:prstGeom>
            <a:solidFill>
              <a:srgbClr val="333399"/>
            </a:solidFill>
            <a:ln w="12700"/>
            <a:effectLst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fr-FR" b="1" dirty="0">
                  <a:cs typeface="Arial" pitchFamily="34" charset="0"/>
                </a:rPr>
                <a:t>SITUATION ACTUELLE</a:t>
              </a:r>
            </a:p>
          </p:txBody>
        </p:sp>
      </p:grpSp>
      <p:sp>
        <p:nvSpPr>
          <p:cNvPr id="17412" name="Text Placeholder 3"/>
          <p:cNvSpPr txBox="1">
            <a:spLocks/>
          </p:cNvSpPr>
          <p:nvPr/>
        </p:nvSpPr>
        <p:spPr bwMode="auto">
          <a:xfrm>
            <a:off x="2674938" y="908050"/>
            <a:ext cx="43434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fr-FR" altLang="fr-FR" sz="2400" b="1">
                <a:cs typeface="Arial" panose="020B0604020202020204" pitchFamily="34" charset="0"/>
              </a:rPr>
              <a:t>La Stratégie du baptême</a:t>
            </a:r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0" y="1273175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cs typeface="Arial" panose="020B0604020202020204" pitchFamily="34" charset="0"/>
              </a:rPr>
              <a:t>Vous avez maintenant une théorie du changement, que vous pouvez articuler sous forme de récit:</a:t>
            </a:r>
            <a:endParaRPr lang="en-US" altLang="fr-FR" sz="2000">
              <a:cs typeface="Arial" panose="020B0604020202020204" pitchFamily="34" charset="0"/>
            </a:endParaRPr>
          </a:p>
        </p:txBody>
      </p:sp>
      <p:sp>
        <p:nvSpPr>
          <p:cNvPr id="17414" name="Left Arrow 19"/>
          <p:cNvSpPr>
            <a:spLocks noChangeArrowheads="1"/>
          </p:cNvSpPr>
          <p:nvPr/>
        </p:nvSpPr>
        <p:spPr bwMode="auto">
          <a:xfrm rot="5400000">
            <a:off x="4433094" y="4493419"/>
            <a:ext cx="365125" cy="36988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7415" name="Left Arrow 19"/>
          <p:cNvSpPr>
            <a:spLocks noChangeArrowheads="1"/>
          </p:cNvSpPr>
          <p:nvPr/>
        </p:nvSpPr>
        <p:spPr bwMode="auto">
          <a:xfrm rot="5400000">
            <a:off x="3175000" y="5199063"/>
            <a:ext cx="363537" cy="369888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7416" name="Left Arrow 19"/>
          <p:cNvSpPr>
            <a:spLocks noChangeArrowheads="1"/>
          </p:cNvSpPr>
          <p:nvPr/>
        </p:nvSpPr>
        <p:spPr bwMode="auto">
          <a:xfrm rot="5400000">
            <a:off x="4424363" y="5207000"/>
            <a:ext cx="363538" cy="36988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7417" name="Left Arrow 19"/>
          <p:cNvSpPr>
            <a:spLocks noChangeArrowheads="1"/>
          </p:cNvSpPr>
          <p:nvPr/>
        </p:nvSpPr>
        <p:spPr bwMode="auto">
          <a:xfrm rot="5400000">
            <a:off x="5691981" y="5188744"/>
            <a:ext cx="365125" cy="369888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7418" name="Left Arrow 19"/>
          <p:cNvSpPr>
            <a:spLocks noChangeArrowheads="1"/>
          </p:cNvSpPr>
          <p:nvPr/>
        </p:nvSpPr>
        <p:spPr bwMode="auto">
          <a:xfrm rot="5400000">
            <a:off x="3201988" y="6076950"/>
            <a:ext cx="363538" cy="36988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7419" name="Left Arrow 19"/>
          <p:cNvSpPr>
            <a:spLocks noChangeArrowheads="1"/>
          </p:cNvSpPr>
          <p:nvPr/>
        </p:nvSpPr>
        <p:spPr bwMode="auto">
          <a:xfrm rot="5400000">
            <a:off x="4433888" y="6088063"/>
            <a:ext cx="363537" cy="36988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7420" name="Left Arrow 19"/>
          <p:cNvSpPr>
            <a:spLocks noChangeArrowheads="1"/>
          </p:cNvSpPr>
          <p:nvPr/>
        </p:nvSpPr>
        <p:spPr bwMode="auto">
          <a:xfrm rot="5400000">
            <a:off x="5692775" y="6091238"/>
            <a:ext cx="363537" cy="369888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b="1">
              <a:solidFill>
                <a:schemeClr val="bg1"/>
              </a:solidFill>
            </a:endParaRPr>
          </a:p>
        </p:txBody>
      </p:sp>
      <p:sp>
        <p:nvSpPr>
          <p:cNvPr id="17421" name="TextBox 4"/>
          <p:cNvSpPr txBox="1">
            <a:spLocks noChangeArrowheads="1"/>
          </p:cNvSpPr>
          <p:nvPr/>
        </p:nvSpPr>
        <p:spPr bwMode="auto">
          <a:xfrm>
            <a:off x="2828925" y="5534025"/>
            <a:ext cx="11080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400">
                <a:solidFill>
                  <a:schemeClr val="bg1"/>
                </a:solidFill>
                <a:cs typeface="Arial" panose="020B0604020202020204" pitchFamily="34" charset="0"/>
              </a:rPr>
              <a:t>Cola &amp; invitations</a:t>
            </a: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fr-BE" sz="3600" b="1" ker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Développer des théories de changement</a:t>
            </a:r>
            <a:endParaRPr lang="fr-FR" sz="3600" b="1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449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3300"/>
          </a:solidFill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fr-FR" sz="3600" b="1" dirty="0" smtClean="0"/>
              <a:t>Etude de cas: Elabore des Théories  de changement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4438"/>
            <a:ext cx="9001125" cy="4643437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fr-FR" sz="2800" b="1" dirty="0" smtClean="0"/>
              <a:t>Consigne:</a:t>
            </a:r>
          </a:p>
          <a:p>
            <a:pPr>
              <a:spcBef>
                <a:spcPts val="1200"/>
              </a:spcBef>
              <a:defRPr/>
            </a:pPr>
            <a:r>
              <a:rPr lang="fr-FR" sz="2800" dirty="0" smtClean="0"/>
              <a:t>Former des groupes de 4 à 5 personnes</a:t>
            </a:r>
            <a:endParaRPr lang="fr-FR" sz="2800" dirty="0" smtClean="0">
              <a:ea typeface="Times New Roman" panose="02020603050405020304" pitchFamily="18" charset="0"/>
              <a:cs typeface="Arial" pitchFamily="34" charset="0"/>
            </a:endParaRPr>
          </a:p>
          <a:p>
            <a:pPr>
              <a:spcBef>
                <a:spcPts val="1200"/>
              </a:spcBef>
              <a:defRPr/>
            </a:pPr>
            <a:r>
              <a:rPr lang="fr-FR" sz="2800" dirty="0" smtClean="0">
                <a:ea typeface="Times New Roman" panose="02020603050405020304" pitchFamily="18" charset="0"/>
                <a:cs typeface="Arial" pitchFamily="34" charset="0"/>
              </a:rPr>
              <a:t>Etablir la théorie de changement de votre choix</a:t>
            </a:r>
          </a:p>
          <a:p>
            <a:pPr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fr-FR" sz="4000" dirty="0" smtClean="0">
                <a:solidFill>
                  <a:srgbClr val="FF3300"/>
                </a:solidFill>
                <a:ea typeface="Times New Roman" panose="02020603050405020304" pitchFamily="18" charset="0"/>
                <a:cs typeface="Arial" pitchFamily="34" charset="0"/>
              </a:rPr>
              <a:t>Vous disposer de 45 mn</a:t>
            </a:r>
          </a:p>
          <a:p>
            <a:pPr marL="0" indent="0"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fr-FR" sz="2800" dirty="0" smtClean="0">
                <a:ea typeface="Times New Roman" panose="02020603050405020304" pitchFamily="18" charset="0"/>
                <a:cs typeface="Arial" pitchFamily="34" charset="0"/>
              </a:rPr>
              <a:t>Préciser les difficultés que vous avez rencontrées pour développer vos théories de changement?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endParaRPr lang="fr-FR" sz="3600" dirty="0" smtClean="0">
              <a:solidFill>
                <a:srgbClr val="FF3300"/>
              </a:solidFill>
              <a:ea typeface="Times New Roman" panose="02020603050405020304" pitchFamily="18" charset="0"/>
              <a:cs typeface="Arial" pitchFamily="34" charset="0"/>
            </a:endParaRPr>
          </a:p>
          <a:p>
            <a:pPr>
              <a:spcBef>
                <a:spcPts val="1200"/>
              </a:spcBef>
              <a:defRPr/>
            </a:pPr>
            <a:endParaRPr lang="fr-FR" sz="2800" dirty="0" smtClean="0"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840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650" y="1126994"/>
            <a:ext cx="7772400" cy="659160"/>
          </a:xfrm>
        </p:spPr>
        <p:txBody>
          <a:bodyPr/>
          <a:lstStyle/>
          <a:p>
            <a:r>
              <a:rPr lang="fr-BE" dirty="0" smtClean="0"/>
              <a:t>Objectifs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2854" y="2032573"/>
            <a:ext cx="7753942" cy="3528392"/>
          </a:xfrm>
        </p:spPr>
        <p:txBody>
          <a:bodyPr/>
          <a:lstStyle/>
          <a:p>
            <a:pPr eaLnBrk="1" fontAlgn="t" hangingPunct="1"/>
            <a:r>
              <a:rPr lang="fr-BE" sz="2800" dirty="0"/>
              <a:t>I</a:t>
            </a:r>
            <a:r>
              <a:rPr lang="fr-BE" sz="2800" dirty="0" smtClean="0"/>
              <a:t>ndique </a:t>
            </a:r>
            <a:r>
              <a:rPr lang="fr-BE" sz="2800" dirty="0"/>
              <a:t>comment une organisation </a:t>
            </a:r>
            <a:r>
              <a:rPr lang="fr-BE" sz="2800" u="sng" dirty="0"/>
              <a:t>pense que </a:t>
            </a:r>
            <a:r>
              <a:rPr lang="fr-BE" sz="2800" dirty="0"/>
              <a:t>le changement peut se produire dans un contexte particulier et un secteur </a:t>
            </a:r>
            <a:r>
              <a:rPr lang="fr-BE" sz="2800" dirty="0" smtClean="0"/>
              <a:t>particulier (</a:t>
            </a:r>
            <a:r>
              <a:rPr lang="fr-BE" sz="2800" u="sng" dirty="0" smtClean="0"/>
              <a:t>problématique, acteurs</a:t>
            </a:r>
            <a:r>
              <a:rPr lang="fr-BE" sz="2800" dirty="0" smtClean="0"/>
              <a:t>);</a:t>
            </a:r>
            <a:r>
              <a:rPr lang="nl-BE" sz="2800" dirty="0"/>
              <a:t> </a:t>
            </a:r>
            <a:endParaRPr lang="fr-BE" sz="2800" dirty="0"/>
          </a:p>
          <a:p>
            <a:pPr eaLnBrk="1" fontAlgn="t" hangingPunct="1"/>
            <a:r>
              <a:rPr lang="nl-BE" sz="2800" dirty="0" smtClean="0"/>
              <a:t>Se </a:t>
            </a:r>
            <a:r>
              <a:rPr lang="nl-BE" sz="2800" dirty="0" err="1" smtClean="0"/>
              <a:t>concentre</a:t>
            </a:r>
            <a:r>
              <a:rPr lang="nl-BE" sz="2800" dirty="0" smtClean="0"/>
              <a:t> </a:t>
            </a:r>
            <a:r>
              <a:rPr lang="nl-BE" sz="2800" dirty="0" err="1" smtClean="0"/>
              <a:t>sur</a:t>
            </a:r>
            <a:r>
              <a:rPr lang="nl-BE" sz="2800" dirty="0" smtClean="0"/>
              <a:t> les </a:t>
            </a:r>
            <a:r>
              <a:rPr lang="nl-BE" sz="2800" dirty="0" err="1" smtClean="0"/>
              <a:t>liens</a:t>
            </a:r>
            <a:r>
              <a:rPr lang="nl-BE" sz="2800" dirty="0" smtClean="0"/>
              <a:t> </a:t>
            </a:r>
            <a:r>
              <a:rPr lang="nl-BE" sz="2800" dirty="0" err="1" smtClean="0"/>
              <a:t>entre</a:t>
            </a:r>
            <a:r>
              <a:rPr lang="nl-BE" sz="2800" dirty="0" smtClean="0"/>
              <a:t> les divers </a:t>
            </a:r>
            <a:r>
              <a:rPr lang="nl-BE" sz="2800" dirty="0" err="1" smtClean="0"/>
              <a:t>niveaux</a:t>
            </a:r>
            <a:r>
              <a:rPr lang="nl-BE" sz="2800" dirty="0" smtClean="0"/>
              <a:t> de </a:t>
            </a:r>
            <a:r>
              <a:rPr lang="nl-BE" sz="2800" dirty="0" err="1" smtClean="0"/>
              <a:t>changements</a:t>
            </a:r>
            <a:r>
              <a:rPr lang="nl-BE" sz="2800" dirty="0" smtClean="0"/>
              <a:t> : </a:t>
            </a:r>
            <a:r>
              <a:rPr lang="nl-BE" sz="2800" u="sng" dirty="0" err="1" smtClean="0"/>
              <a:t>pourquoi</a:t>
            </a:r>
            <a:r>
              <a:rPr lang="nl-BE" sz="2800" u="sng" dirty="0" smtClean="0"/>
              <a:t> </a:t>
            </a:r>
            <a:r>
              <a:rPr lang="nl-BE" sz="2800" u="sng" dirty="0" err="1" smtClean="0"/>
              <a:t>pense</a:t>
            </a:r>
            <a:r>
              <a:rPr lang="nl-BE" sz="2800" u="sng" dirty="0" smtClean="0"/>
              <a:t> </a:t>
            </a:r>
            <a:r>
              <a:rPr lang="nl-BE" sz="2800" u="sng" dirty="0" err="1" smtClean="0"/>
              <a:t>t’on</a:t>
            </a:r>
            <a:r>
              <a:rPr lang="nl-BE" sz="2800" u="sng" dirty="0" smtClean="0"/>
              <a:t> que </a:t>
            </a:r>
            <a:r>
              <a:rPr lang="nl-BE" sz="2800" u="sng" dirty="0" err="1" smtClean="0"/>
              <a:t>cela</a:t>
            </a:r>
            <a:r>
              <a:rPr lang="nl-BE" sz="2800" u="sng" dirty="0" smtClean="0"/>
              <a:t> va se passer comme </a:t>
            </a:r>
            <a:r>
              <a:rPr lang="nl-BE" sz="2800" u="sng" dirty="0" err="1" smtClean="0"/>
              <a:t>cela</a:t>
            </a:r>
            <a:r>
              <a:rPr lang="nl-BE" sz="2800" dirty="0" smtClean="0"/>
              <a:t> ?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64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1760" y="609600"/>
            <a:ext cx="4896544" cy="659160"/>
          </a:xfrm>
        </p:spPr>
        <p:txBody>
          <a:bodyPr/>
          <a:lstStyle/>
          <a:p>
            <a:r>
              <a:rPr lang="fr-BE" dirty="0" smtClean="0"/>
              <a:t>Principes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611216"/>
          </a:xfrm>
        </p:spPr>
        <p:txBody>
          <a:bodyPr/>
          <a:lstStyle/>
          <a:p>
            <a:pPr marL="400050" eaLnBrk="1" fontAlgn="t" hangingPunct="1"/>
            <a:r>
              <a:rPr lang="nl-BE" sz="2000" dirty="0" err="1" smtClean="0"/>
              <a:t>Cela</a:t>
            </a:r>
            <a:r>
              <a:rPr lang="nl-BE" sz="2000" dirty="0" smtClean="0"/>
              <a:t> </a:t>
            </a:r>
            <a:r>
              <a:rPr lang="nl-BE" sz="2000" dirty="0" err="1" smtClean="0"/>
              <a:t>suppose</a:t>
            </a:r>
            <a:r>
              <a:rPr lang="nl-BE" sz="2000" dirty="0" smtClean="0"/>
              <a:t> </a:t>
            </a:r>
            <a:r>
              <a:rPr lang="nl-BE" sz="2000" dirty="0" err="1" smtClean="0"/>
              <a:t>l’identification</a:t>
            </a:r>
            <a:r>
              <a:rPr lang="nl-BE" sz="2000" dirty="0" smtClean="0"/>
              <a:t> de :  </a:t>
            </a:r>
          </a:p>
          <a:p>
            <a:pPr lvl="1" eaLnBrk="1" fontAlgn="t" hangingPunct="1"/>
            <a:r>
              <a:rPr lang="nl-BE" sz="2000" dirty="0" err="1" smtClean="0"/>
              <a:t>Postulats</a:t>
            </a:r>
            <a:r>
              <a:rPr lang="nl-BE" sz="2000" dirty="0" smtClean="0"/>
              <a:t> de base : </a:t>
            </a:r>
            <a:r>
              <a:rPr lang="fr-BE" sz="2000" dirty="0"/>
              <a:t>croyances, valeurs, expériences, théories, recherches </a:t>
            </a:r>
            <a:r>
              <a:rPr lang="fr-BE" sz="2000" dirty="0" smtClean="0"/>
              <a:t>scientifiques</a:t>
            </a:r>
          </a:p>
          <a:p>
            <a:pPr lvl="1" eaLnBrk="1" fontAlgn="t" hangingPunct="1"/>
            <a:r>
              <a:rPr lang="fr-BE" sz="2000" dirty="0" smtClean="0"/>
              <a:t>Hypothèses, raisonnements (si on augmente la production, on augmente les revenus, pourquoi ? )</a:t>
            </a:r>
          </a:p>
          <a:p>
            <a:pPr lvl="1" eaLnBrk="1" fontAlgn="t" hangingPunct="1"/>
            <a:r>
              <a:rPr lang="fr-BE" sz="2000" dirty="0" smtClean="0"/>
              <a:t>Eléments contextuels d’importance</a:t>
            </a:r>
          </a:p>
          <a:p>
            <a:pPr lvl="1" eaLnBrk="1" fontAlgn="t" hangingPunct="1"/>
            <a:r>
              <a:rPr lang="fr-BE" sz="2000" dirty="0" smtClean="0"/>
              <a:t>Approche orientée acteurs : quels acteurs et quels changements auprès de ceux-ci</a:t>
            </a:r>
          </a:p>
          <a:p>
            <a:pPr eaLnBrk="1" fontAlgn="t" hangingPunct="1"/>
            <a:r>
              <a:rPr lang="nl-BE" sz="2000" dirty="0" err="1" smtClean="0"/>
              <a:t>Cela</a:t>
            </a:r>
            <a:r>
              <a:rPr lang="nl-BE" sz="2000" dirty="0" smtClean="0"/>
              <a:t> </a:t>
            </a:r>
            <a:r>
              <a:rPr lang="nl-BE" sz="2000" dirty="0" err="1" smtClean="0"/>
              <a:t>suppose</a:t>
            </a:r>
            <a:r>
              <a:rPr lang="nl-BE" sz="2000" dirty="0" smtClean="0"/>
              <a:t> </a:t>
            </a:r>
            <a:r>
              <a:rPr lang="nl-BE" sz="2000" dirty="0" err="1" smtClean="0"/>
              <a:t>une</a:t>
            </a:r>
            <a:r>
              <a:rPr lang="nl-BE" sz="2000" dirty="0" smtClean="0"/>
              <a:t> </a:t>
            </a:r>
            <a:r>
              <a:rPr lang="nl-BE" sz="2000" dirty="0" err="1" smtClean="0"/>
              <a:t>vision</a:t>
            </a:r>
            <a:r>
              <a:rPr lang="nl-BE" sz="2000" dirty="0" smtClean="0"/>
              <a:t> </a:t>
            </a:r>
            <a:r>
              <a:rPr lang="nl-BE" sz="2000" dirty="0" err="1" smtClean="0"/>
              <a:t>intégrée</a:t>
            </a:r>
            <a:r>
              <a:rPr lang="nl-BE" sz="2000" dirty="0" smtClean="0"/>
              <a:t> : </a:t>
            </a:r>
          </a:p>
          <a:p>
            <a:pPr marL="400050" lvl="1" indent="0" eaLnBrk="1" fontAlgn="t" hangingPunct="1">
              <a:buNone/>
            </a:pPr>
            <a:r>
              <a:rPr lang="nl-BE" sz="2000" dirty="0" err="1" smtClean="0"/>
              <a:t>un</a:t>
            </a:r>
            <a:r>
              <a:rPr lang="nl-BE" sz="2000" dirty="0" smtClean="0"/>
              <a:t> ensemble de </a:t>
            </a:r>
            <a:r>
              <a:rPr lang="nl-BE" sz="2000" dirty="0" err="1" smtClean="0"/>
              <a:t>changements</a:t>
            </a:r>
            <a:r>
              <a:rPr lang="nl-BE" sz="2000" dirty="0" smtClean="0"/>
              <a:t> </a:t>
            </a:r>
            <a:r>
              <a:rPr lang="nl-BE" sz="2000" dirty="0" err="1" smtClean="0"/>
              <a:t>entraine</a:t>
            </a:r>
            <a:r>
              <a:rPr lang="nl-BE" sz="2000" dirty="0" smtClean="0"/>
              <a:t> </a:t>
            </a:r>
            <a:r>
              <a:rPr lang="nl-BE" sz="2000" dirty="0" err="1" smtClean="0"/>
              <a:t>un</a:t>
            </a:r>
            <a:r>
              <a:rPr lang="nl-BE" sz="2000" dirty="0" smtClean="0"/>
              <a:t> ensemble de </a:t>
            </a:r>
            <a:r>
              <a:rPr lang="nl-BE" sz="2000" dirty="0" err="1" smtClean="0"/>
              <a:t>changements</a:t>
            </a:r>
            <a:endParaRPr lang="nl-BE" sz="2000" dirty="0" smtClean="0"/>
          </a:p>
          <a:p>
            <a:pPr eaLnBrk="1" fontAlgn="t" hangingPunct="1"/>
            <a:r>
              <a:rPr lang="nl-BE" sz="2000" dirty="0" err="1" smtClean="0"/>
              <a:t>C’est</a:t>
            </a:r>
            <a:r>
              <a:rPr lang="nl-BE" sz="2000" dirty="0" smtClean="0"/>
              <a:t> </a:t>
            </a:r>
            <a:r>
              <a:rPr lang="nl-BE" sz="2000" dirty="0" err="1"/>
              <a:t>un</a:t>
            </a:r>
            <a:r>
              <a:rPr lang="nl-BE" sz="2000" dirty="0"/>
              <a:t> </a:t>
            </a:r>
            <a:r>
              <a:rPr lang="nl-BE" sz="2000" dirty="0" err="1"/>
              <a:t>processus</a:t>
            </a:r>
            <a:r>
              <a:rPr lang="nl-BE" sz="2000" dirty="0"/>
              <a:t> continu de </a:t>
            </a:r>
            <a:r>
              <a:rPr lang="nl-BE" sz="2000" dirty="0" err="1"/>
              <a:t>réflexion</a:t>
            </a:r>
            <a:r>
              <a:rPr lang="nl-BE" sz="2000" dirty="0" smtClean="0"/>
              <a:t>.(</a:t>
            </a:r>
            <a:r>
              <a:rPr lang="nl-BE" sz="2000" dirty="0" err="1" smtClean="0"/>
              <a:t>est</a:t>
            </a:r>
            <a:r>
              <a:rPr lang="nl-BE" sz="2000" dirty="0" smtClean="0"/>
              <a:t> </a:t>
            </a:r>
            <a:r>
              <a:rPr lang="nl-BE" sz="2000" dirty="0" err="1" smtClean="0"/>
              <a:t>ce</a:t>
            </a:r>
            <a:r>
              <a:rPr lang="nl-BE" sz="2000" dirty="0" smtClean="0"/>
              <a:t> </a:t>
            </a:r>
            <a:r>
              <a:rPr lang="nl-BE" sz="2000" dirty="0" err="1" smtClean="0"/>
              <a:t>toujours</a:t>
            </a:r>
            <a:r>
              <a:rPr lang="nl-BE" sz="2000" dirty="0" smtClean="0"/>
              <a:t> </a:t>
            </a:r>
            <a:r>
              <a:rPr lang="nl-BE" sz="2000" dirty="0" err="1" smtClean="0"/>
              <a:t>vrai</a:t>
            </a:r>
            <a:r>
              <a:rPr lang="nl-BE" sz="2000" dirty="0" smtClean="0"/>
              <a:t>, </a:t>
            </a:r>
            <a:r>
              <a:rPr lang="nl-BE" sz="2000" dirty="0" err="1" smtClean="0"/>
              <a:t>tient</a:t>
            </a:r>
            <a:r>
              <a:rPr lang="nl-BE" sz="2000" dirty="0" smtClean="0"/>
              <a:t>-on </a:t>
            </a:r>
            <a:r>
              <a:rPr lang="nl-BE" sz="2000" dirty="0" err="1" smtClean="0"/>
              <a:t>toujours</a:t>
            </a:r>
            <a:r>
              <a:rPr lang="nl-BE" sz="2000" dirty="0" smtClean="0"/>
              <a:t> les </a:t>
            </a:r>
            <a:r>
              <a:rPr lang="nl-BE" sz="2000" dirty="0" err="1" smtClean="0"/>
              <a:t>mêmes</a:t>
            </a:r>
            <a:r>
              <a:rPr lang="nl-BE" sz="2000" dirty="0" smtClean="0"/>
              <a:t> </a:t>
            </a:r>
            <a:r>
              <a:rPr lang="nl-BE" sz="2000" dirty="0" err="1" smtClean="0"/>
              <a:t>raisonnements</a:t>
            </a:r>
            <a:r>
              <a:rPr lang="nl-BE" sz="2000" dirty="0" smtClean="0"/>
              <a:t> ? )</a:t>
            </a:r>
            <a:endParaRPr lang="fr-BE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04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FR" sz="1200" smtClean="0">
                <a:solidFill>
                  <a:schemeClr val="tx2"/>
                </a:solidFill>
                <a:latin typeface="Times New Roman" pitchFamily="18" charset="0"/>
              </a:rPr>
              <a:t>Formation des bénéficiaires des subventions de l'Union européenne </a:t>
            </a:r>
            <a:endParaRPr lang="fr-FR" sz="12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84151" y="769726"/>
            <a:ext cx="5688633" cy="999133"/>
          </a:xfrm>
          <a:ln w="66675" cap="flat" algn="ctr"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fr-FR" b="1" dirty="0" smtClean="0"/>
              <a:t>La </a:t>
            </a:r>
            <a:r>
              <a:rPr lang="fr-FR" b="1" dirty="0" err="1" smtClean="0"/>
              <a:t>ToC</a:t>
            </a:r>
            <a:r>
              <a:rPr lang="fr-FR" b="1" dirty="0" smtClean="0"/>
              <a:t> : </a:t>
            </a:r>
            <a:r>
              <a:rPr lang="en-GB" dirty="0" smtClean="0"/>
              <a:t>un </a:t>
            </a:r>
            <a:r>
              <a:rPr lang="en-GB" dirty="0" err="1"/>
              <a:t>processus</a:t>
            </a:r>
            <a:r>
              <a:rPr lang="en-GB" dirty="0"/>
              <a:t> qui</a:t>
            </a:r>
            <a:endParaRPr lang="fr-FR" b="1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9552" y="1988840"/>
            <a:ext cx="8032750" cy="381642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dirty="0" smtClean="0"/>
              <a:t>aide </a:t>
            </a:r>
            <a:r>
              <a:rPr lang="en-GB" dirty="0"/>
              <a:t>à </a:t>
            </a:r>
            <a:r>
              <a:rPr lang="en-GB" dirty="0" err="1"/>
              <a:t>situer</a:t>
            </a:r>
            <a:r>
              <a:rPr lang="en-GB" dirty="0"/>
              <a:t> un programme </a:t>
            </a:r>
            <a:r>
              <a:rPr lang="en-GB" dirty="0" err="1"/>
              <a:t>dans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analyse plus large des </a:t>
            </a:r>
            <a:r>
              <a:rPr lang="en-GB" dirty="0" err="1"/>
              <a:t>processus</a:t>
            </a:r>
            <a:r>
              <a:rPr lang="en-GB" dirty="0"/>
              <a:t> de </a:t>
            </a:r>
            <a:r>
              <a:rPr lang="en-GB" dirty="0" err="1"/>
              <a:t>changements</a:t>
            </a:r>
            <a:r>
              <a:rPr lang="en-GB" dirty="0"/>
              <a:t>; </a:t>
            </a:r>
          </a:p>
          <a:p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basé</a:t>
            </a:r>
            <a:r>
              <a:rPr lang="en-GB" dirty="0"/>
              <a:t> sur les </a:t>
            </a:r>
            <a:r>
              <a:rPr lang="en-GB" dirty="0" err="1"/>
              <a:t>apprentissages</a:t>
            </a:r>
            <a:r>
              <a:rPr lang="en-GB" dirty="0"/>
              <a:t>/</a:t>
            </a:r>
            <a:r>
              <a:rPr lang="en-GB" dirty="0" err="1"/>
              <a:t>recherches</a:t>
            </a:r>
            <a:r>
              <a:rPr lang="en-GB" dirty="0"/>
              <a:t> sur </a:t>
            </a:r>
            <a:r>
              <a:rPr lang="en-GB" dirty="0" smtClean="0"/>
              <a:t>le “</a:t>
            </a:r>
            <a:r>
              <a:rPr lang="en-GB" dirty="0" err="1" smtClean="0"/>
              <a:t>développement</a:t>
            </a:r>
            <a:r>
              <a:rPr lang="en-GB" dirty="0" smtClean="0"/>
              <a:t>”;</a:t>
            </a:r>
            <a:endParaRPr lang="en-GB" dirty="0"/>
          </a:p>
          <a:p>
            <a:r>
              <a:rPr lang="en-GB" dirty="0" err="1" smtClean="0"/>
              <a:t>précise</a:t>
            </a:r>
            <a:r>
              <a:rPr lang="en-GB" dirty="0" smtClean="0"/>
              <a:t> </a:t>
            </a:r>
            <a:r>
              <a:rPr lang="en-GB" dirty="0" err="1"/>
              <a:t>une</a:t>
            </a:r>
            <a:r>
              <a:rPr lang="en-GB" dirty="0"/>
              <a:t> vision </a:t>
            </a:r>
            <a:r>
              <a:rPr lang="en-GB" dirty="0" err="1"/>
              <a:t>particulière</a:t>
            </a:r>
            <a:r>
              <a:rPr lang="en-GB" dirty="0"/>
              <a:t> sur le </a:t>
            </a:r>
            <a:r>
              <a:rPr lang="en-GB" dirty="0" err="1"/>
              <a:t>changement</a:t>
            </a:r>
            <a:r>
              <a:rPr lang="en-GB" dirty="0"/>
              <a:t>;</a:t>
            </a:r>
          </a:p>
          <a:p>
            <a:r>
              <a:rPr lang="en-GB" dirty="0" err="1"/>
              <a:t>s’aligne</a:t>
            </a:r>
            <a:r>
              <a:rPr lang="en-GB" dirty="0"/>
              <a:t> avec la </a:t>
            </a:r>
            <a:r>
              <a:rPr lang="en-GB" dirty="0" err="1"/>
              <a:t>pensée</a:t>
            </a:r>
            <a:r>
              <a:rPr lang="en-GB" dirty="0"/>
              <a:t> </a:t>
            </a:r>
            <a:r>
              <a:rPr lang="en-GB" dirty="0" err="1"/>
              <a:t>systémique</a:t>
            </a:r>
            <a:r>
              <a:rPr lang="en-GB" dirty="0"/>
              <a:t> et </a:t>
            </a:r>
            <a:r>
              <a:rPr lang="en-GB" dirty="0" err="1"/>
              <a:t>l’acceptation</a:t>
            </a:r>
            <a:r>
              <a:rPr lang="en-GB" dirty="0"/>
              <a:t> que divers </a:t>
            </a:r>
            <a:r>
              <a:rPr lang="en-GB" dirty="0" err="1"/>
              <a:t>facteurs</a:t>
            </a:r>
            <a:r>
              <a:rPr lang="en-GB" dirty="0"/>
              <a:t> et </a:t>
            </a:r>
            <a:r>
              <a:rPr lang="en-GB" dirty="0" err="1"/>
              <a:t>acteurs</a:t>
            </a:r>
            <a:r>
              <a:rPr lang="en-GB" dirty="0"/>
              <a:t> </a:t>
            </a:r>
            <a:r>
              <a:rPr lang="en-GB" dirty="0" err="1"/>
              <a:t>influencent</a:t>
            </a:r>
            <a:r>
              <a:rPr lang="en-GB" dirty="0"/>
              <a:t> le </a:t>
            </a:r>
            <a:r>
              <a:rPr lang="en-GB" dirty="0" err="1"/>
              <a:t>changement</a:t>
            </a:r>
            <a:endParaRPr lang="en-GB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00708" y="816555"/>
            <a:ext cx="7342584" cy="700230"/>
          </a:xfrm>
        </p:spPr>
        <p:txBody>
          <a:bodyPr/>
          <a:lstStyle/>
          <a:p>
            <a:r>
              <a:rPr lang="fr-BE" dirty="0"/>
              <a:t>Composantes</a:t>
            </a:r>
            <a:r>
              <a:rPr lang="en-US" dirty="0"/>
              <a:t> de la </a:t>
            </a:r>
            <a:r>
              <a:rPr lang="fr-BE" dirty="0"/>
              <a:t>Théorie</a:t>
            </a:r>
            <a:r>
              <a:rPr lang="en-US" dirty="0"/>
              <a:t> du </a:t>
            </a:r>
            <a:r>
              <a:rPr lang="fr-BE" dirty="0"/>
              <a:t>Changement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Etablir</a:t>
            </a:r>
            <a:r>
              <a:rPr lang="en-US" dirty="0"/>
              <a:t> les </a:t>
            </a:r>
            <a:r>
              <a:rPr lang="fr-BE" dirty="0"/>
              <a:t>Résultats</a:t>
            </a:r>
            <a:r>
              <a:rPr lang="en-US" dirty="0"/>
              <a:t> </a:t>
            </a:r>
            <a:r>
              <a:rPr lang="fr-FR" dirty="0">
                <a:cs typeface="Arial" panose="020B0604020202020204" pitchFamily="34" charset="0"/>
              </a:rPr>
              <a:t>à </a:t>
            </a:r>
            <a:r>
              <a:rPr lang="fr-BE" dirty="0"/>
              <a:t>atteindre</a:t>
            </a:r>
          </a:p>
          <a:p>
            <a:r>
              <a:rPr lang="fr-BE" dirty="0"/>
              <a:t>Développer</a:t>
            </a:r>
            <a:r>
              <a:rPr lang="en-US" dirty="0"/>
              <a:t> les Strategies</a:t>
            </a:r>
          </a:p>
          <a:p>
            <a:r>
              <a:rPr lang="en-US" altLang="ko-KR" dirty="0">
                <a:ea typeface="굴림" pitchFamily="50" charset="-127"/>
              </a:rPr>
              <a:t>Identifier les Hypotheses/Pre-conditions</a:t>
            </a:r>
          </a:p>
          <a:p>
            <a:r>
              <a:rPr lang="en-US" altLang="ko-KR" dirty="0">
                <a:ea typeface="굴림" pitchFamily="50" charset="-127"/>
              </a:rPr>
              <a:t>Identifier les </a:t>
            </a:r>
            <a:r>
              <a:rPr lang="fr-BE" altLang="ko-KR" dirty="0">
                <a:ea typeface="굴림" pitchFamily="50" charset="-127"/>
              </a:rPr>
              <a:t>Risques</a:t>
            </a:r>
          </a:p>
          <a:p>
            <a:r>
              <a:rPr lang="fr-FR" dirty="0"/>
              <a:t>Articuler un récit qui résume les éléments variables/flexibles de votre théorie du </a:t>
            </a:r>
            <a:r>
              <a:rPr lang="fr-FR" dirty="0" smtClean="0"/>
              <a:t>changement</a:t>
            </a:r>
          </a:p>
          <a:p>
            <a:pPr lvl="0"/>
            <a:r>
              <a:rPr lang="fr-FR" dirty="0"/>
              <a:t>Réfléchir aux méthodes pour obtenir des </a:t>
            </a:r>
            <a:r>
              <a:rPr lang="fr-FR" dirty="0">
                <a:solidFill>
                  <a:schemeClr val="accent1"/>
                </a:solidFill>
              </a:rPr>
              <a:t>retours d’information </a:t>
            </a:r>
            <a:r>
              <a:rPr lang="fr-FR" dirty="0"/>
              <a:t>et </a:t>
            </a:r>
            <a:r>
              <a:rPr lang="fr-FR" dirty="0">
                <a:solidFill>
                  <a:schemeClr val="accent1"/>
                </a:solidFill>
              </a:rPr>
              <a:t>se baser sur</a:t>
            </a:r>
            <a:r>
              <a:rPr lang="fr-FR" b="1" dirty="0">
                <a:solidFill>
                  <a:srgbClr val="00B0F0"/>
                </a:solidFill>
              </a:rPr>
              <a:t> </a:t>
            </a:r>
            <a:r>
              <a:rPr lang="fr-FR" dirty="0"/>
              <a:t>les données liées aux performances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55650" y="6245225"/>
            <a:ext cx="6120606" cy="476250"/>
          </a:xfrm>
        </p:spPr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84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9752" y="332656"/>
            <a:ext cx="5112568" cy="576064"/>
          </a:xfrm>
        </p:spPr>
        <p:txBody>
          <a:bodyPr/>
          <a:lstStyle/>
          <a:p>
            <a:r>
              <a:rPr lang="fr-FR" sz="2400" dirty="0">
                <a:solidFill>
                  <a:schemeClr val="tx1"/>
                </a:solidFill>
              </a:rPr>
              <a:t>Exemple de niveaux de </a:t>
            </a:r>
            <a:r>
              <a:rPr lang="fr-FR" sz="2400" dirty="0" smtClean="0">
                <a:solidFill>
                  <a:schemeClr val="tx1"/>
                </a:solidFill>
              </a:rPr>
              <a:t>résultats</a:t>
            </a:r>
            <a:endParaRPr lang="fr-FR" sz="2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Formation des bénéficiaires des subventions de l'Union européenne </a:t>
            </a:r>
            <a:endParaRPr lang="fr-FR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1538400"/>
            <a:ext cx="2340000" cy="900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fr-FR" sz="2400" b="1" kern="0" dirty="0">
                <a:solidFill>
                  <a:srgbClr val="000000"/>
                </a:solidFill>
                <a:latin typeface="Arial Narrow" pitchFamily="34" charset="0"/>
              </a:rPr>
              <a:t>Impact</a:t>
            </a:r>
            <a:endParaRPr lang="fr-FR" sz="32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57200" y="3336000"/>
            <a:ext cx="2340000" cy="9000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fr-FR" sz="2400" b="1" kern="0" dirty="0" smtClean="0">
                <a:solidFill>
                  <a:srgbClr val="000000"/>
                </a:solidFill>
                <a:latin typeface="Arial Narrow" pitchFamily="34" charset="0"/>
              </a:rPr>
              <a:t>Effet (</a:t>
            </a:r>
            <a:r>
              <a:rPr lang="fr-FR" sz="2400" b="1" kern="0" dirty="0" err="1" smtClean="0">
                <a:solidFill>
                  <a:srgbClr val="000000"/>
                </a:solidFill>
                <a:latin typeface="Arial Narrow" pitchFamily="34" charset="0"/>
              </a:rPr>
              <a:t>Outcome</a:t>
            </a:r>
            <a:r>
              <a:rPr lang="fr-FR" sz="2400" b="1" kern="0" dirty="0" smtClean="0">
                <a:solidFill>
                  <a:srgbClr val="000000"/>
                </a:solidFill>
                <a:latin typeface="Arial Narrow" pitchFamily="34" charset="0"/>
              </a:rPr>
              <a:t>)</a:t>
            </a:r>
            <a:endParaRPr lang="fr-FR" sz="24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1249200" y="2438400"/>
            <a:ext cx="756000" cy="914400"/>
          </a:xfrm>
          <a:prstGeom prst="upArrow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1249200" y="4185001"/>
            <a:ext cx="756000" cy="914400"/>
          </a:xfrm>
          <a:prstGeom prst="upArrow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57200" y="5105400"/>
            <a:ext cx="2340000" cy="9000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>
              <a:defRPr/>
            </a:pPr>
            <a:r>
              <a:rPr lang="fr-FR" sz="2400" b="1" kern="0" dirty="0" smtClean="0">
                <a:solidFill>
                  <a:srgbClr val="000000"/>
                </a:solidFill>
                <a:latin typeface="Arial Narrow" pitchFamily="34" charset="0"/>
              </a:rPr>
              <a:t>Produit (Output)</a:t>
            </a:r>
            <a:endParaRPr lang="fr-FR" sz="24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2919413" y="5334000"/>
            <a:ext cx="814387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919413" y="3505200"/>
            <a:ext cx="814387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2919413" y="1787525"/>
            <a:ext cx="814387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 rot="5400000">
            <a:off x="5822699" y="2261895"/>
            <a:ext cx="756000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 rot="5400000">
            <a:off x="5822699" y="4235376"/>
            <a:ext cx="756000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4122663" y="1302135"/>
            <a:ext cx="4320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algn="ctr" eaLnBrk="0" hangingPunct="0">
              <a:defRPr/>
            </a:pPr>
            <a:r>
              <a:rPr lang="fr-FR" sz="2400" b="1" kern="0" dirty="0">
                <a:solidFill>
                  <a:sysClr val="windowText" lastClr="000000"/>
                </a:solidFill>
                <a:latin typeface="Arial Narrow" pitchFamily="34" charset="0"/>
              </a:rPr>
              <a:t>Diminution des retards de croissance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4122663" y="2789404"/>
            <a:ext cx="4320000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algn="ctr" eaLnBrk="0" hangingPunct="0">
              <a:defRPr/>
            </a:pPr>
            <a:r>
              <a:rPr lang="fr-FR" sz="2400" b="1" kern="0" dirty="0">
                <a:solidFill>
                  <a:sysClr val="windowText" lastClr="000000"/>
                </a:solidFill>
                <a:latin typeface="Arial Narrow" pitchFamily="34" charset="0"/>
              </a:rPr>
              <a:t>Meilleure utilisation de l’alimentation complémentaire par les mères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046463" y="4890738"/>
            <a:ext cx="4320000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algn="ctr" eaLnBrk="0" hangingPunct="0">
              <a:defRPr/>
            </a:pPr>
            <a:r>
              <a:rPr lang="fr-FR" sz="2400" b="1" kern="0" dirty="0">
                <a:solidFill>
                  <a:sysClr val="windowText" lastClr="000000"/>
                </a:solidFill>
                <a:latin typeface="Arial Narrow" pitchFamily="34" charset="0"/>
              </a:rPr>
              <a:t>Amélioration des connaissances et de la sensibilisation des mères et des soignants</a:t>
            </a: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93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67743" y="401633"/>
            <a:ext cx="5890329" cy="651941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chemeClr val="tx1"/>
                </a:solidFill>
              </a:rPr>
              <a:t>Exemple de niveaux de </a:t>
            </a:r>
            <a:r>
              <a:rPr lang="fr-FR" sz="2400" dirty="0" smtClean="0">
                <a:solidFill>
                  <a:schemeClr val="tx1"/>
                </a:solidFill>
              </a:rPr>
              <a:t>résultats /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 rot="5400000">
            <a:off x="5586237" y="2725562"/>
            <a:ext cx="756000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 rot="5400000">
            <a:off x="5586236" y="4433755"/>
            <a:ext cx="756000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34699" y="1392766"/>
            <a:ext cx="2340000" cy="900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fr-FR" sz="2400" b="1" kern="0" dirty="0">
                <a:solidFill>
                  <a:srgbClr val="000000"/>
                </a:solidFill>
                <a:latin typeface="Arial Narrow" pitchFamily="34" charset="0"/>
              </a:rPr>
              <a:t>Impact</a:t>
            </a:r>
            <a:endParaRPr lang="fr-FR" sz="32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57200" y="5105400"/>
            <a:ext cx="2340000" cy="9000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>
              <a:defRPr/>
            </a:pPr>
            <a:r>
              <a:rPr lang="fr-FR" sz="2400" b="1" kern="0" dirty="0" smtClean="0">
                <a:solidFill>
                  <a:srgbClr val="000000"/>
                </a:solidFill>
                <a:latin typeface="Arial Narrow" pitchFamily="34" charset="0"/>
              </a:rPr>
              <a:t>Produit (Output)</a:t>
            </a:r>
            <a:endParaRPr lang="fr-FR" sz="24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57200" y="3336000"/>
            <a:ext cx="2340000" cy="9000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fr-FR" sz="2400" b="1" kern="0" dirty="0" smtClean="0">
                <a:solidFill>
                  <a:srgbClr val="000000"/>
                </a:solidFill>
                <a:latin typeface="Arial Narrow" pitchFamily="34" charset="0"/>
              </a:rPr>
              <a:t>Effet (</a:t>
            </a:r>
            <a:r>
              <a:rPr lang="fr-FR" sz="2400" b="1" kern="0" dirty="0" err="1" smtClean="0">
                <a:solidFill>
                  <a:srgbClr val="000000"/>
                </a:solidFill>
                <a:latin typeface="Arial Narrow" pitchFamily="34" charset="0"/>
              </a:rPr>
              <a:t>Outcome</a:t>
            </a:r>
            <a:r>
              <a:rPr lang="fr-FR" sz="2400" b="1" kern="0" dirty="0" smtClean="0">
                <a:solidFill>
                  <a:srgbClr val="000000"/>
                </a:solidFill>
                <a:latin typeface="Arial Narrow" pitchFamily="34" charset="0"/>
              </a:rPr>
              <a:t>)</a:t>
            </a:r>
            <a:endParaRPr lang="fr-FR" sz="24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919413" y="5334000"/>
            <a:ext cx="814387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2919413" y="3505200"/>
            <a:ext cx="814387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2919413" y="1787525"/>
            <a:ext cx="814387" cy="498475"/>
          </a:xfrm>
          <a:prstGeom prst="leftRightArrow">
            <a:avLst>
              <a:gd name="adj1" fmla="val 50000"/>
              <a:gd name="adj2" fmla="val 20446"/>
            </a:avLst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1198116" y="2398931"/>
            <a:ext cx="756000" cy="914400"/>
          </a:xfrm>
          <a:prstGeom prst="upArrow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886200" y="1521456"/>
            <a:ext cx="4320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algn="ctr" eaLnBrk="0" hangingPunct="0">
              <a:defRPr/>
            </a:pPr>
            <a:r>
              <a:rPr lang="fr-FR" sz="2400" b="1" kern="0" dirty="0" smtClean="0">
                <a:solidFill>
                  <a:sysClr val="windowText" lastClr="000000"/>
                </a:solidFill>
                <a:latin typeface="Arial Narrow" pitchFamily="34" charset="0"/>
              </a:rPr>
              <a:t>Meilleure inclusion sociale</a:t>
            </a:r>
            <a:endParaRPr lang="fr-FR" sz="24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886200" y="3239869"/>
            <a:ext cx="4320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algn="ctr" eaLnBrk="0" hangingPunct="0">
              <a:defRPr/>
            </a:pPr>
            <a:r>
              <a:rPr lang="fr-FR" sz="2400" b="1" kern="0" dirty="0" smtClean="0">
                <a:solidFill>
                  <a:sysClr val="windowText" lastClr="000000"/>
                </a:solidFill>
                <a:latin typeface="Arial Narrow" pitchFamily="34" charset="0"/>
              </a:rPr>
              <a:t>Amélioration de la protection économique et sociale</a:t>
            </a:r>
            <a:endParaRPr lang="fr-FR" sz="24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3856013" y="5174403"/>
            <a:ext cx="4320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algn="ctr" eaLnBrk="0" hangingPunct="0">
              <a:defRPr/>
            </a:pPr>
            <a:r>
              <a:rPr lang="fr-FR" sz="2400" b="1" kern="0" dirty="0" smtClean="0">
                <a:solidFill>
                  <a:sysClr val="windowText" lastClr="000000"/>
                </a:solidFill>
                <a:latin typeface="Arial Narrow" pitchFamily="34" charset="0"/>
              </a:rPr>
              <a:t>Mise en place de produits et services d’inclusion sociale</a:t>
            </a:r>
            <a:endParaRPr lang="fr-FR" sz="24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1249200" y="4185001"/>
            <a:ext cx="756000" cy="914400"/>
          </a:xfrm>
          <a:prstGeom prst="upArrow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 altLang="ko-KR" sz="2000" b="1" kern="0" dirty="0">
              <a:solidFill>
                <a:sysClr val="windowText" lastClr="000000"/>
              </a:solidFill>
              <a:latin typeface="Arial Narrow" pitchFamily="34" charset="0"/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954" y="6172200"/>
            <a:ext cx="1425046" cy="642761"/>
          </a:xfrm>
          <a:prstGeom prst="rect">
            <a:avLst/>
          </a:prstGeom>
        </p:spPr>
      </p:pic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>
                <a:solidFill>
                  <a:prstClr val="black"/>
                </a:solidFill>
              </a:rPr>
              <a:t>Formation des bénéficiaires des subventions de l'Union européenne 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73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8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FR" sz="1200" smtClean="0">
                <a:solidFill>
                  <a:schemeClr val="tx2"/>
                </a:solidFill>
                <a:latin typeface="Times New Roman" pitchFamily="18" charset="0"/>
              </a:rPr>
              <a:t>Formation des bénéficiaires des subventions de l'Union européenne </a:t>
            </a:r>
            <a:endParaRPr lang="fr-FR" sz="12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63688" y="701675"/>
            <a:ext cx="5904656" cy="1143000"/>
          </a:xfrm>
          <a:ln w="66675" cap="flat" algn="ctr"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fr-FR" b="1" dirty="0" err="1" smtClean="0"/>
              <a:t>Plue</a:t>
            </a:r>
            <a:r>
              <a:rPr lang="fr-FR" b="1" dirty="0" smtClean="0"/>
              <a:t> value, compléments de la </a:t>
            </a:r>
            <a:r>
              <a:rPr lang="fr-FR" b="1" dirty="0" err="1" smtClean="0"/>
              <a:t>ToC</a:t>
            </a:r>
            <a:r>
              <a:rPr lang="fr-FR" b="1" dirty="0" smtClean="0"/>
              <a:t> par rapport à la GAR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00424" y="2134628"/>
            <a:ext cx="8032750" cy="381642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r-BE" sz="2800" dirty="0" smtClean="0"/>
              <a:t>Vision plus globale</a:t>
            </a:r>
          </a:p>
          <a:p>
            <a:pPr>
              <a:defRPr/>
            </a:pPr>
            <a:r>
              <a:rPr lang="fr-BE" sz="2800" dirty="0"/>
              <a:t>Accent et mise en évidence des changements auprès des acteurs</a:t>
            </a:r>
          </a:p>
          <a:p>
            <a:pPr>
              <a:defRPr/>
            </a:pPr>
            <a:r>
              <a:rPr lang="fr-BE" sz="2800" dirty="0"/>
              <a:t>Mise en évidence des postulats</a:t>
            </a:r>
          </a:p>
          <a:p>
            <a:pPr>
              <a:defRPr/>
            </a:pPr>
            <a:r>
              <a:rPr lang="fr-BE" sz="2800" dirty="0"/>
              <a:t>Mise en évidence des </a:t>
            </a:r>
            <a:r>
              <a:rPr lang="fr-BE" sz="2800" dirty="0" smtClean="0"/>
              <a:t>facteurs contextuels </a:t>
            </a:r>
            <a:r>
              <a:rPr lang="fr-BE" sz="2800" dirty="0"/>
              <a:t>les plus influents</a:t>
            </a:r>
          </a:p>
          <a:p>
            <a:pPr>
              <a:defRPr/>
            </a:pPr>
            <a:r>
              <a:rPr lang="fr-BE" sz="2800" dirty="0"/>
              <a:t>Peut orienter la mesure d’impact et la réflexion </a:t>
            </a:r>
            <a:r>
              <a:rPr lang="fr-BE" sz="2800" dirty="0" smtClean="0"/>
              <a:t>stratégique</a:t>
            </a:r>
            <a:endParaRPr lang="fr-BE" sz="2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404" y="260929"/>
            <a:ext cx="853072" cy="647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2" y="116632"/>
            <a:ext cx="932690" cy="9357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026304"/>
            <a:ext cx="1425046" cy="64276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theme/theme1.xml><?xml version="1.0" encoding="utf-8"?>
<a:theme xmlns:a="http://schemas.openxmlformats.org/drawingml/2006/main" name="Modèle par défaut">
  <a:themeElements>
    <a:clrScheme name="">
      <a:dk1>
        <a:srgbClr val="336699"/>
      </a:dk1>
      <a:lt1>
        <a:srgbClr val="F4F5FE"/>
      </a:lt1>
      <a:dk2>
        <a:srgbClr val="336699"/>
      </a:dk2>
      <a:lt2>
        <a:srgbClr val="808080"/>
      </a:lt2>
      <a:accent1>
        <a:srgbClr val="6666FF"/>
      </a:accent1>
      <a:accent2>
        <a:srgbClr val="3333CC"/>
      </a:accent2>
      <a:accent3>
        <a:srgbClr val="F8F9FE"/>
      </a:accent3>
      <a:accent4>
        <a:srgbClr val="2A5682"/>
      </a:accent4>
      <a:accent5>
        <a:srgbClr val="B8B8FF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667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 smtClean="0">
            <a:ln>
              <a:noFill/>
            </a:ln>
            <a:solidFill>
              <a:srgbClr val="00CC66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667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 smtClean="0">
            <a:ln>
              <a:noFill/>
            </a:ln>
            <a:solidFill>
              <a:srgbClr val="00CC66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Restitution Evaluation PIARAN_ ACF V2</Template>
  <TotalTime>8252</TotalTime>
  <Words>1891</Words>
  <Application>Microsoft Office PowerPoint</Application>
  <PresentationFormat>Affichage à l'écran (4:3)</PresentationFormat>
  <Paragraphs>279</Paragraphs>
  <Slides>25</Slides>
  <Notes>14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  <vt:variant>
        <vt:lpstr>Diaporamas personnalisés</vt:lpstr>
      </vt:variant>
      <vt:variant>
        <vt:i4>1</vt:i4>
      </vt:variant>
    </vt:vector>
  </HeadingPairs>
  <TitlesOfParts>
    <vt:vector size="34" baseType="lpstr">
      <vt:lpstr>Arial</vt:lpstr>
      <vt:lpstr>Arial Narrow</vt:lpstr>
      <vt:lpstr>Courier New</vt:lpstr>
      <vt:lpstr>굴림</vt:lpstr>
      <vt:lpstr>Times New Roman</vt:lpstr>
      <vt:lpstr>Trebuchet MS</vt:lpstr>
      <vt:lpstr>Wingdings</vt:lpstr>
      <vt:lpstr>Modèle par défaut</vt:lpstr>
      <vt:lpstr>Présentation PowerPoint</vt:lpstr>
      <vt:lpstr>Définition:</vt:lpstr>
      <vt:lpstr>Objectifs</vt:lpstr>
      <vt:lpstr>Principes</vt:lpstr>
      <vt:lpstr>La ToC : un processus qui</vt:lpstr>
      <vt:lpstr>Composantes de la Théorie du Changement</vt:lpstr>
      <vt:lpstr>Exemple de niveaux de résultats</vt:lpstr>
      <vt:lpstr>Exemple de niveaux de résultats /</vt:lpstr>
      <vt:lpstr>Plue value, compléments de la ToC par rapport à la GAR</vt:lpstr>
      <vt:lpstr>ToC et Cadre Logique (CL)</vt:lpstr>
      <vt:lpstr>Conclusion</vt:lpstr>
      <vt:lpstr>La TdC comme un processus de réflexion sur: </vt:lpstr>
      <vt:lpstr>A. Réflexion sur la situation souhaitée</vt:lpstr>
      <vt:lpstr>Présentation PowerPoint</vt:lpstr>
      <vt:lpstr>Acteurs</vt:lpstr>
      <vt:lpstr>Contribution propre</vt:lpstr>
      <vt:lpstr>Analyse des risques</vt:lpstr>
      <vt:lpstr>Présentation PowerPoint</vt:lpstr>
      <vt:lpstr>Application de la théorie du changement</vt:lpstr>
      <vt:lpstr>Passage de la problématique à la théorie du changement</vt:lpstr>
      <vt:lpstr>Présentation PowerPoint</vt:lpstr>
      <vt:lpstr>Présentation PowerPoint</vt:lpstr>
      <vt:lpstr>Présentation PowerPoint</vt:lpstr>
      <vt:lpstr>Présentation PowerPoint</vt:lpstr>
      <vt:lpstr>Etude de cas: Elabore des Théories  de changement</vt:lpstr>
      <vt:lpstr>Diaporama personnalisé 1</vt:lpstr>
    </vt:vector>
  </TitlesOfParts>
  <Company>Aide au développement Gembloux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Formation et projet</dc:creator>
  <cp:lastModifiedBy>HP</cp:lastModifiedBy>
  <cp:revision>227</cp:revision>
  <cp:lastPrinted>2015-09-03T12:32:25Z</cp:lastPrinted>
  <dcterms:created xsi:type="dcterms:W3CDTF">2006-06-02T08:27:34Z</dcterms:created>
  <dcterms:modified xsi:type="dcterms:W3CDTF">2019-05-08T21:02:45Z</dcterms:modified>
</cp:coreProperties>
</file>