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9" r:id="rId4"/>
    <p:sldId id="258" r:id="rId5"/>
    <p:sldId id="263" r:id="rId6"/>
    <p:sldId id="272" r:id="rId7"/>
    <p:sldId id="270" r:id="rId8"/>
    <p:sldId id="264" r:id="rId9"/>
    <p:sldId id="259" r:id="rId10"/>
    <p:sldId id="260" r:id="rId11"/>
    <p:sldId id="261" r:id="rId12"/>
    <p:sldId id="266" r:id="rId13"/>
    <p:sldId id="271" r:id="rId14"/>
    <p:sldId id="267" r:id="rId15"/>
    <p:sldId id="268" r:id="rId16"/>
    <p:sldId id="265" r:id="rId17"/>
    <p:sldId id="262" r:id="rId18"/>
    <p:sldId id="273" r:id="rId1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3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AB35-EFED-4C77-8E6F-57BD139E01B1}" type="datetimeFigureOut">
              <a:rPr lang="fr-FR" smtClean="0"/>
              <a:pPr/>
              <a:t>15/12/2018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0BC31-F391-45ED-8AF1-32094B3752C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AB35-EFED-4C77-8E6F-57BD139E01B1}" type="datetimeFigureOut">
              <a:rPr lang="fr-FR" smtClean="0"/>
              <a:pPr/>
              <a:t>15/12/2018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0BC31-F391-45ED-8AF1-32094B3752C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AB35-EFED-4C77-8E6F-57BD139E01B1}" type="datetimeFigureOut">
              <a:rPr lang="fr-FR" smtClean="0"/>
              <a:pPr/>
              <a:t>15/12/2018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0BC31-F391-45ED-8AF1-32094B3752C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AB35-EFED-4C77-8E6F-57BD139E01B1}" type="datetimeFigureOut">
              <a:rPr lang="fr-FR" smtClean="0"/>
              <a:pPr/>
              <a:t>15/12/2018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0BC31-F391-45ED-8AF1-32094B3752C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AB35-EFED-4C77-8E6F-57BD139E01B1}" type="datetimeFigureOut">
              <a:rPr lang="fr-FR" smtClean="0"/>
              <a:pPr/>
              <a:t>15/12/2018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0BC31-F391-45ED-8AF1-32094B3752C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AB35-EFED-4C77-8E6F-57BD139E01B1}" type="datetimeFigureOut">
              <a:rPr lang="fr-FR" smtClean="0"/>
              <a:pPr/>
              <a:t>15/12/2018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0BC31-F391-45ED-8AF1-32094B3752C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AB35-EFED-4C77-8E6F-57BD139E01B1}" type="datetimeFigureOut">
              <a:rPr lang="fr-FR" smtClean="0"/>
              <a:pPr/>
              <a:t>15/12/2018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0BC31-F391-45ED-8AF1-32094B3752C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AB35-EFED-4C77-8E6F-57BD139E01B1}" type="datetimeFigureOut">
              <a:rPr lang="fr-FR" smtClean="0"/>
              <a:pPr/>
              <a:t>15/12/2018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0BC31-F391-45ED-8AF1-32094B3752C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AB35-EFED-4C77-8E6F-57BD139E01B1}" type="datetimeFigureOut">
              <a:rPr lang="fr-FR" smtClean="0"/>
              <a:pPr/>
              <a:t>15/12/2018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0BC31-F391-45ED-8AF1-32094B3752C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AB35-EFED-4C77-8E6F-57BD139E01B1}" type="datetimeFigureOut">
              <a:rPr lang="fr-FR" smtClean="0"/>
              <a:pPr/>
              <a:t>15/12/2018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0BC31-F391-45ED-8AF1-32094B3752C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AB35-EFED-4C77-8E6F-57BD139E01B1}" type="datetimeFigureOut">
              <a:rPr lang="fr-FR" smtClean="0"/>
              <a:pPr/>
              <a:t>15/12/2018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0BC31-F391-45ED-8AF1-32094B3752C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92AB35-EFED-4C77-8E6F-57BD139E01B1}" type="datetimeFigureOut">
              <a:rPr lang="fr-FR" smtClean="0"/>
              <a:pPr/>
              <a:t>15/12/2018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E0BC31-F391-45ED-8AF1-32094B3752C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crpaduncm@gmail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mailto:moussaniang0215@gmail.com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moussaniang0215@gmail.co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85720" y="0"/>
            <a:ext cx="8572560" cy="1500173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 </a:t>
            </a:r>
            <a:r>
              <a:rPr lang="fr-FR" sz="3600" b="1" dirty="0" smtClean="0"/>
              <a:t>Conseil National des Artisans du Sénégal (CNAS)</a:t>
            </a: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dirty="0" smtClean="0"/>
              <a:t> </a:t>
            </a:r>
            <a:r>
              <a:rPr lang="fr-FR" sz="4000" b="1" dirty="0" smtClean="0"/>
              <a:t>LE PATRONAT DE L’ARTISANAT</a:t>
            </a: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sz="2200" dirty="0" smtClean="0">
                <a:solidFill>
                  <a:srgbClr val="FF0000"/>
                </a:solidFill>
              </a:rPr>
              <a:t> </a:t>
            </a:r>
            <a:r>
              <a:rPr lang="fr-FR" sz="2200" b="1" dirty="0" smtClean="0">
                <a:solidFill>
                  <a:srgbClr val="FF0000"/>
                </a:solidFill>
              </a:rPr>
              <a:t>Agrément N° 1831/MINT.SP/DGAT/DLP/DLA-PA en Date du 30 Mars 2017 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85786" y="1714488"/>
            <a:ext cx="7572428" cy="3924312"/>
          </a:xfrm>
        </p:spPr>
        <p:txBody>
          <a:bodyPr>
            <a:noAutofit/>
          </a:bodyPr>
          <a:lstStyle/>
          <a:p>
            <a:r>
              <a:rPr lang="fr-FR" sz="2800" b="1" dirty="0" err="1" smtClean="0">
                <a:solidFill>
                  <a:srgbClr val="0070C0"/>
                </a:solidFill>
              </a:rPr>
              <a:t>Deb’ataya</a:t>
            </a:r>
            <a:r>
              <a:rPr lang="fr-FR" sz="2800" b="1" dirty="0" smtClean="0">
                <a:solidFill>
                  <a:srgbClr val="0070C0"/>
                </a:solidFill>
              </a:rPr>
              <a:t>: un </a:t>
            </a:r>
            <a:r>
              <a:rPr lang="fr-FR" sz="2800" b="1" dirty="0">
                <a:solidFill>
                  <a:srgbClr val="0070C0"/>
                </a:solidFill>
              </a:rPr>
              <a:t>moment de présentation, d’échange et de réflexion animé par la Plateforme des ONG </a:t>
            </a:r>
            <a:r>
              <a:rPr lang="fr-FR" sz="2800" b="1" dirty="0" smtClean="0">
                <a:solidFill>
                  <a:srgbClr val="0070C0"/>
                </a:solidFill>
              </a:rPr>
              <a:t>européennes(PFONGUE), </a:t>
            </a:r>
          </a:p>
          <a:p>
            <a:r>
              <a:rPr lang="fr-FR" sz="2800" b="1" dirty="0" smtClean="0">
                <a:solidFill>
                  <a:srgbClr val="0070C0"/>
                </a:solidFill>
              </a:rPr>
              <a:t>dédié à la thématique de l’artisanat au Sénégal. </a:t>
            </a:r>
          </a:p>
          <a:p>
            <a:r>
              <a:rPr lang="fr-FR" b="1" dirty="0">
                <a:solidFill>
                  <a:srgbClr val="00B050"/>
                </a:solidFill>
              </a:rPr>
              <a:t>Présentation du CNAS et de ses activités. </a:t>
            </a:r>
            <a:endParaRPr lang="fr-FR" b="1" dirty="0" smtClean="0">
              <a:solidFill>
                <a:srgbClr val="00B050"/>
              </a:solidFill>
            </a:endParaRPr>
          </a:p>
          <a:p>
            <a:r>
              <a:rPr lang="fr-FR" sz="2800" b="1" dirty="0" smtClean="0">
                <a:solidFill>
                  <a:schemeClr val="accent6">
                    <a:lumMod val="75000"/>
                  </a:schemeClr>
                </a:solidFill>
              </a:rPr>
              <a:t>Par Mr Moussa LO : </a:t>
            </a:r>
            <a:endParaRPr lang="fr-FR" sz="28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lvl="0"/>
            <a:r>
              <a:rPr lang="fr-FR" sz="2800" b="1" dirty="0" smtClean="0">
                <a:solidFill>
                  <a:schemeClr val="accent6">
                    <a:lumMod val="75000"/>
                  </a:schemeClr>
                </a:solidFill>
              </a:rPr>
              <a:t>Animateur  Economique du  CNAS,</a:t>
            </a:r>
            <a:endParaRPr lang="fr-FR" sz="2800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fr-FR" sz="2800" b="1" dirty="0" smtClean="0">
                <a:solidFill>
                  <a:schemeClr val="accent6">
                    <a:lumMod val="75000"/>
                  </a:schemeClr>
                </a:solidFill>
              </a:rPr>
              <a:t>Tel : 77 654 34 73   </a:t>
            </a:r>
            <a:endParaRPr lang="fr-FR" sz="2800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fr-FR" sz="2800" b="1" dirty="0" smtClean="0">
                <a:solidFill>
                  <a:schemeClr val="accent6">
                    <a:lumMod val="75000"/>
                  </a:schemeClr>
                </a:solidFill>
              </a:rPr>
              <a:t> e-mail </a:t>
            </a:r>
            <a:r>
              <a:rPr lang="fr-FR" sz="2800" b="1" dirty="0" smtClean="0"/>
              <a:t>: </a:t>
            </a:r>
            <a:r>
              <a:rPr lang="fr-FR" sz="2800" b="1" u="sng" dirty="0" smtClean="0">
                <a:hlinkClick r:id="rId2"/>
              </a:rPr>
              <a:t>crpaduncm@gmail.com</a:t>
            </a:r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401080" cy="1143000"/>
          </a:xfrm>
        </p:spPr>
        <p:txBody>
          <a:bodyPr>
            <a:noAutofit/>
          </a:bodyPr>
          <a:lstStyle/>
          <a:p>
            <a:r>
              <a:rPr lang="fr-FR" sz="2800" b="1" dirty="0" smtClean="0"/>
              <a:t>DIMENSIONS OFFICIELLES DU SECTEUR DE L’ARTISANAT.</a:t>
            </a:r>
            <a:endParaRPr lang="fr-FR" sz="28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000660"/>
          </a:xfrm>
        </p:spPr>
        <p:txBody>
          <a:bodyPr>
            <a:normAutofit/>
          </a:bodyPr>
          <a:lstStyle/>
          <a:p>
            <a:r>
              <a:rPr lang="fr-FR" sz="2800" dirty="0" smtClean="0"/>
              <a:t>Les résultats du Recensement Général des Entreprises (RGE) réalisé par l’ANSD ont configuré les dimensions officielles du secteur de l’Artisanat.</a:t>
            </a:r>
          </a:p>
          <a:p>
            <a:r>
              <a:rPr lang="fr-FR" sz="2800" dirty="0" smtClean="0"/>
              <a:t>Avec environ 122 000 / 407 882 Entreprises, </a:t>
            </a:r>
            <a:r>
              <a:rPr lang="fr-FR" sz="2800" b="1" dirty="0" smtClean="0"/>
              <a:t>le secteur de l’Artisanat regroupe 29.66% des entreprises recensées au Sénégal et occupe une place importante dans le secteur privé.</a:t>
            </a:r>
            <a:endParaRPr lang="fr-FR" sz="2800" dirty="0" smtClean="0"/>
          </a:p>
          <a:p>
            <a:r>
              <a:rPr lang="fr-FR" sz="2800" dirty="0" smtClean="0"/>
              <a:t>Le nombre d'emplois s’élèverait à plus de 350 000/866 000. Un accompagnement personnalisé pourrait préserver ces travailleurs et favoriser une meilleure productivité des entreprises qui les emploient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2400" b="1" dirty="0"/>
              <a:t>Dimensions  des Travailleurs  du Secteur de l’Artisanat en (%)</a:t>
            </a:r>
            <a:endParaRPr lang="fr-FR" sz="2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400" b="1" dirty="0" smtClean="0"/>
              <a:t> Sources : RGE-ANSD (Rapport provisoire  Février 2017)</a:t>
            </a:r>
            <a:endParaRPr lang="fr-FR" sz="2400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928662" y="2143115"/>
          <a:ext cx="7143800" cy="27503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1900"/>
                <a:gridCol w="3571900"/>
              </a:tblGrid>
              <a:tr h="721407">
                <a:tc gridSpan="2">
                  <a:txBody>
                    <a:bodyPr/>
                    <a:lstStyle/>
                    <a:p>
                      <a:r>
                        <a:rPr lang="fr-FR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Dimensions  des Travailleurs  du Secteur de l’Artisanat en (%)</a:t>
                      </a:r>
                      <a:endParaRPr lang="fr-FR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6763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latin typeface="Calibri"/>
                          <a:ea typeface="Calibri"/>
                          <a:cs typeface="Times New Roman"/>
                        </a:rPr>
                        <a:t>Travailleurs de moins de 35 ans :</a:t>
                      </a: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latin typeface="Calibri"/>
                          <a:ea typeface="Calibri"/>
                          <a:cs typeface="Times New Roman"/>
                        </a:rPr>
                        <a:t>36%</a:t>
                      </a: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763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latin typeface="Calibri"/>
                          <a:ea typeface="Calibri"/>
                          <a:cs typeface="Times New Roman"/>
                        </a:rPr>
                        <a:t>Travailleurs de 35 à 54 ans :</a:t>
                      </a: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latin typeface="Calibri"/>
                          <a:ea typeface="Calibri"/>
                          <a:cs typeface="Times New Roman"/>
                        </a:rPr>
                        <a:t>49%</a:t>
                      </a: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763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latin typeface="Calibri"/>
                          <a:ea typeface="Calibri"/>
                          <a:cs typeface="Times New Roman"/>
                        </a:rPr>
                        <a:t>Travailleurs de 55 ans et plus :</a:t>
                      </a: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latin typeface="Calibri"/>
                          <a:ea typeface="Calibri"/>
                          <a:cs typeface="Times New Roman"/>
                        </a:rPr>
                        <a:t>14%</a:t>
                      </a: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dirty="0" smtClean="0"/>
              <a:t>CONTRAINTES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b="1" dirty="0" smtClean="0"/>
              <a:t>Faiblesse </a:t>
            </a:r>
            <a:r>
              <a:rPr lang="fr-FR" b="1" dirty="0"/>
              <a:t>Organisationnelle</a:t>
            </a:r>
          </a:p>
          <a:p>
            <a:r>
              <a:rPr lang="fr-FR" b="1" dirty="0"/>
              <a:t>Manque de communication</a:t>
            </a:r>
          </a:p>
          <a:p>
            <a:r>
              <a:rPr lang="fr-FR" b="1" dirty="0"/>
              <a:t>Difficultés d’Approvisionnement</a:t>
            </a:r>
          </a:p>
          <a:p>
            <a:r>
              <a:rPr lang="fr-FR" b="1" dirty="0"/>
              <a:t>Faible Capacité de Production</a:t>
            </a:r>
          </a:p>
          <a:p>
            <a:r>
              <a:rPr lang="fr-FR" b="1" dirty="0"/>
              <a:t>Difficultés de Commercialisation</a:t>
            </a:r>
          </a:p>
          <a:p>
            <a:r>
              <a:rPr lang="fr-FR" b="1" dirty="0"/>
              <a:t>Financement</a:t>
            </a:r>
          </a:p>
          <a:p>
            <a:r>
              <a:rPr lang="fr-FR" b="1" dirty="0"/>
              <a:t>Insuffisance de Formation</a:t>
            </a:r>
          </a:p>
          <a:p>
            <a:r>
              <a:rPr lang="fr-FR" b="1" dirty="0"/>
              <a:t>Faiblesse de Partenariat et de Services aux Membres, </a:t>
            </a:r>
          </a:p>
          <a:p>
            <a:r>
              <a:rPr lang="fr-FR" b="1" dirty="0"/>
              <a:t>Précarité de l’ARTISAN</a:t>
            </a:r>
          </a:p>
          <a:p>
            <a:r>
              <a:rPr lang="fr-FR" b="1" dirty="0"/>
              <a:t>Absence dans les instances de Pilotage, d’Orientation et de Dialogue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u="sng" dirty="0" smtClean="0"/>
              <a:t>REALISATIONS :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142984"/>
            <a:ext cx="8501122" cy="4983179"/>
          </a:xfrm>
        </p:spPr>
        <p:txBody>
          <a:bodyPr>
            <a:normAutofit fontScale="77500" lnSpcReduction="20000"/>
          </a:bodyPr>
          <a:lstStyle/>
          <a:p>
            <a:pPr latinLnBrk="1">
              <a:buNone/>
            </a:pPr>
            <a:endParaRPr lang="fr-FR" dirty="0" smtClean="0"/>
          </a:p>
          <a:p>
            <a:pPr lvl="0" latinLnBrk="1"/>
            <a:r>
              <a:rPr lang="fr-FR" b="1" dirty="0" smtClean="0"/>
              <a:t>Organisation d’un forum</a:t>
            </a:r>
            <a:r>
              <a:rPr lang="fr-FR" dirty="0" smtClean="0"/>
              <a:t> </a:t>
            </a:r>
            <a:r>
              <a:rPr lang="fr-FR" b="1" dirty="0" smtClean="0"/>
              <a:t>sur l’artisanat </a:t>
            </a:r>
            <a:r>
              <a:rPr lang="fr-FR" b="1" u="sng" dirty="0" smtClean="0"/>
              <a:t> </a:t>
            </a:r>
            <a:r>
              <a:rPr lang="fr-FR" b="1" dirty="0" smtClean="0"/>
              <a:t>thème général:</a:t>
            </a:r>
            <a:endParaRPr lang="fr-FR" dirty="0" smtClean="0"/>
          </a:p>
          <a:p>
            <a:pPr latinLnBrk="1">
              <a:buNone/>
            </a:pPr>
            <a:r>
              <a:rPr lang="fr-FR" b="1" dirty="0" smtClean="0"/>
              <a:t>« Contribution du secteur prive de l’artisanat dans l’économie du Sénégal »</a:t>
            </a:r>
            <a:endParaRPr lang="fr-FR" dirty="0" smtClean="0"/>
          </a:p>
          <a:p>
            <a:pPr lvl="0"/>
            <a:r>
              <a:rPr lang="fr-FR" b="1" dirty="0" smtClean="0"/>
              <a:t>Participation au forum international pour la maitrise globale des risques en Afrique subsaharienne organisée par </a:t>
            </a:r>
            <a:r>
              <a:rPr lang="fr-FR" b="1" dirty="0" err="1" smtClean="0"/>
              <a:t>Préventica</a:t>
            </a:r>
            <a:r>
              <a:rPr lang="fr-FR" b="1" dirty="0" smtClean="0"/>
              <a:t> International</a:t>
            </a:r>
            <a:endParaRPr lang="fr-FR" i="1" dirty="0" smtClean="0"/>
          </a:p>
          <a:p>
            <a:pPr lvl="0" latinLnBrk="1"/>
            <a:r>
              <a:rPr lang="fr-FR" b="1" dirty="0" smtClean="0"/>
              <a:t>Participation à la Table ronde sur l’Intégration de la Santé </a:t>
            </a:r>
          </a:p>
          <a:p>
            <a:pPr lvl="0" latinLnBrk="1">
              <a:buNone/>
            </a:pPr>
            <a:r>
              <a:rPr lang="fr-FR" b="1" dirty="0" smtClean="0"/>
              <a:t>Sécurité au Travail (SST) dans la Formation professionnelle et </a:t>
            </a:r>
          </a:p>
          <a:p>
            <a:pPr lvl="0" latinLnBrk="1">
              <a:buNone/>
            </a:pPr>
            <a:r>
              <a:rPr lang="fr-FR" b="1" dirty="0" smtClean="0"/>
              <a:t>Technique(FPT) organisée par la Caisse de sécurité Sociale</a:t>
            </a:r>
            <a:endParaRPr lang="fr-FR" dirty="0" smtClean="0"/>
          </a:p>
          <a:p>
            <a:pPr lvl="0" latinLnBrk="1"/>
            <a:r>
              <a:rPr lang="fr-FR" b="1" dirty="0" smtClean="0"/>
              <a:t>Participation à la Journée internationale des Enfant (12 Juin) organisée par le Ministère du Travail en 2017 et 2018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PROGRAMMES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600200"/>
            <a:ext cx="8572560" cy="4525963"/>
          </a:xfrm>
        </p:spPr>
        <p:txBody>
          <a:bodyPr>
            <a:normAutofit/>
          </a:bodyPr>
          <a:lstStyle/>
          <a:p>
            <a:r>
              <a:rPr lang="fr-FR" sz="2000" b="1" dirty="0" smtClean="0"/>
              <a:t>Campagne </a:t>
            </a:r>
            <a:r>
              <a:rPr lang="fr-FR" sz="2000" b="1" dirty="0"/>
              <a:t>de mobilisation des entreprises.</a:t>
            </a:r>
            <a:endParaRPr lang="fr-FR" sz="2000" dirty="0"/>
          </a:p>
          <a:p>
            <a:r>
              <a:rPr lang="fr-FR" sz="2000" b="1" dirty="0"/>
              <a:t>Eradication du chômage. </a:t>
            </a:r>
            <a:r>
              <a:rPr lang="fr-FR" sz="2000" b="1" dirty="0" smtClean="0"/>
              <a:t>S/c </a:t>
            </a:r>
            <a:r>
              <a:rPr lang="fr-FR" sz="2000" b="1" dirty="0"/>
              <a:t>BNDE et FONGIP     </a:t>
            </a:r>
            <a:endParaRPr lang="fr-FR" sz="2000" dirty="0"/>
          </a:p>
          <a:p>
            <a:r>
              <a:rPr lang="fr-FR" sz="2000" b="1" dirty="0"/>
              <a:t>Création de </a:t>
            </a:r>
            <a:r>
              <a:rPr lang="fr-FR" sz="2000" b="1" dirty="0" smtClean="0"/>
              <a:t>richesses/c </a:t>
            </a:r>
            <a:r>
              <a:rPr lang="fr-FR" sz="2000" b="1" dirty="0"/>
              <a:t>BNDE et FONGIP     </a:t>
            </a:r>
            <a:endParaRPr lang="fr-FR" sz="2000" dirty="0"/>
          </a:p>
          <a:p>
            <a:r>
              <a:rPr lang="fr-FR" sz="2000" b="1" dirty="0"/>
              <a:t>Financement du développement.</a:t>
            </a:r>
            <a:endParaRPr lang="fr-FR" sz="2000" dirty="0"/>
          </a:p>
          <a:p>
            <a:r>
              <a:rPr lang="fr-FR" sz="2000" b="1" dirty="0"/>
              <a:t>Promotion du Civisme Fiscal, Foncier et Domanial </a:t>
            </a:r>
            <a:endParaRPr lang="fr-FR" sz="2000" dirty="0"/>
          </a:p>
          <a:p>
            <a:r>
              <a:rPr lang="fr-FR" sz="2000" b="1" dirty="0"/>
              <a:t>Education qualifiante des jeunes et des adultes (E.Q.J.A) </a:t>
            </a:r>
            <a:r>
              <a:rPr lang="fr-FR" sz="2000" b="1" dirty="0" smtClean="0"/>
              <a:t>S/c </a:t>
            </a:r>
            <a:r>
              <a:rPr lang="fr-FR" sz="2000" b="1" dirty="0"/>
              <a:t>3FPT et ONFP</a:t>
            </a:r>
            <a:endParaRPr lang="fr-FR" sz="2000" dirty="0"/>
          </a:p>
          <a:p>
            <a:r>
              <a:rPr lang="fr-FR" sz="2000" b="1" dirty="0"/>
              <a:t>FP2E</a:t>
            </a:r>
            <a:endParaRPr lang="fr-FR" sz="2000" dirty="0"/>
          </a:p>
          <a:p>
            <a:r>
              <a:rPr lang="fr-FR" sz="2000" b="1" dirty="0"/>
              <a:t>Projet d’Appui et de Valorisation des Produits  </a:t>
            </a:r>
            <a:r>
              <a:rPr lang="fr-FR" sz="2000" b="1" dirty="0" smtClean="0"/>
              <a:t>Artisanaux</a:t>
            </a:r>
          </a:p>
          <a:p>
            <a:r>
              <a:rPr lang="fr-FR" sz="2000" b="1" dirty="0" smtClean="0"/>
              <a:t>Compagnonnage  S/c Ex change (Belgique-Wallonie.)</a:t>
            </a:r>
            <a:endParaRPr lang="fr-FR" sz="2000" dirty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2400" b="1" u="sng" dirty="0"/>
              <a:t>PROPOSITION DE MISE EN ŒUVRE D’UN PLAN « MARSHALL »</a:t>
            </a:r>
            <a:r>
              <a:rPr lang="fr-FR" sz="2400" b="1" dirty="0"/>
              <a:t> </a:t>
            </a:r>
            <a:r>
              <a:rPr lang="fr-FR" sz="2400" dirty="0"/>
              <a:t/>
            </a:r>
            <a:br>
              <a:rPr lang="fr-FR" sz="2400" dirty="0"/>
            </a:br>
            <a:endParaRPr lang="fr-FR" sz="3600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/>
          <a:lstStyle/>
          <a:p>
            <a:r>
              <a:rPr lang="fr-FR" b="1" dirty="0" smtClean="0"/>
              <a:t>Recherche de Financement du Plan d’Actions Prioritaires (PAP) du CNAS</a:t>
            </a:r>
          </a:p>
          <a:p>
            <a:r>
              <a:rPr lang="fr-FR" b="1" dirty="0" smtClean="0"/>
              <a:t>des Projets et Programmes (ARTISANAT)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u="sng" dirty="0" smtClean="0"/>
              <a:t>Priorités Actuelles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525963"/>
          </a:xfrm>
        </p:spPr>
        <p:txBody>
          <a:bodyPr>
            <a:normAutofit fontScale="70000" lnSpcReduction="20000"/>
          </a:bodyPr>
          <a:lstStyle/>
          <a:p>
            <a:r>
              <a:rPr lang="fr-FR" dirty="0" smtClean="0"/>
              <a:t>Révision </a:t>
            </a:r>
            <a:r>
              <a:rPr lang="fr-FR" dirty="0"/>
              <a:t>du Cadre Juridique et Réglementaire du secteur de l’Artisanat (Application du Code Communautaire de l’Artisanat)</a:t>
            </a:r>
          </a:p>
          <a:p>
            <a:r>
              <a:rPr lang="fr-FR" dirty="0"/>
              <a:t>Alignement du REA à la même valeur juridique que le RCCM (Ministère de la Justice)</a:t>
            </a:r>
          </a:p>
          <a:p>
            <a:r>
              <a:rPr lang="fr-FR" dirty="0"/>
              <a:t>Restitution des agréments des SFD réhabilités et redynamisés</a:t>
            </a:r>
          </a:p>
          <a:p>
            <a:r>
              <a:rPr lang="fr-FR" dirty="0"/>
              <a:t>Projet d’Inclusion Sociale des professionnels du secteur de l’Artisanat</a:t>
            </a:r>
          </a:p>
          <a:p>
            <a:r>
              <a:rPr lang="fr-FR" dirty="0"/>
              <a:t>Pérennisation  de l’Octroi de </a:t>
            </a:r>
            <a:r>
              <a:rPr lang="fr-FR" b="1" dirty="0"/>
              <a:t>15% au moins</a:t>
            </a:r>
            <a:r>
              <a:rPr lang="fr-FR" dirty="0"/>
              <a:t> </a:t>
            </a:r>
            <a:r>
              <a:rPr lang="fr-FR" b="1" dirty="0"/>
              <a:t>de la Commande Publique</a:t>
            </a:r>
            <a:r>
              <a:rPr lang="fr-FR" dirty="0"/>
              <a:t> aux Artisans</a:t>
            </a:r>
          </a:p>
          <a:p>
            <a:r>
              <a:rPr lang="fr-FR" dirty="0"/>
              <a:t>Formation en management de 420 Artisans (30 X 14 Régions)</a:t>
            </a:r>
          </a:p>
          <a:p>
            <a:r>
              <a:rPr lang="fr-FR" dirty="0"/>
              <a:t>Ambition de Formation par Vague» (</a:t>
            </a:r>
            <a:r>
              <a:rPr lang="fr-FR" b="1" dirty="0"/>
              <a:t>Potentiel de 122 000 Artisans</a:t>
            </a:r>
            <a:r>
              <a:rPr lang="fr-FR" dirty="0"/>
              <a:t>) +Proposition d’Enrôlement d’un jeune /Entreprise (</a:t>
            </a:r>
            <a:r>
              <a:rPr lang="fr-FR" dirty="0" smtClean="0"/>
              <a:t>PF2E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1142984"/>
          </a:xfrm>
        </p:spPr>
        <p:txBody>
          <a:bodyPr/>
          <a:lstStyle/>
          <a:p>
            <a:r>
              <a:rPr lang="fr-FR" b="1" dirty="0" smtClean="0"/>
              <a:t>« NOTRE SLOGAN »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142984"/>
            <a:ext cx="9144000" cy="5357850"/>
          </a:xfrm>
        </p:spPr>
        <p:txBody>
          <a:bodyPr>
            <a:normAutofit/>
          </a:bodyPr>
          <a:lstStyle/>
          <a:p>
            <a:r>
              <a:rPr lang="fr-FR" b="1" dirty="0" smtClean="0"/>
              <a:t>Le Conseil National des Artisans du Sénégal (CNAS)</a:t>
            </a:r>
            <a:r>
              <a:rPr lang="fr-FR" b="1" dirty="0"/>
              <a:t> </a:t>
            </a:r>
            <a:r>
              <a:rPr lang="fr-FR" b="1" dirty="0" smtClean="0"/>
              <a:t>milite pour </a:t>
            </a:r>
          </a:p>
          <a:p>
            <a:pPr algn="ctr">
              <a:buNone/>
            </a:pPr>
            <a:r>
              <a:rPr lang="fr-FR" sz="4100" b="1" dirty="0" smtClean="0"/>
              <a:t>« un secteur de l’Artisanat</a:t>
            </a:r>
            <a:r>
              <a:rPr lang="fr-FR" sz="4100" b="1" dirty="0"/>
              <a:t> </a:t>
            </a:r>
            <a:r>
              <a:rPr lang="fr-FR" sz="4100" b="1" dirty="0" smtClean="0"/>
              <a:t>moteur </a:t>
            </a:r>
            <a:r>
              <a:rPr lang="fr-FR" sz="4100" b="1" dirty="0"/>
              <a:t>de la croissance économique du Sénégal</a:t>
            </a:r>
            <a:r>
              <a:rPr lang="fr-FR" sz="4100" b="1" dirty="0" smtClean="0"/>
              <a:t>. »</a:t>
            </a:r>
          </a:p>
          <a:p>
            <a:pPr algn="ctr">
              <a:buNone/>
            </a:pPr>
            <a:endParaRPr lang="fr-FR" sz="3600" dirty="0"/>
          </a:p>
          <a:p>
            <a:r>
              <a:rPr lang="fr-FR" sz="2800" b="1" dirty="0" smtClean="0"/>
              <a:t>siège social : SODIDA rue 14 prolongé N°3 SICM </a:t>
            </a:r>
          </a:p>
          <a:p>
            <a:r>
              <a:rPr lang="fr-FR" sz="2800" b="1" dirty="0" smtClean="0"/>
              <a:t>Téléphone : tel : 33 834 73 48, 33 825 73 48, 77 316 13 39</a:t>
            </a:r>
            <a:endParaRPr lang="fr-FR" sz="2800" dirty="0" smtClean="0"/>
          </a:p>
          <a:p>
            <a:r>
              <a:rPr lang="fr-FR" sz="2800" b="1" dirty="0" smtClean="0"/>
              <a:t>Messagerie : </a:t>
            </a:r>
            <a:r>
              <a:rPr lang="fr-FR" sz="2800" b="1" u="sng" dirty="0" smtClean="0">
                <a:hlinkClick r:id="rId2"/>
              </a:rPr>
              <a:t>moussaniang0215@gmail.com</a:t>
            </a:r>
            <a:endParaRPr lang="fr-FR" sz="2800" dirty="0" smtClean="0"/>
          </a:p>
          <a:p>
            <a:pPr algn="ctr"/>
            <a:endParaRPr lang="fr-FR" sz="33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/>
          <a:lstStyle/>
          <a:p>
            <a:pPr algn="ctr">
              <a:buNone/>
            </a:pPr>
            <a:r>
              <a:rPr lang="fr-FR" b="1" dirty="0" smtClean="0"/>
              <a:t>Le PSE  nous invite à :</a:t>
            </a:r>
          </a:p>
          <a:p>
            <a:r>
              <a:rPr lang="fr-FR" b="1" dirty="0" smtClean="0"/>
              <a:t> «Un Sénégal émergent en 2035 avec une société solidaire et dans un Etat de droit»,</a:t>
            </a:r>
          </a:p>
          <a:p>
            <a:pPr algn="ctr">
              <a:buNone/>
            </a:pPr>
            <a:r>
              <a:rPr lang="fr-FR" b="1" dirty="0" smtClean="0"/>
              <a:t> et nous apprend que :</a:t>
            </a:r>
            <a:endParaRPr lang="fr-FR" dirty="0" smtClean="0"/>
          </a:p>
          <a:p>
            <a:r>
              <a:rPr lang="fr-FR" b="1" dirty="0" smtClean="0"/>
              <a:t>« Le Sénégal n’appartient à personne, mais nous appartenons tous au Sénégal »</a:t>
            </a:r>
          </a:p>
          <a:p>
            <a:endParaRPr lang="fr-FR" b="1" dirty="0" smtClean="0"/>
          </a:p>
          <a:p>
            <a:pPr algn="ctr">
              <a:buNone/>
            </a:pPr>
            <a:r>
              <a:rPr lang="fr-FR" b="1" dirty="0" smtClean="0"/>
              <a:t>JE VOUS REMERCIE DE VOTRE ATTENTION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8670"/>
          </a:xfrm>
        </p:spPr>
        <p:txBody>
          <a:bodyPr/>
          <a:lstStyle/>
          <a:p>
            <a:r>
              <a:rPr lang="fr-FR" b="1" dirty="0" smtClean="0"/>
              <a:t>PLAN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44" y="1071546"/>
            <a:ext cx="8858312" cy="5054617"/>
          </a:xfrm>
        </p:spPr>
        <p:txBody>
          <a:bodyPr>
            <a:normAutofit lnSpcReduction="10000"/>
          </a:bodyPr>
          <a:lstStyle/>
          <a:p>
            <a:pPr lvl="0"/>
            <a:r>
              <a:rPr lang="fr-FR" sz="2400" b="1" dirty="0" smtClean="0"/>
              <a:t>CONTEXTE</a:t>
            </a:r>
          </a:p>
          <a:p>
            <a:pPr lvl="0"/>
            <a:r>
              <a:rPr lang="fr-FR" sz="2400" b="1" dirty="0" smtClean="0"/>
              <a:t>PRÉSENTATION DU CNAS </a:t>
            </a:r>
          </a:p>
          <a:p>
            <a:pPr lvl="0"/>
            <a:r>
              <a:rPr lang="fr-FR" sz="2400" b="1" dirty="0" smtClean="0"/>
              <a:t>FONCTIONNEMENT DU CNAS</a:t>
            </a:r>
          </a:p>
          <a:p>
            <a:pPr lvl="0"/>
            <a:r>
              <a:rPr lang="fr-FR" sz="2400" b="1" dirty="0" smtClean="0"/>
              <a:t>COMPOSITION DU BUREAU /CNAS</a:t>
            </a:r>
          </a:p>
          <a:p>
            <a:pPr lvl="0"/>
            <a:r>
              <a:rPr lang="fr-FR" sz="2400" b="1" dirty="0" smtClean="0"/>
              <a:t>MISSION ET BUT</a:t>
            </a:r>
          </a:p>
          <a:p>
            <a:pPr lvl="0"/>
            <a:r>
              <a:rPr lang="fr-FR" sz="2400" b="1" dirty="0" smtClean="0"/>
              <a:t>DIMENSIONS DU SECTEUR DE L’ARTISANAT</a:t>
            </a:r>
          </a:p>
          <a:p>
            <a:pPr lvl="0"/>
            <a:r>
              <a:rPr lang="fr-FR" sz="2400" b="1" dirty="0" smtClean="0"/>
              <a:t>CONTRAINTES</a:t>
            </a:r>
          </a:p>
          <a:p>
            <a:r>
              <a:rPr lang="fr-FR" sz="2400" b="1" dirty="0" smtClean="0"/>
              <a:t>REALISATIONS </a:t>
            </a:r>
          </a:p>
          <a:p>
            <a:pPr lvl="0"/>
            <a:r>
              <a:rPr lang="fr-FR" sz="2400" b="1" dirty="0" smtClean="0"/>
              <a:t>PROGRAMMES</a:t>
            </a:r>
          </a:p>
          <a:p>
            <a:pPr lvl="0"/>
            <a:r>
              <a:rPr lang="fr-FR" sz="2400" b="1" u="sng" dirty="0" smtClean="0"/>
              <a:t>PROPOSITION DE MISE EN ŒUVRE D’UN PLAN « MARSHALL »</a:t>
            </a:r>
            <a:endParaRPr lang="fr-FR" sz="2400" b="1" dirty="0" smtClean="0"/>
          </a:p>
          <a:p>
            <a:pPr lvl="0"/>
            <a:r>
              <a:rPr lang="fr-FR" sz="2400" b="1" dirty="0" smtClean="0"/>
              <a:t>PRIORITÉS ACTUELLES</a:t>
            </a:r>
          </a:p>
          <a:p>
            <a:pPr lvl="0"/>
            <a:r>
              <a:rPr lang="fr-FR" sz="2400" b="1" dirty="0" smtClean="0"/>
              <a:t>« NOTRE SLOGAN »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285752"/>
          </a:xfrm>
        </p:spPr>
        <p:txBody>
          <a:bodyPr>
            <a:normAutofit fontScale="90000"/>
          </a:bodyPr>
          <a:lstStyle/>
          <a:p>
            <a:r>
              <a:rPr lang="fr-FR" sz="4000" b="1" dirty="0" smtClean="0"/>
              <a:t>Contexte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 useBgFill="1"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44" y="1000108"/>
            <a:ext cx="8858312" cy="5126055"/>
          </a:xfrm>
        </p:spPr>
        <p:txBody>
          <a:bodyPr>
            <a:normAutofit fontScale="92500" lnSpcReduction="20000"/>
          </a:bodyPr>
          <a:lstStyle/>
          <a:p>
            <a:pPr lvl="0">
              <a:buNone/>
            </a:pPr>
            <a:r>
              <a:rPr lang="fr-FR" sz="1700" b="1" dirty="0" smtClean="0"/>
              <a:t>Les extraits des Discours du Président de la République annoncent les investissements suivants:</a:t>
            </a:r>
          </a:p>
          <a:p>
            <a:pPr lvl="0"/>
            <a:r>
              <a:rPr lang="fr-FR" sz="1700" b="1" dirty="0" smtClean="0"/>
              <a:t>6400 </a:t>
            </a:r>
            <a:r>
              <a:rPr lang="fr-FR" sz="1700" b="1" dirty="0"/>
              <a:t>salles de classes à construire et à équiper</a:t>
            </a:r>
            <a:endParaRPr lang="fr-FR" sz="1700" dirty="0"/>
          </a:p>
          <a:p>
            <a:pPr lvl="0"/>
            <a:r>
              <a:rPr lang="fr-FR" sz="1700" b="1" dirty="0"/>
              <a:t>4730 blocs scientifiques</a:t>
            </a:r>
            <a:endParaRPr lang="fr-FR" sz="1700" dirty="0"/>
          </a:p>
          <a:p>
            <a:pPr lvl="0"/>
            <a:r>
              <a:rPr lang="fr-FR" sz="1700" b="1" dirty="0"/>
              <a:t>7 lycées réhabilités</a:t>
            </a:r>
            <a:endParaRPr lang="fr-FR" sz="1700" dirty="0"/>
          </a:p>
          <a:p>
            <a:pPr lvl="0"/>
            <a:r>
              <a:rPr lang="fr-FR" sz="1700" b="1" dirty="0"/>
              <a:t>30% (Sortant du Cycle Fondamental)  orientés dans la FPT Qualifiante</a:t>
            </a:r>
            <a:endParaRPr lang="fr-FR" sz="1700" dirty="0"/>
          </a:p>
          <a:p>
            <a:pPr lvl="0"/>
            <a:r>
              <a:rPr lang="fr-FR" sz="1700" b="1" dirty="0"/>
              <a:t>Projet  de formation école-entreprises » » 5,430 Milliards FCFA.</a:t>
            </a:r>
            <a:endParaRPr lang="fr-FR" sz="1700" dirty="0"/>
          </a:p>
          <a:p>
            <a:pPr lvl="0"/>
            <a:r>
              <a:rPr lang="fr-FR" sz="1700" b="1" dirty="0"/>
              <a:t> (10 </a:t>
            </a:r>
            <a:r>
              <a:rPr lang="fr-FR" sz="1700" b="1" dirty="0" smtClean="0"/>
              <a:t>000jeunes) </a:t>
            </a:r>
            <a:r>
              <a:rPr lang="fr-FR" sz="1700" b="1" dirty="0"/>
              <a:t>Allocation mensuelle de 40 000F/jeune enrôlé par une Entreprise durant toute la période de l’Apprentissage </a:t>
            </a:r>
            <a:endParaRPr lang="fr-FR" sz="1700" dirty="0"/>
          </a:p>
          <a:p>
            <a:pPr lvl="0"/>
            <a:r>
              <a:rPr lang="fr-FR" sz="1700" b="1" dirty="0"/>
              <a:t>Nouvelle Initiative d’Insertion Professionnelle :</a:t>
            </a:r>
            <a:endParaRPr lang="fr-FR" sz="1700" dirty="0"/>
          </a:p>
          <a:p>
            <a:pPr lvl="0"/>
            <a:r>
              <a:rPr lang="fr-FR" sz="1700" b="1" dirty="0"/>
              <a:t>Fonds National pour l’Entrepreneuriat Rapide 30 Milliards FCFA dédiés à l’Auto emploi des femmes et des jeunes (procédures et modalités simplifiées) pour accompagner et soutenir leurs projets.</a:t>
            </a:r>
            <a:endParaRPr lang="fr-FR" sz="1700" dirty="0"/>
          </a:p>
          <a:p>
            <a:pPr lvl="0"/>
            <a:r>
              <a:rPr lang="fr-FR" sz="1700" b="1" dirty="0"/>
              <a:t>PUDC - PUMA (investissements et équipements) dotation : 3OO Milliards FCFA sur 4ans</a:t>
            </a:r>
            <a:endParaRPr lang="fr-FR" sz="1700" dirty="0"/>
          </a:p>
          <a:p>
            <a:pPr lvl="0"/>
            <a:r>
              <a:rPr lang="fr-FR" sz="1700" b="1" dirty="0"/>
              <a:t>+175 Milliards FCFA programme de Modernisation des villes » » Développement inclusif et solidaire.</a:t>
            </a:r>
            <a:endParaRPr lang="fr-FR" sz="1700" dirty="0"/>
          </a:p>
          <a:p>
            <a:pPr lvl="0"/>
            <a:r>
              <a:rPr lang="fr-FR" sz="1700" b="1" dirty="0"/>
              <a:t>Discours du PR (Avril 2018) » » » (25 000 jeunes) +  </a:t>
            </a:r>
            <a:endParaRPr lang="fr-FR" sz="1700" dirty="0"/>
          </a:p>
          <a:p>
            <a:pPr lvl="0"/>
            <a:r>
              <a:rPr lang="fr-FR" sz="1700" b="1" dirty="0"/>
              <a:t>Construction de 16 commissariats de police +10 Brigades de Gendarmerie+ 20 Casernes de Sapeur</a:t>
            </a:r>
            <a:endParaRPr lang="fr-FR" sz="1700" dirty="0"/>
          </a:p>
          <a:p>
            <a:pPr lvl="0"/>
            <a:r>
              <a:rPr lang="fr-FR" sz="1700" b="1" dirty="0"/>
              <a:t>Bâtir un Sénégal uni et prospère.</a:t>
            </a:r>
            <a:endParaRPr lang="fr-FR" sz="1700" dirty="0"/>
          </a:p>
          <a:p>
            <a:pPr algn="ctr">
              <a:buNone/>
            </a:pPr>
            <a:r>
              <a:rPr lang="fr-FR" sz="3900" b="1" dirty="0" smtClean="0"/>
              <a:t>COMMENT POSITIONNER LE CNAS DANS CES MARCHÉS PUBLICS?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fr-FR" sz="3600" b="1" dirty="0" smtClean="0"/>
              <a:t>Présentation du CNAS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fr-FR" sz="2000" b="1" dirty="0" smtClean="0"/>
              <a:t>Le Conseil National des Artisans du Sénégal (CNAS)</a:t>
            </a:r>
            <a:r>
              <a:rPr lang="fr-FR" sz="2000" dirty="0" smtClean="0"/>
              <a:t> est une </a:t>
            </a:r>
            <a:r>
              <a:rPr lang="fr-FR" sz="2000" b="1" u="sng" dirty="0" smtClean="0"/>
              <a:t>ORGANISATION PATRONALE</a:t>
            </a:r>
            <a:r>
              <a:rPr lang="fr-FR" sz="2000" dirty="0" smtClean="0"/>
              <a:t> du secteur de l’Artisanat qui a pour ancrage  le Secteur Privé et pour ambition de représenter les intérêts des Entreprises du secteur de l’Artisanat dans le cadre du dialogue public-privé. Il est reconnu par l’état suivant</a:t>
            </a:r>
          </a:p>
          <a:p>
            <a:pPr>
              <a:buNone/>
            </a:pPr>
            <a:r>
              <a:rPr lang="fr-FR" sz="2000" dirty="0" smtClean="0"/>
              <a:t> l’Agrément N° 1831/MINT.SP/DGAT/DLP/DLA-PA en Date du 30 Mars 2017                                      </a:t>
            </a:r>
          </a:p>
          <a:p>
            <a:pPr>
              <a:buNone/>
            </a:pPr>
            <a:r>
              <a:rPr lang="fr-FR" sz="2000" dirty="0" smtClean="0"/>
              <a:t> Il regroupe des chefs d’entreprises évoluant dans plus de 130 Corps de Métiers sur toute l’étendue du Territoire National</a:t>
            </a:r>
          </a:p>
          <a:p>
            <a:r>
              <a:rPr lang="fr-FR" sz="2000" dirty="0" smtClean="0"/>
              <a:t> </a:t>
            </a:r>
            <a:r>
              <a:rPr lang="fr-FR" sz="2000" b="1" i="1" dirty="0" smtClean="0"/>
              <a:t>Le </a:t>
            </a:r>
            <a:r>
              <a:rPr lang="fr-FR" sz="2000" b="1" dirty="0" smtClean="0"/>
              <a:t> CNAS </a:t>
            </a:r>
            <a:r>
              <a:rPr lang="fr-FR" sz="2000" b="1" i="1" dirty="0" smtClean="0"/>
              <a:t>a pour but :Servir tous les Artisans du Sénégal qui évoluent dans les corps de métiers reconnus par l’Arrêté 6300 du 06 Septembre  1999 qui constitue  le lien qui les unit.</a:t>
            </a:r>
            <a:endParaRPr lang="fr-FR" sz="2000" dirty="0" smtClean="0"/>
          </a:p>
          <a:p>
            <a:r>
              <a:rPr lang="fr-FR" sz="2400" b="1" dirty="0" smtClean="0"/>
              <a:t>siège social : SODIDA rue 14 prolongé N°3 SICM </a:t>
            </a:r>
          </a:p>
          <a:p>
            <a:r>
              <a:rPr lang="fr-FR" sz="2400" b="1" dirty="0" smtClean="0"/>
              <a:t>Téléphone : tel : 33 834 73 48, 33 825 73 48, 77 316 13 39</a:t>
            </a:r>
            <a:endParaRPr lang="fr-FR" sz="2400" dirty="0" smtClean="0"/>
          </a:p>
          <a:p>
            <a:r>
              <a:rPr lang="fr-FR" sz="2400" b="1" dirty="0" smtClean="0"/>
              <a:t>Messagerie : </a:t>
            </a:r>
            <a:r>
              <a:rPr lang="fr-FR" sz="2400" b="1" u="sng" dirty="0" smtClean="0">
                <a:hlinkClick r:id="rId2"/>
              </a:rPr>
              <a:t>moussaniang0215@gmail.com</a:t>
            </a:r>
            <a:endParaRPr lang="fr-FR" sz="2400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 smtClean="0"/>
              <a:t>FONCTIONNEMENT DU CNAS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fr-FR" b="1" dirty="0" smtClean="0"/>
              <a:t>Le </a:t>
            </a:r>
            <a:r>
              <a:rPr lang="fr-FR" b="1" dirty="0"/>
              <a:t>CNAS regroupe des chefs d’entreprises évoluant dans plus de 130 Corps de Métiers sur toute l’étendue du Territoire National</a:t>
            </a:r>
            <a:endParaRPr lang="fr-FR" dirty="0"/>
          </a:p>
          <a:p>
            <a:r>
              <a:rPr lang="fr-FR" b="1" u="sng" dirty="0"/>
              <a:t> ORGANES:</a:t>
            </a:r>
            <a:endParaRPr lang="fr-FR" dirty="0"/>
          </a:p>
          <a:p>
            <a:r>
              <a:rPr lang="fr-FR" b="1" cap="all" dirty="0"/>
              <a:t>L’assemblée générale ordinaire</a:t>
            </a:r>
            <a:endParaRPr lang="fr-FR" dirty="0"/>
          </a:p>
          <a:p>
            <a:r>
              <a:rPr lang="fr-FR" b="1" dirty="0" smtClean="0"/>
              <a:t>LE </a:t>
            </a:r>
            <a:r>
              <a:rPr lang="fr-FR" b="1" dirty="0"/>
              <a:t>BUREAU</a:t>
            </a:r>
            <a:r>
              <a:rPr lang="fr-FR" dirty="0"/>
              <a:t> (Président, Vice-présidents chargés de Commissions, </a:t>
            </a:r>
            <a:r>
              <a:rPr lang="fr-FR" dirty="0" smtClean="0"/>
              <a:t>Secrétaire</a:t>
            </a:r>
            <a:r>
              <a:rPr lang="fr-FR" dirty="0"/>
              <a:t>, Trésorier, </a:t>
            </a:r>
            <a:r>
              <a:rPr lang="fr-FR" dirty="0" smtClean="0"/>
              <a:t>Animateur.)</a:t>
            </a:r>
            <a:endParaRPr lang="fr-FR" dirty="0"/>
          </a:p>
          <a:p>
            <a:r>
              <a:rPr lang="fr-FR" b="1" dirty="0"/>
              <a:t> LES COMMISSIONS TECHNIQUES :</a:t>
            </a:r>
            <a:endParaRPr lang="fr-FR" dirty="0"/>
          </a:p>
          <a:p>
            <a:r>
              <a:rPr lang="fr-FR" b="1" dirty="0"/>
              <a:t>1- AFFAIRES ECONOMIQUES ET STATISTIQUES</a:t>
            </a:r>
            <a:endParaRPr lang="fr-FR" dirty="0"/>
          </a:p>
          <a:p>
            <a:r>
              <a:rPr lang="fr-FR" b="1" dirty="0"/>
              <a:t>2- FORMATION ET CERTIFICATION</a:t>
            </a:r>
            <a:endParaRPr lang="fr-FR" dirty="0"/>
          </a:p>
          <a:p>
            <a:r>
              <a:rPr lang="fr-FR" b="1" dirty="0"/>
              <a:t>3- PARTENARIAT ET FINANCES</a:t>
            </a:r>
            <a:endParaRPr lang="fr-FR" dirty="0"/>
          </a:p>
          <a:p>
            <a:r>
              <a:rPr lang="fr-FR" b="1" dirty="0"/>
              <a:t>4- RELATIONS SOCIALES ET ENVIRONNEMENTALES</a:t>
            </a:r>
            <a:endParaRPr lang="fr-FR" dirty="0"/>
          </a:p>
          <a:p>
            <a:r>
              <a:rPr lang="fr-FR" b="1" dirty="0"/>
              <a:t>5- COMMUNICATION ET INFORMATION</a:t>
            </a:r>
            <a:endParaRPr lang="fr-FR" dirty="0"/>
          </a:p>
          <a:p>
            <a:r>
              <a:rPr lang="fr-FR" b="1" dirty="0"/>
              <a:t>6- COMMERCIALISATION </a:t>
            </a:r>
            <a:endParaRPr lang="fr-FR" dirty="0"/>
          </a:p>
          <a:p>
            <a:r>
              <a:rPr lang="fr-FR" b="1" dirty="0"/>
              <a:t>7- MARCHES PUBLIQUES</a:t>
            </a:r>
            <a:endParaRPr lang="fr-FR" dirty="0"/>
          </a:p>
          <a:p>
            <a:r>
              <a:rPr lang="fr-FR" b="1" dirty="0"/>
              <a:t>8- AFFAIRES JURIDIQUES ET REGLEMENTAIRES</a:t>
            </a:r>
            <a:endParaRPr lang="fr-FR" dirty="0"/>
          </a:p>
          <a:p>
            <a:r>
              <a:rPr lang="fr-FR" b="1" dirty="0"/>
              <a:t>9- AFFAIRES ADMINISTRATIVES ET PUBLIQUES</a:t>
            </a:r>
            <a:endParaRPr lang="fr-FR" dirty="0"/>
          </a:p>
          <a:p>
            <a:r>
              <a:rPr lang="fr-FR" b="1" dirty="0"/>
              <a:t>AUTRES ….. S/c CODE DE L’ARTISANAT</a:t>
            </a:r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71480"/>
          </a:xfrm>
        </p:spPr>
        <p:txBody>
          <a:bodyPr>
            <a:normAutofit fontScale="90000"/>
          </a:bodyPr>
          <a:lstStyle/>
          <a:p>
            <a:r>
              <a:rPr lang="fr-FR" b="1" dirty="0" smtClean="0"/>
              <a:t>COMPOSITION DU BUREAU /CNAS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214313" y="642938"/>
          <a:ext cx="8472488" cy="6058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05"/>
                <a:gridCol w="3328983"/>
              </a:tblGrid>
              <a:tr h="370840">
                <a:tc>
                  <a:txBody>
                    <a:bodyPr/>
                    <a:lstStyle/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fr-FR" sz="1100" b="1" dirty="0">
                          <a:latin typeface="Calibri"/>
                          <a:ea typeface="Times New Roman"/>
                        </a:rPr>
                        <a:t>POSTES</a:t>
                      </a:r>
                      <a:endParaRPr lang="fr-FR" sz="1100" dirty="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Calibri"/>
                          <a:ea typeface="Batang"/>
                        </a:rPr>
                        <a:t>RESPONSABLES</a:t>
                      </a:r>
                      <a:endParaRPr lang="fr-FR" sz="110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fr-FR" sz="1100" b="1" dirty="0">
                          <a:latin typeface="Calibri"/>
                          <a:ea typeface="바탕"/>
                        </a:rPr>
                        <a:t>PRESIDENT</a:t>
                      </a:r>
                      <a:endParaRPr lang="fr-FR" sz="1100" dirty="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Calibri"/>
                          <a:ea typeface="Batang"/>
                        </a:rPr>
                        <a:t>Moussa NIANG</a:t>
                      </a:r>
                      <a:endParaRPr lang="fr-FR" sz="1100">
                        <a:latin typeface="Times New Roman"/>
                        <a:ea typeface="Batang"/>
                      </a:endParaRPr>
                    </a:p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Calibri"/>
                          <a:ea typeface="바탕"/>
                        </a:rPr>
                        <a:t>A.N.B.S</a:t>
                      </a:r>
                      <a:endParaRPr lang="fr-FR" sz="1100">
                        <a:latin typeface="Times New Roman"/>
                        <a:ea typeface="Batang"/>
                      </a:endParaRPr>
                    </a:p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Calibri"/>
                          <a:ea typeface="Batang"/>
                        </a:rPr>
                        <a:t>77 639.69.83</a:t>
                      </a:r>
                      <a:endParaRPr lang="fr-FR" sz="110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fr-FR" sz="1100" b="1" dirty="0">
                          <a:latin typeface="Calibri"/>
                          <a:ea typeface="바탕"/>
                        </a:rPr>
                        <a:t>Vice Président chargé </a:t>
                      </a:r>
                      <a:r>
                        <a:rPr lang="fr-FR" sz="1100" b="1" dirty="0">
                          <a:latin typeface="Calibri"/>
                          <a:ea typeface="Times New Roman"/>
                        </a:rPr>
                        <a:t>de la </a:t>
                      </a:r>
                      <a:r>
                        <a:rPr lang="fr-FR" sz="1100" b="1" dirty="0">
                          <a:latin typeface="Calibri"/>
                          <a:ea typeface="Batang"/>
                        </a:rPr>
                        <a:t>COMMISSION</a:t>
                      </a:r>
                      <a:r>
                        <a:rPr lang="fr-FR" sz="1100" b="1" dirty="0">
                          <a:latin typeface="Calibri"/>
                          <a:ea typeface="바탕"/>
                        </a:rPr>
                        <a:t> Affaires Economiques et des Statistiques </a:t>
                      </a:r>
                      <a:endParaRPr lang="fr-FR" sz="1100" dirty="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fr-FR" sz="1100" b="1" dirty="0">
                          <a:latin typeface="Calibri"/>
                          <a:ea typeface="바탕"/>
                        </a:rPr>
                        <a:t>Adja </a:t>
                      </a:r>
                      <a:r>
                        <a:rPr lang="fr-FR" sz="1100" b="1" dirty="0" err="1">
                          <a:latin typeface="Calibri"/>
                          <a:ea typeface="Batang"/>
                        </a:rPr>
                        <a:t>Fadiossi</a:t>
                      </a:r>
                      <a:r>
                        <a:rPr lang="fr-FR" sz="1100" b="1" dirty="0">
                          <a:latin typeface="Calibri"/>
                          <a:ea typeface="바탕"/>
                        </a:rPr>
                        <a:t> BEYE</a:t>
                      </a:r>
                      <a:endParaRPr lang="fr-FR" sz="1100" dirty="0">
                        <a:latin typeface="Times New Roman"/>
                        <a:ea typeface="Batang"/>
                      </a:endParaRPr>
                    </a:p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fr-FR" sz="1100" b="1" dirty="0">
                          <a:latin typeface="Calibri"/>
                          <a:ea typeface="바탕"/>
                        </a:rPr>
                        <a:t>Réseau  </a:t>
                      </a:r>
                      <a:r>
                        <a:rPr lang="fr-FR" sz="1100" b="1" dirty="0" err="1">
                          <a:latin typeface="Calibri"/>
                          <a:ea typeface="바탕"/>
                        </a:rPr>
                        <a:t>Doolel</a:t>
                      </a:r>
                      <a:r>
                        <a:rPr lang="fr-FR" sz="1100" b="1" dirty="0">
                          <a:latin typeface="Calibri"/>
                          <a:ea typeface="바탕"/>
                        </a:rPr>
                        <a:t> YAKAR</a:t>
                      </a:r>
                      <a:endParaRPr lang="fr-FR" sz="1100" dirty="0">
                        <a:latin typeface="Times New Roman"/>
                        <a:ea typeface="Batang"/>
                      </a:endParaRPr>
                    </a:p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fr-FR" sz="1100" b="1" dirty="0">
                          <a:latin typeface="Calibri"/>
                          <a:ea typeface="Batang"/>
                        </a:rPr>
                        <a:t>77 653 03 12</a:t>
                      </a:r>
                      <a:endParaRPr lang="fr-FR" sz="1100" dirty="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dirty="0">
                          <a:latin typeface="Times New Roman"/>
                          <a:ea typeface="바탕"/>
                          <a:cs typeface="Times New Roman"/>
                        </a:rPr>
                        <a:t>Vice Pr</a:t>
                      </a:r>
                      <a:r>
                        <a:rPr lang="fr-FR" sz="1100" b="1" dirty="0">
                          <a:latin typeface="Calibri"/>
                          <a:ea typeface="바탕"/>
                          <a:cs typeface="Times New Roman"/>
                        </a:rPr>
                        <a:t>é</a:t>
                      </a:r>
                      <a:r>
                        <a:rPr lang="fr-FR" sz="1100" b="1" dirty="0">
                          <a:latin typeface="Times New Roman"/>
                          <a:ea typeface="바탕"/>
                          <a:cs typeface="Times New Roman"/>
                        </a:rPr>
                        <a:t>sident charg</a:t>
                      </a:r>
                      <a:r>
                        <a:rPr lang="fr-FR" sz="1100" b="1" dirty="0">
                          <a:latin typeface="Calibri"/>
                          <a:ea typeface="바탕"/>
                          <a:cs typeface="Times New Roman"/>
                        </a:rPr>
                        <a:t>é</a:t>
                      </a:r>
                      <a:r>
                        <a:rPr lang="fr-FR" sz="1100" b="1" dirty="0">
                          <a:latin typeface="Times New Roman"/>
                          <a:ea typeface="바탕"/>
                          <a:cs typeface="Times New Roman"/>
                        </a:rPr>
                        <a:t> </a:t>
                      </a:r>
                      <a:r>
                        <a:rPr lang="fr-FR" sz="1100" b="1" dirty="0">
                          <a:latin typeface="Calibri"/>
                          <a:ea typeface="Times New Roman"/>
                          <a:cs typeface="Times New Roman"/>
                        </a:rPr>
                        <a:t>de la </a:t>
                      </a:r>
                      <a:r>
                        <a:rPr lang="fr-FR" sz="1100" b="1" dirty="0">
                          <a:latin typeface="Calibri"/>
                          <a:ea typeface="Calibri"/>
                          <a:cs typeface="Times New Roman"/>
                        </a:rPr>
                        <a:t>COMMISSION</a:t>
                      </a:r>
                      <a:r>
                        <a:rPr lang="fr-FR" sz="1100" b="1" dirty="0">
                          <a:latin typeface="Times New Roman"/>
                          <a:ea typeface="Calibri"/>
                          <a:cs typeface="Times New Roman"/>
                        </a:rPr>
                        <a:t> Partenariat et Finances</a:t>
                      </a:r>
                      <a:endParaRPr lang="fr-F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Calibri"/>
                          <a:ea typeface="Calibri"/>
                          <a:cs typeface="Times New Roman"/>
                        </a:rPr>
                        <a:t>Mamadou  Moctar SECK</a:t>
                      </a:r>
                      <a:endParaRPr lang="fr-FR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Calibri"/>
                          <a:ea typeface="Calibri"/>
                          <a:cs typeface="Times New Roman"/>
                        </a:rPr>
                        <a:t>A.M.E.G.R</a:t>
                      </a:r>
                      <a:endParaRPr lang="fr-FR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Calibri"/>
                          <a:ea typeface="Calibri"/>
                          <a:cs typeface="Times New Roman"/>
                        </a:rPr>
                        <a:t>77 632 52 32</a:t>
                      </a:r>
                      <a:endParaRPr lang="fr-F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dirty="0">
                          <a:latin typeface="Times New Roman"/>
                          <a:ea typeface="바탕"/>
                          <a:cs typeface="Times New Roman"/>
                        </a:rPr>
                        <a:t>Vice Pr</a:t>
                      </a:r>
                      <a:r>
                        <a:rPr lang="fr-FR" sz="1100" b="1" dirty="0">
                          <a:latin typeface="Calibri"/>
                          <a:ea typeface="바탕"/>
                          <a:cs typeface="Times New Roman"/>
                        </a:rPr>
                        <a:t>é</a:t>
                      </a:r>
                      <a:r>
                        <a:rPr lang="fr-FR" sz="1100" b="1" dirty="0">
                          <a:latin typeface="Times New Roman"/>
                          <a:ea typeface="바탕"/>
                          <a:cs typeface="Times New Roman"/>
                        </a:rPr>
                        <a:t>sident charg</a:t>
                      </a:r>
                      <a:r>
                        <a:rPr lang="fr-FR" sz="1100" b="1" dirty="0">
                          <a:latin typeface="Calibri"/>
                          <a:ea typeface="바탕"/>
                          <a:cs typeface="Times New Roman"/>
                        </a:rPr>
                        <a:t>é</a:t>
                      </a:r>
                      <a:r>
                        <a:rPr lang="fr-FR" sz="1100" b="1" dirty="0">
                          <a:latin typeface="Times New Roman"/>
                          <a:ea typeface="바탕"/>
                          <a:cs typeface="Times New Roman"/>
                        </a:rPr>
                        <a:t> </a:t>
                      </a:r>
                      <a:r>
                        <a:rPr lang="fr-FR" sz="1100" b="1" dirty="0">
                          <a:latin typeface="Calibri"/>
                          <a:ea typeface="Times New Roman"/>
                          <a:cs typeface="Times New Roman"/>
                        </a:rPr>
                        <a:t>de la </a:t>
                      </a:r>
                      <a:r>
                        <a:rPr lang="fr-FR" sz="1100" b="1" dirty="0">
                          <a:latin typeface="Calibri"/>
                          <a:ea typeface="Calibri"/>
                          <a:cs typeface="Times New Roman"/>
                        </a:rPr>
                        <a:t>COMMISSION</a:t>
                      </a:r>
                      <a:r>
                        <a:rPr lang="fr-FR" sz="1100" b="1" dirty="0">
                          <a:latin typeface="Times New Roman"/>
                          <a:ea typeface="Calibri"/>
                          <a:cs typeface="Times New Roman"/>
                        </a:rPr>
                        <a:t> Relations Sociales et Environnementales</a:t>
                      </a:r>
                      <a:endParaRPr lang="fr-F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Calibri"/>
                          <a:ea typeface="Calibri"/>
                          <a:cs typeface="Times New Roman"/>
                        </a:rPr>
                        <a:t>Ibrahima MBENGUE</a:t>
                      </a:r>
                      <a:endParaRPr lang="fr-FR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Calibri"/>
                          <a:ea typeface="Calibri"/>
                          <a:cs typeface="Times New Roman"/>
                        </a:rPr>
                        <a:t>B.A.L.S</a:t>
                      </a:r>
                      <a:endParaRPr lang="fr-FR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Calibri"/>
                          <a:ea typeface="Calibri"/>
                          <a:cs typeface="Times New Roman"/>
                        </a:rPr>
                        <a:t>77 417 27 42</a:t>
                      </a:r>
                      <a:endParaRPr lang="fr-F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dirty="0">
                          <a:latin typeface="Times New Roman"/>
                          <a:ea typeface="바탕"/>
                          <a:cs typeface="Times New Roman"/>
                        </a:rPr>
                        <a:t>Vice Pr</a:t>
                      </a:r>
                      <a:r>
                        <a:rPr lang="fr-FR" sz="1100" b="1" dirty="0">
                          <a:latin typeface="Calibri"/>
                          <a:ea typeface="바탕"/>
                          <a:cs typeface="Times New Roman"/>
                        </a:rPr>
                        <a:t>é</a:t>
                      </a:r>
                      <a:r>
                        <a:rPr lang="fr-FR" sz="1100" b="1" dirty="0">
                          <a:latin typeface="Times New Roman"/>
                          <a:ea typeface="바탕"/>
                          <a:cs typeface="Times New Roman"/>
                        </a:rPr>
                        <a:t>sident charg</a:t>
                      </a:r>
                      <a:r>
                        <a:rPr lang="fr-FR" sz="1100" b="1" dirty="0">
                          <a:latin typeface="Calibri"/>
                          <a:ea typeface="바탕"/>
                          <a:cs typeface="Times New Roman"/>
                        </a:rPr>
                        <a:t>é</a:t>
                      </a:r>
                      <a:r>
                        <a:rPr lang="fr-FR" sz="1100" b="1" dirty="0">
                          <a:latin typeface="Times New Roman"/>
                          <a:ea typeface="바탕"/>
                          <a:cs typeface="Times New Roman"/>
                        </a:rPr>
                        <a:t> </a:t>
                      </a:r>
                      <a:r>
                        <a:rPr lang="fr-FR" sz="1100" b="1" dirty="0">
                          <a:latin typeface="Calibri"/>
                          <a:ea typeface="Times New Roman"/>
                          <a:cs typeface="Times New Roman"/>
                        </a:rPr>
                        <a:t>de la </a:t>
                      </a:r>
                      <a:r>
                        <a:rPr lang="fr-FR" sz="1100" b="1" dirty="0">
                          <a:latin typeface="Calibri"/>
                          <a:ea typeface="Calibri"/>
                          <a:cs typeface="Times New Roman"/>
                        </a:rPr>
                        <a:t>COMMISSION</a:t>
                      </a:r>
                      <a:r>
                        <a:rPr lang="fr-FR" sz="1100" b="1" dirty="0">
                          <a:latin typeface="Times New Roman"/>
                          <a:ea typeface="Calibri"/>
                          <a:cs typeface="Times New Roman"/>
                        </a:rPr>
                        <a:t> Formation et Certification</a:t>
                      </a:r>
                      <a:endParaRPr lang="fr-F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Calibri"/>
                          <a:ea typeface="Calibri"/>
                          <a:cs typeface="Times New Roman"/>
                        </a:rPr>
                        <a:t>Ousmane NDIAYE</a:t>
                      </a:r>
                      <a:endParaRPr lang="fr-FR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Calibri"/>
                          <a:ea typeface="Calibri"/>
                          <a:cs typeface="Times New Roman"/>
                        </a:rPr>
                        <a:t>R.F.A.S</a:t>
                      </a:r>
                      <a:endParaRPr lang="fr-FR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Calibri"/>
                          <a:ea typeface="Calibri"/>
                          <a:cs typeface="Times New Roman"/>
                        </a:rPr>
                        <a:t>77 278 70 76</a:t>
                      </a:r>
                      <a:endParaRPr lang="fr-F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dirty="0">
                          <a:latin typeface="Times New Roman"/>
                          <a:ea typeface="바탕"/>
                          <a:cs typeface="Times New Roman"/>
                        </a:rPr>
                        <a:t>Vice Pr</a:t>
                      </a:r>
                      <a:r>
                        <a:rPr lang="fr-FR" sz="1100" b="1" dirty="0">
                          <a:latin typeface="Calibri"/>
                          <a:ea typeface="바탕"/>
                          <a:cs typeface="Times New Roman"/>
                        </a:rPr>
                        <a:t>é</a:t>
                      </a:r>
                      <a:r>
                        <a:rPr lang="fr-FR" sz="1100" b="1" dirty="0">
                          <a:latin typeface="Times New Roman"/>
                          <a:ea typeface="바탕"/>
                          <a:cs typeface="Times New Roman"/>
                        </a:rPr>
                        <a:t>sident charg</a:t>
                      </a:r>
                      <a:r>
                        <a:rPr lang="fr-FR" sz="1100" b="1" dirty="0">
                          <a:latin typeface="Calibri"/>
                          <a:ea typeface="바탕"/>
                          <a:cs typeface="Times New Roman"/>
                        </a:rPr>
                        <a:t>é</a:t>
                      </a:r>
                      <a:r>
                        <a:rPr lang="fr-FR" sz="1100" b="1" dirty="0">
                          <a:latin typeface="Times New Roman"/>
                          <a:ea typeface="바탕"/>
                          <a:cs typeface="Times New Roman"/>
                        </a:rPr>
                        <a:t> </a:t>
                      </a:r>
                      <a:r>
                        <a:rPr lang="fr-FR" sz="1100" b="1" dirty="0">
                          <a:latin typeface="Calibri"/>
                          <a:ea typeface="Times New Roman"/>
                          <a:cs typeface="Times New Roman"/>
                        </a:rPr>
                        <a:t>de la </a:t>
                      </a:r>
                      <a:r>
                        <a:rPr lang="fr-FR" sz="1100" b="1" dirty="0">
                          <a:latin typeface="Calibri"/>
                          <a:ea typeface="Calibri"/>
                          <a:cs typeface="Times New Roman"/>
                        </a:rPr>
                        <a:t>COMMISSION</a:t>
                      </a:r>
                      <a:r>
                        <a:rPr lang="fr-FR" sz="1100" b="1" dirty="0">
                          <a:latin typeface="Times New Roman"/>
                          <a:ea typeface="Calibri"/>
                          <a:cs typeface="Times New Roman"/>
                        </a:rPr>
                        <a:t> Affaires </a:t>
                      </a:r>
                      <a:r>
                        <a:rPr lang="fr-FR" sz="1100" b="1" dirty="0">
                          <a:latin typeface="Calibri"/>
                          <a:ea typeface="Calibri"/>
                          <a:cs typeface="Times New Roman"/>
                        </a:rPr>
                        <a:t>Juridiques</a:t>
                      </a:r>
                      <a:endParaRPr lang="fr-F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en-US" sz="1100" b="1" dirty="0">
                          <a:latin typeface="Calibri"/>
                          <a:ea typeface="바탕"/>
                        </a:rPr>
                        <a:t>S/c </a:t>
                      </a:r>
                      <a:r>
                        <a:rPr lang="en-US" sz="1100" b="1" dirty="0" err="1" smtClean="0">
                          <a:latin typeface="Calibri"/>
                          <a:ea typeface="Batang"/>
                        </a:rPr>
                        <a:t>Moussa</a:t>
                      </a:r>
                      <a:r>
                        <a:rPr lang="en-US" sz="1100" b="1" dirty="0" smtClean="0">
                          <a:latin typeface="Calibri"/>
                          <a:ea typeface="Batang"/>
                        </a:rPr>
                        <a:t> </a:t>
                      </a:r>
                      <a:r>
                        <a:rPr lang="en-US" sz="1100" b="1" dirty="0">
                          <a:latin typeface="Calibri"/>
                          <a:ea typeface="Batang"/>
                        </a:rPr>
                        <a:t>NIANG</a:t>
                      </a:r>
                      <a:endParaRPr lang="fr-FR" sz="1100" dirty="0">
                        <a:latin typeface="Times New Roman"/>
                        <a:ea typeface="Batang"/>
                      </a:endParaRPr>
                    </a:p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en-US" sz="1100" b="1" dirty="0">
                          <a:latin typeface="Calibri"/>
                          <a:ea typeface="바탕"/>
                        </a:rPr>
                        <a:t>A.N.B.S</a:t>
                      </a:r>
                      <a:endParaRPr lang="fr-FR" sz="1100" dirty="0">
                        <a:latin typeface="Times New Roman"/>
                        <a:ea typeface="Batang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dirty="0">
                          <a:latin typeface="Calibri"/>
                          <a:ea typeface="Calibri"/>
                          <a:cs typeface="Times New Roman"/>
                        </a:rPr>
                        <a:t>77 639.69.83</a:t>
                      </a:r>
                      <a:endParaRPr lang="fr-F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Times New Roman"/>
                          <a:ea typeface="바탕"/>
                          <a:cs typeface="Times New Roman"/>
                        </a:rPr>
                        <a:t>Vice Pr</a:t>
                      </a:r>
                      <a:r>
                        <a:rPr lang="fr-FR" sz="1100" b="1">
                          <a:latin typeface="Calibri"/>
                          <a:ea typeface="바탕"/>
                          <a:cs typeface="Times New Roman"/>
                        </a:rPr>
                        <a:t>é</a:t>
                      </a:r>
                      <a:r>
                        <a:rPr lang="fr-FR" sz="1100" b="1">
                          <a:latin typeface="Times New Roman"/>
                          <a:ea typeface="바탕"/>
                          <a:cs typeface="Times New Roman"/>
                        </a:rPr>
                        <a:t>sident charg</a:t>
                      </a:r>
                      <a:r>
                        <a:rPr lang="fr-FR" sz="1100" b="1">
                          <a:latin typeface="Calibri"/>
                          <a:ea typeface="바탕"/>
                          <a:cs typeface="Times New Roman"/>
                        </a:rPr>
                        <a:t>é</a:t>
                      </a:r>
                      <a:r>
                        <a:rPr lang="fr-FR" sz="1100" b="1">
                          <a:latin typeface="Times New Roman"/>
                          <a:ea typeface="바탕"/>
                          <a:cs typeface="Times New Roman"/>
                        </a:rPr>
                        <a:t> </a:t>
                      </a:r>
                      <a:r>
                        <a:rPr lang="fr-FR" sz="1100" b="1">
                          <a:latin typeface="Calibri"/>
                          <a:ea typeface="Times New Roman"/>
                          <a:cs typeface="Times New Roman"/>
                        </a:rPr>
                        <a:t>de la </a:t>
                      </a:r>
                      <a:r>
                        <a:rPr lang="fr-FR" sz="1100" b="1">
                          <a:latin typeface="Calibri"/>
                          <a:ea typeface="Calibri"/>
                          <a:cs typeface="Times New Roman"/>
                        </a:rPr>
                        <a:t>COMMISSION</a:t>
                      </a:r>
                      <a:r>
                        <a:rPr lang="fr-FR" sz="1100" b="1">
                          <a:latin typeface="Times New Roman"/>
                          <a:ea typeface="바탕"/>
                          <a:cs typeface="Times New Roman"/>
                        </a:rPr>
                        <a:t> Communication et Information</a:t>
                      </a:r>
                      <a:endParaRPr lang="fr-F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dirty="0">
                          <a:latin typeface="Calibri"/>
                          <a:ea typeface="Calibri"/>
                          <a:cs typeface="Times New Roman"/>
                        </a:rPr>
                        <a:t>Abdou GUEYE</a:t>
                      </a:r>
                      <a:endParaRPr lang="fr-FR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dirty="0" smtClean="0">
                          <a:latin typeface="Calibri"/>
                          <a:ea typeface="Calibri"/>
                          <a:cs typeface="Times New Roman"/>
                        </a:rPr>
                        <a:t>A.P.R.A.O</a:t>
                      </a:r>
                      <a:r>
                        <a:rPr lang="fr-FR" sz="1400" b="0" baseline="0" dirty="0" smtClean="0">
                          <a:latin typeface="Calibri"/>
                          <a:ea typeface="Calibri"/>
                          <a:cs typeface="Times New Roman"/>
                        </a:rPr>
                        <a:t> / </a:t>
                      </a:r>
                      <a:r>
                        <a:rPr lang="fr-FR" sz="1100" b="1" dirty="0" smtClean="0">
                          <a:latin typeface="Calibri"/>
                          <a:ea typeface="Calibri"/>
                          <a:cs typeface="Times New Roman"/>
                        </a:rPr>
                        <a:t>BTP</a:t>
                      </a:r>
                      <a:endParaRPr lang="fr-FR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dirty="0">
                          <a:latin typeface="Calibri"/>
                          <a:ea typeface="Calibri"/>
                          <a:cs typeface="Times New Roman"/>
                        </a:rPr>
                        <a:t>764763418</a:t>
                      </a:r>
                      <a:endParaRPr lang="fr-F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Calibri"/>
                          <a:ea typeface="바탕"/>
                        </a:rPr>
                        <a:t>Secrétaire </a:t>
                      </a:r>
                      <a:endParaRPr lang="fr-FR" sz="110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dirty="0" err="1">
                          <a:latin typeface="Calibri"/>
                          <a:ea typeface="Calibri"/>
                          <a:cs typeface="Times New Roman"/>
                        </a:rPr>
                        <a:t>Sambodj</a:t>
                      </a:r>
                      <a:r>
                        <a:rPr lang="fr-FR" sz="1100" b="1" dirty="0">
                          <a:latin typeface="Calibri"/>
                          <a:ea typeface="Calibri"/>
                          <a:cs typeface="Times New Roman"/>
                        </a:rPr>
                        <a:t> SOW</a:t>
                      </a:r>
                      <a:endParaRPr lang="fr-FR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dirty="0" smtClean="0">
                          <a:latin typeface="Calibri"/>
                          <a:ea typeface="Calibri"/>
                          <a:cs typeface="Times New Roman"/>
                        </a:rPr>
                        <a:t>Cordonnerie </a:t>
                      </a:r>
                      <a:r>
                        <a:rPr lang="fr-FR" sz="1100" b="1" baseline="0" dirty="0" smtClean="0">
                          <a:latin typeface="Calibri"/>
                          <a:ea typeface="Calibri"/>
                          <a:cs typeface="Times New Roman"/>
                        </a:rPr>
                        <a:t> « </a:t>
                      </a:r>
                      <a:r>
                        <a:rPr lang="fr-FR" sz="1100" b="1" baseline="0" dirty="0" err="1" smtClean="0">
                          <a:latin typeface="Calibri"/>
                          <a:ea typeface="Calibri"/>
                          <a:cs typeface="Times New Roman"/>
                        </a:rPr>
                        <a:t>Safinatou</a:t>
                      </a:r>
                      <a:r>
                        <a:rPr lang="fr-FR" sz="1100" b="1" baseline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r-FR" sz="1100" b="1" baseline="0" dirty="0" err="1" smtClean="0">
                          <a:latin typeface="Calibri"/>
                          <a:ea typeface="Calibri"/>
                          <a:cs typeface="Times New Roman"/>
                        </a:rPr>
                        <a:t>Amane</a:t>
                      </a:r>
                      <a:r>
                        <a:rPr lang="fr-FR" sz="1100" b="1" baseline="0" dirty="0" smtClean="0">
                          <a:latin typeface="Calibri"/>
                          <a:ea typeface="Calibri"/>
                          <a:cs typeface="Times New Roman"/>
                        </a:rPr>
                        <a:t> »</a:t>
                      </a:r>
                      <a:endParaRPr lang="fr-FR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dirty="0">
                          <a:latin typeface="Calibri"/>
                          <a:ea typeface="Calibri"/>
                          <a:cs typeface="Times New Roman"/>
                        </a:rPr>
                        <a:t>77 510 74 51</a:t>
                      </a:r>
                      <a:endParaRPr lang="fr-F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Calibri"/>
                          <a:ea typeface="바탕"/>
                        </a:rPr>
                        <a:t>Trésorier</a:t>
                      </a:r>
                      <a:endParaRPr lang="fr-FR" sz="110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 err="1">
                          <a:latin typeface="Calibri"/>
                          <a:ea typeface="Calibri"/>
                          <a:cs typeface="Times New Roman"/>
                        </a:rPr>
                        <a:t>Kankou</a:t>
                      </a:r>
                      <a:r>
                        <a:rPr lang="en-US" sz="1100" b="1" dirty="0">
                          <a:latin typeface="Calibri"/>
                          <a:ea typeface="Calibri"/>
                          <a:cs typeface="Times New Roman"/>
                        </a:rPr>
                        <a:t> SIDIBE</a:t>
                      </a:r>
                      <a:endParaRPr lang="fr-FR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latin typeface="Calibri"/>
                          <a:ea typeface="Calibri"/>
                          <a:cs typeface="Times New Roman"/>
                        </a:rPr>
                        <a:t>A.F.E.M</a:t>
                      </a:r>
                      <a:endParaRPr lang="fr-FR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dirty="0">
                          <a:latin typeface="Calibri"/>
                          <a:ea typeface="Calibri"/>
                          <a:cs typeface="Times New Roman"/>
                        </a:rPr>
                        <a:t>76 391 70 77</a:t>
                      </a:r>
                      <a:endParaRPr lang="fr-F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Calibri"/>
                          <a:ea typeface="바탕"/>
                        </a:rPr>
                        <a:t>Encadrement/</a:t>
                      </a:r>
                      <a:endParaRPr lang="fr-FR" sz="1100">
                        <a:latin typeface="Times New Roman"/>
                        <a:ea typeface="Batang"/>
                      </a:endParaRPr>
                    </a:p>
                    <a:p>
                      <a:pPr latinLnBrk="1"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Calibri"/>
                          <a:ea typeface="바탕"/>
                        </a:rPr>
                        <a:t>Assistance Technique</a:t>
                      </a:r>
                      <a:endParaRPr lang="fr-FR" sz="1100">
                        <a:latin typeface="Times New Roman"/>
                        <a:ea typeface="Batang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dirty="0">
                          <a:latin typeface="Calibri"/>
                          <a:ea typeface="Calibri"/>
                          <a:cs typeface="Times New Roman"/>
                        </a:rPr>
                        <a:t>Moussa LO</a:t>
                      </a:r>
                      <a:endParaRPr lang="fr-FR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dirty="0">
                          <a:latin typeface="Calibri"/>
                          <a:ea typeface="Calibri"/>
                          <a:cs typeface="Times New Roman"/>
                        </a:rPr>
                        <a:t>Gestionnaire </a:t>
                      </a:r>
                      <a:r>
                        <a:rPr lang="fr-FR" sz="1100" b="1" dirty="0" smtClean="0">
                          <a:latin typeface="Calibri"/>
                          <a:ea typeface="Calibri"/>
                          <a:cs typeface="Times New Roman"/>
                        </a:rPr>
                        <a:t>C.R.P.A.D, </a:t>
                      </a:r>
                      <a:r>
                        <a:rPr lang="fr-FR" sz="1400" b="1" dirty="0" smtClean="0">
                          <a:solidFill>
                            <a:schemeClr val="tx1"/>
                          </a:solidFill>
                        </a:rPr>
                        <a:t>Animateur  Economique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dirty="0" smtClean="0">
                          <a:latin typeface="Calibri"/>
                          <a:ea typeface="Calibri"/>
                          <a:cs typeface="Times New Roman"/>
                        </a:rPr>
                        <a:t>77</a:t>
                      </a:r>
                      <a:r>
                        <a:rPr lang="fr-FR" sz="1100" b="1" dirty="0">
                          <a:latin typeface="Calibri"/>
                          <a:ea typeface="Calibri"/>
                          <a:cs typeface="Times New Roman"/>
                        </a:rPr>
                        <a:t> 654 34 73</a:t>
                      </a:r>
                      <a:endParaRPr lang="fr-F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3100" b="1" dirty="0" smtClean="0"/>
              <a:t/>
            </a:r>
            <a:br>
              <a:rPr lang="fr-FR" sz="3100" b="1" dirty="0" smtClean="0"/>
            </a:br>
            <a:r>
              <a:rPr lang="fr-FR" sz="4000" b="1" dirty="0" smtClean="0"/>
              <a:t>MISSION ET BUT</a:t>
            </a:r>
            <a:r>
              <a:rPr lang="fr-FR" sz="4000" dirty="0" smtClean="0"/>
              <a:t/>
            </a:r>
            <a:br>
              <a:rPr lang="fr-FR" sz="4000" dirty="0" smtClean="0"/>
            </a:b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fr-FR" b="1" u="sng" dirty="0" smtClean="0"/>
              <a:t>MISSION</a:t>
            </a:r>
            <a:r>
              <a:rPr lang="fr-FR" b="1" dirty="0" smtClean="0"/>
              <a:t> </a:t>
            </a:r>
            <a:br>
              <a:rPr lang="fr-FR" b="1" dirty="0" smtClean="0"/>
            </a:br>
            <a:r>
              <a:rPr lang="fr-FR" sz="3000" b="1" dirty="0" smtClean="0"/>
              <a:t>(</a:t>
            </a:r>
            <a:r>
              <a:rPr lang="fr-FR" sz="2800" b="1" dirty="0" smtClean="0"/>
              <a:t>envers toutes les Entreprises du Secteur de l’Artisanat )</a:t>
            </a:r>
            <a:endParaRPr lang="fr-FR" b="1" dirty="0" smtClean="0"/>
          </a:p>
          <a:p>
            <a:pPr lvl="0"/>
            <a:r>
              <a:rPr lang="fr-FR" b="1" dirty="0" smtClean="0"/>
              <a:t>Représentation</a:t>
            </a:r>
            <a:endParaRPr lang="fr-FR" dirty="0" smtClean="0"/>
          </a:p>
          <a:p>
            <a:pPr lvl="0"/>
            <a:r>
              <a:rPr lang="fr-FR" b="1" dirty="0" smtClean="0"/>
              <a:t>Ecoute et Défense des intérêts </a:t>
            </a:r>
            <a:endParaRPr lang="fr-FR" dirty="0" smtClean="0"/>
          </a:p>
          <a:p>
            <a:pPr lvl="0"/>
            <a:r>
              <a:rPr lang="fr-FR" b="1" dirty="0" smtClean="0"/>
              <a:t>Accompagnement</a:t>
            </a:r>
            <a:endParaRPr lang="fr-FR" dirty="0" smtClean="0"/>
          </a:p>
          <a:p>
            <a:pPr lvl="0"/>
            <a:r>
              <a:rPr lang="fr-FR" b="1" dirty="0" smtClean="0"/>
              <a:t>Elargissement du Sociétariat au niveau national</a:t>
            </a:r>
            <a:endParaRPr lang="fr-FR" dirty="0" smtClean="0"/>
          </a:p>
          <a:p>
            <a:r>
              <a:rPr lang="fr-FR" b="1" u="sng" dirty="0" smtClean="0"/>
              <a:t>BUT</a:t>
            </a:r>
            <a:endParaRPr lang="fr-FR" dirty="0" smtClean="0"/>
          </a:p>
          <a:p>
            <a:pPr lvl="0"/>
            <a:r>
              <a:rPr lang="fr-FR" b="1" dirty="0" smtClean="0"/>
              <a:t>Compétitivité et Croissance pour une Emergence</a:t>
            </a:r>
            <a:endParaRPr lang="fr-FR" dirty="0" smtClean="0"/>
          </a:p>
          <a:p>
            <a:pPr lvl="0"/>
            <a:r>
              <a:rPr lang="fr-FR" b="1" dirty="0" smtClean="0"/>
              <a:t>Implication dans les programmes dans un esprit de partenariat et de concertation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2700" b="1" dirty="0" smtClean="0"/>
              <a:t>DIMENSIONS PROSPECTIVES DU SECTEUR DE L’ARTISANAT </a:t>
            </a:r>
            <a:br>
              <a:rPr lang="fr-FR" sz="2700" b="1" dirty="0" smtClean="0"/>
            </a:br>
            <a:r>
              <a:rPr lang="fr-FR" sz="2700" b="1" dirty="0" smtClean="0"/>
              <a:t>REF. RNUAS – 2004 (Recensement 2004)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18599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b="1" dirty="0"/>
              <a:t> </a:t>
            </a:r>
            <a:endParaRPr lang="fr-FR" dirty="0"/>
          </a:p>
          <a:p>
            <a:endParaRPr lang="fr-FR" dirty="0"/>
          </a:p>
          <a:p>
            <a:endParaRPr lang="fr-FR" b="1" dirty="0" smtClean="0"/>
          </a:p>
          <a:p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571472" y="1643051"/>
          <a:ext cx="8001058" cy="39402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24293"/>
                <a:gridCol w="1561987"/>
                <a:gridCol w="1714513"/>
                <a:gridCol w="2000265"/>
              </a:tblGrid>
              <a:tr h="10533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latin typeface="Calibri"/>
                          <a:ea typeface="Calibri"/>
                          <a:cs typeface="Calibri"/>
                        </a:rPr>
                        <a:t>2004</a:t>
                      </a:r>
                      <a:endParaRPr lang="fr-F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latin typeface="Calibri"/>
                          <a:ea typeface="Calibri"/>
                          <a:cs typeface="Calibri"/>
                        </a:rPr>
                        <a:t>  (+62,4%)</a:t>
                      </a:r>
                      <a:endParaRPr lang="fr-F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latin typeface="Calibri"/>
                          <a:ea typeface="Calibri"/>
                          <a:cs typeface="Calibri"/>
                        </a:rPr>
                        <a:t>2017</a:t>
                      </a:r>
                      <a:endParaRPr lang="fr-F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217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>
                          <a:latin typeface="Calibri"/>
                          <a:ea typeface="Calibri"/>
                          <a:cs typeface="Calibri"/>
                        </a:rPr>
                        <a:t>Main d’œuvre </a:t>
                      </a:r>
                      <a:endParaRPr lang="fr-F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latin typeface="Calibri"/>
                          <a:ea typeface="Calibri"/>
                          <a:cs typeface="Calibri"/>
                        </a:rPr>
                        <a:t>378.987</a:t>
                      </a:r>
                      <a:endParaRPr lang="fr-F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latin typeface="Calibri"/>
                          <a:ea typeface="Calibri"/>
                          <a:cs typeface="Calibri"/>
                        </a:rPr>
                        <a:t>236 488</a:t>
                      </a:r>
                      <a:endParaRPr lang="fr-F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>
                          <a:latin typeface="Calibri"/>
                          <a:ea typeface="Calibri"/>
                          <a:cs typeface="Calibri"/>
                        </a:rPr>
                        <a:t>615 475</a:t>
                      </a:r>
                      <a:endParaRPr lang="fr-F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217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latin typeface="Calibri"/>
                          <a:ea typeface="Calibri"/>
                          <a:cs typeface="Calibri"/>
                        </a:rPr>
                        <a:t>Entreprises</a:t>
                      </a:r>
                      <a:endParaRPr lang="fr-F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latin typeface="Calibri"/>
                          <a:ea typeface="Calibri"/>
                          <a:cs typeface="Calibri"/>
                        </a:rPr>
                        <a:t>122.902</a:t>
                      </a:r>
                      <a:endParaRPr lang="fr-F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latin typeface="Calibri"/>
                          <a:ea typeface="Calibri"/>
                          <a:cs typeface="Calibri"/>
                        </a:rPr>
                        <a:t>76 691</a:t>
                      </a:r>
                      <a:endParaRPr lang="fr-F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latin typeface="Calibri"/>
                          <a:ea typeface="Calibri"/>
                          <a:cs typeface="Calibri"/>
                        </a:rPr>
                        <a:t>199 593</a:t>
                      </a:r>
                      <a:endParaRPr lang="fr-F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217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>
                          <a:latin typeface="Calibri"/>
                          <a:ea typeface="Calibri"/>
                          <a:cs typeface="Calibri"/>
                        </a:rPr>
                        <a:t>Compagnons et aides </a:t>
                      </a:r>
                      <a:endParaRPr lang="fr-F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latin typeface="Calibri"/>
                          <a:ea typeface="Calibri"/>
                          <a:cs typeface="Calibri"/>
                        </a:rPr>
                        <a:t>53.059</a:t>
                      </a:r>
                      <a:endParaRPr lang="fr-F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latin typeface="Calibri"/>
                          <a:ea typeface="Calibri"/>
                          <a:cs typeface="Calibri"/>
                        </a:rPr>
                        <a:t>33 109</a:t>
                      </a:r>
                      <a:endParaRPr lang="fr-F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latin typeface="Calibri"/>
                          <a:ea typeface="Calibri"/>
                          <a:cs typeface="Calibri"/>
                        </a:rPr>
                        <a:t>86 168</a:t>
                      </a:r>
                      <a:endParaRPr lang="fr-F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217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err="1">
                          <a:latin typeface="Calibri"/>
                          <a:ea typeface="Calibri"/>
                          <a:cs typeface="Calibri"/>
                        </a:rPr>
                        <a:t>Apprentis</a:t>
                      </a:r>
                      <a:r>
                        <a:rPr lang="en-GB" sz="1800" b="1" dirty="0">
                          <a:latin typeface="Calibri"/>
                          <a:ea typeface="Calibri"/>
                          <a:cs typeface="Calibri"/>
                        </a:rPr>
                        <a:t>  /</a:t>
                      </a:r>
                      <a:r>
                        <a:rPr lang="en-GB" sz="1800" b="1" dirty="0" err="1">
                          <a:latin typeface="Calibri"/>
                          <a:ea typeface="Calibri"/>
                          <a:cs typeface="Calibri"/>
                        </a:rPr>
                        <a:t>Apprenants</a:t>
                      </a:r>
                      <a:endParaRPr lang="fr-F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latin typeface="Calibri"/>
                          <a:ea typeface="Calibri"/>
                          <a:cs typeface="Calibri"/>
                        </a:rPr>
                        <a:t>203 026</a:t>
                      </a:r>
                      <a:endParaRPr lang="fr-F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latin typeface="Calibri"/>
                          <a:ea typeface="Calibri"/>
                          <a:cs typeface="Calibri"/>
                        </a:rPr>
                        <a:t>126 688</a:t>
                      </a:r>
                      <a:endParaRPr lang="fr-F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latin typeface="Calibri"/>
                          <a:ea typeface="Calibri"/>
                          <a:cs typeface="Calibri"/>
                        </a:rPr>
                        <a:t>329 714</a:t>
                      </a:r>
                      <a:endParaRPr lang="fr-F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fr-FR" sz="2700" b="1" dirty="0" smtClean="0"/>
              <a:t>Dimensions du Secteur de l’Artisanat (recensement-2004</a:t>
            </a:r>
            <a:r>
              <a:rPr lang="fr-FR" b="1" dirty="0" smtClean="0"/>
              <a:t>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/>
          <a:lstStyle/>
          <a:p>
            <a:endParaRPr lang="fr-FR" sz="2400" b="1" dirty="0" smtClean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500034" y="1000109"/>
          <a:ext cx="8358246" cy="57150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9123"/>
                <a:gridCol w="4179123"/>
              </a:tblGrid>
              <a:tr h="54793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 b="1" dirty="0">
                          <a:latin typeface="Times New Roman"/>
                          <a:ea typeface="Calibri"/>
                          <a:cs typeface="Times New Roman"/>
                        </a:rPr>
                        <a:t>régions</a:t>
                      </a:r>
                      <a:endParaRPr lang="fr-F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 b="1">
                          <a:latin typeface="Times New Roman"/>
                          <a:ea typeface="Calibri"/>
                          <a:cs typeface="Times New Roman"/>
                        </a:rPr>
                        <a:t>Eff/Entreprises(2004)</a:t>
                      </a:r>
                      <a:endParaRPr lang="fr-F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6973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latin typeface="Times New Roman"/>
                          <a:ea typeface="Calibri"/>
                          <a:cs typeface="Times New Roman"/>
                        </a:rPr>
                        <a:t>Dakar</a:t>
                      </a:r>
                      <a:endParaRPr lang="fr-F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latin typeface="Times New Roman"/>
                          <a:ea typeface="Calibri"/>
                          <a:cs typeface="Times New Roman"/>
                        </a:rPr>
                        <a:t>36831</a:t>
                      </a:r>
                      <a:endParaRPr lang="fr-F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6973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latin typeface="Times New Roman"/>
                          <a:ea typeface="Calibri"/>
                          <a:cs typeface="Times New Roman"/>
                        </a:rPr>
                        <a:t>Diourbel</a:t>
                      </a:r>
                      <a:endParaRPr lang="fr-F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latin typeface="Times New Roman"/>
                          <a:ea typeface="Calibri"/>
                          <a:cs typeface="Times New Roman"/>
                        </a:rPr>
                        <a:t>10279</a:t>
                      </a:r>
                      <a:endParaRPr lang="fr-F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6973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latin typeface="Times New Roman"/>
                          <a:ea typeface="Calibri"/>
                          <a:cs typeface="Times New Roman"/>
                        </a:rPr>
                        <a:t>Fatick</a:t>
                      </a:r>
                      <a:endParaRPr lang="fr-F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latin typeface="Times New Roman"/>
                          <a:ea typeface="Calibri"/>
                          <a:cs typeface="Times New Roman"/>
                        </a:rPr>
                        <a:t>4015</a:t>
                      </a:r>
                      <a:endParaRPr lang="fr-F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6973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latin typeface="Times New Roman"/>
                          <a:ea typeface="Calibri"/>
                          <a:cs typeface="Times New Roman"/>
                        </a:rPr>
                        <a:t>Kaolack+Kaffrine</a:t>
                      </a:r>
                      <a:endParaRPr lang="fr-F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latin typeface="Times New Roman"/>
                          <a:ea typeface="Calibri"/>
                          <a:cs typeface="Times New Roman"/>
                        </a:rPr>
                        <a:t>10766</a:t>
                      </a:r>
                      <a:endParaRPr lang="fr-F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6973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latin typeface="Times New Roman"/>
                          <a:ea typeface="Calibri"/>
                          <a:cs typeface="Times New Roman"/>
                        </a:rPr>
                        <a:t>Kolda+</a:t>
                      </a:r>
                      <a:r>
                        <a:rPr lang="fr-FR" sz="2400" dirty="0" err="1">
                          <a:latin typeface="Times New Roman"/>
                          <a:ea typeface="Calibri"/>
                          <a:cs typeface="Times New Roman"/>
                        </a:rPr>
                        <a:t>Sedhiou</a:t>
                      </a:r>
                      <a:endParaRPr lang="fr-F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latin typeface="Times New Roman"/>
                          <a:ea typeface="Calibri"/>
                          <a:cs typeface="Times New Roman"/>
                        </a:rPr>
                        <a:t>5981</a:t>
                      </a:r>
                      <a:endParaRPr lang="fr-F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6973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latin typeface="Times New Roman"/>
                          <a:ea typeface="Calibri"/>
                          <a:cs typeface="Times New Roman"/>
                        </a:rPr>
                        <a:t>Louga</a:t>
                      </a:r>
                      <a:endParaRPr lang="fr-F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latin typeface="Times New Roman"/>
                          <a:ea typeface="Calibri"/>
                          <a:cs typeface="Times New Roman"/>
                        </a:rPr>
                        <a:t>7608</a:t>
                      </a:r>
                      <a:endParaRPr lang="fr-F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6973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latin typeface="Times New Roman"/>
                          <a:ea typeface="Calibri"/>
                          <a:cs typeface="Times New Roman"/>
                        </a:rPr>
                        <a:t>Matam</a:t>
                      </a:r>
                      <a:endParaRPr lang="fr-F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latin typeface="Times New Roman"/>
                          <a:ea typeface="Calibri"/>
                          <a:cs typeface="Times New Roman"/>
                        </a:rPr>
                        <a:t>4489</a:t>
                      </a:r>
                      <a:endParaRPr lang="fr-F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6973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latin typeface="Times New Roman"/>
                          <a:ea typeface="Calibri"/>
                          <a:cs typeface="Times New Roman"/>
                        </a:rPr>
                        <a:t>Saint-louis</a:t>
                      </a:r>
                      <a:endParaRPr lang="fr-F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latin typeface="Times New Roman"/>
                          <a:ea typeface="Calibri"/>
                          <a:cs typeface="Times New Roman"/>
                        </a:rPr>
                        <a:t>8862</a:t>
                      </a:r>
                      <a:endParaRPr lang="fr-F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6973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latin typeface="Times New Roman"/>
                          <a:ea typeface="Calibri"/>
                          <a:cs typeface="Times New Roman"/>
                        </a:rPr>
                        <a:t>Tambacounda+Kédougou</a:t>
                      </a:r>
                      <a:endParaRPr lang="fr-F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latin typeface="Times New Roman"/>
                          <a:ea typeface="Calibri"/>
                          <a:cs typeface="Times New Roman"/>
                        </a:rPr>
                        <a:t>7755</a:t>
                      </a:r>
                      <a:endParaRPr lang="fr-F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6973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latin typeface="Times New Roman"/>
                          <a:ea typeface="Calibri"/>
                          <a:cs typeface="Times New Roman"/>
                        </a:rPr>
                        <a:t>Thies</a:t>
                      </a:r>
                      <a:endParaRPr lang="fr-F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latin typeface="Times New Roman"/>
                          <a:ea typeface="Calibri"/>
                          <a:cs typeface="Times New Roman"/>
                        </a:rPr>
                        <a:t>16729</a:t>
                      </a:r>
                      <a:endParaRPr lang="fr-F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6973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latin typeface="Times New Roman"/>
                          <a:ea typeface="Calibri"/>
                          <a:cs typeface="Times New Roman"/>
                        </a:rPr>
                        <a:t>Ziguinchor</a:t>
                      </a:r>
                      <a:endParaRPr lang="fr-F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latin typeface="Times New Roman"/>
                          <a:ea typeface="Calibri"/>
                          <a:cs typeface="Times New Roman"/>
                        </a:rPr>
                        <a:t>9280</a:t>
                      </a:r>
                      <a:endParaRPr lang="fr-F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718</Words>
  <Application>Microsoft Office PowerPoint</Application>
  <PresentationFormat>Affichage à l'écran (4:3)</PresentationFormat>
  <Paragraphs>228</Paragraphs>
  <Slides>18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19" baseType="lpstr">
      <vt:lpstr>Thème Office</vt:lpstr>
      <vt:lpstr> Conseil National des Artisans du Sénégal (CNAS)  LE PATRONAT DE L’ARTISANAT  Agrément N° 1831/MINT.SP/DGAT/DLP/DLA-PA en Date du 30 Mars 2017 </vt:lpstr>
      <vt:lpstr>PLAN</vt:lpstr>
      <vt:lpstr>Contexte </vt:lpstr>
      <vt:lpstr>Présentation du CNAS </vt:lpstr>
      <vt:lpstr>FONCTIONNEMENT DU CNAS</vt:lpstr>
      <vt:lpstr>COMPOSITION DU BUREAU /CNAS</vt:lpstr>
      <vt:lpstr> MISSION ET BUT  </vt:lpstr>
      <vt:lpstr>DIMENSIONS PROSPECTIVES DU SECTEUR DE L’ARTISANAT  REF. RNUAS – 2004 (Recensement 2004) </vt:lpstr>
      <vt:lpstr>Dimensions du Secteur de l’Artisanat (recensement-2004)</vt:lpstr>
      <vt:lpstr>DIMENSIONS OFFICIELLES DU SECTEUR DE L’ARTISANAT.</vt:lpstr>
      <vt:lpstr>Dimensions  des Travailleurs  du Secteur de l’Artisanat en (%)</vt:lpstr>
      <vt:lpstr>CONTRAINTES</vt:lpstr>
      <vt:lpstr>REALISATIONS : </vt:lpstr>
      <vt:lpstr>PROGRAMMES</vt:lpstr>
      <vt:lpstr>PROPOSITION DE MISE EN ŒUVRE D’UN PLAN « MARSHALL »  </vt:lpstr>
      <vt:lpstr>Priorités Actuelles</vt:lpstr>
      <vt:lpstr>« NOTRE SLOGAN »</vt:lpstr>
      <vt:lpstr>Présentation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Conseil National des Artisans du Sénégal (CNAS)  LE PATRONAT DE L’ARTISANAT</dc:title>
  <dc:creator>MOISE</dc:creator>
  <cp:lastModifiedBy>USER</cp:lastModifiedBy>
  <cp:revision>36</cp:revision>
  <dcterms:created xsi:type="dcterms:W3CDTF">2018-12-14T17:38:15Z</dcterms:created>
  <dcterms:modified xsi:type="dcterms:W3CDTF">2018-12-15T13:25:50Z</dcterms:modified>
</cp:coreProperties>
</file>