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17"/>
  </p:notesMasterIdLst>
  <p:sldIdLst>
    <p:sldId id="256" r:id="rId4"/>
    <p:sldId id="260" r:id="rId5"/>
    <p:sldId id="273" r:id="rId6"/>
    <p:sldId id="293" r:id="rId7"/>
    <p:sldId id="288" r:id="rId8"/>
    <p:sldId id="289" r:id="rId9"/>
    <p:sldId id="290" r:id="rId10"/>
    <p:sldId id="291" r:id="rId11"/>
    <p:sldId id="283" r:id="rId12"/>
    <p:sldId id="284" r:id="rId13"/>
    <p:sldId id="285" r:id="rId14"/>
    <p:sldId id="286" r:id="rId15"/>
    <p:sldId id="294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85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59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4" d="100"/>
        <a:sy n="104" d="100"/>
      </p:scale>
      <p:origin x="0" y="-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FECF8F-38EB-4655-98DF-C16792F1AC05}" type="datetimeFigureOut">
              <a:rPr lang="fr-FR" smtClean="0"/>
              <a:t>08/05/2019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DB468-E6DC-49BC-A1D1-79CA9E467E5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09625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6DB468-E6DC-49BC-A1D1-79CA9E467E5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41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78232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fr-FR" sz="2400">
                <a:latin typeface="Times New Roman" pitchFamily="1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fr-FR" sz="2400">
                <a:latin typeface="Times New Roman" pitchFamily="1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BE" sz="1800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fr-BE" sz="1800"/>
            </a:p>
          </p:txBody>
        </p:sp>
      </p:grpSp>
      <p:sp>
        <p:nvSpPr>
          <p:cNvPr id="40039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5350933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fr-FR" noProof="0" smtClean="0"/>
              <a:t>Modifiez le style des sous-titres du masque</a:t>
            </a:r>
          </a:p>
        </p:txBody>
      </p:sp>
      <p:sp>
        <p:nvSpPr>
          <p:cNvPr id="40039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990600"/>
            <a:ext cx="109728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fr-FR" noProof="0" smtClean="0"/>
              <a:t>Modifiez le style du titre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59D64FE-0092-4D8E-AC2C-AA8797E07A69}" type="datetime1">
              <a:rPr lang="fr-FR" smtClean="0"/>
              <a:t>08/05/2019</a:t>
            </a:fld>
            <a:endParaRPr lang="fr-F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1601" y="6248400"/>
            <a:ext cx="783167" cy="488950"/>
          </a:xfrm>
        </p:spPr>
        <p:txBody>
          <a:bodyPr anchorCtr="0"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2684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E4A89A-7834-4D75-B759-BB5C541A1EB4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965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940800" y="762001"/>
            <a:ext cx="2641600" cy="532447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16000" y="762001"/>
            <a:ext cx="7721600" cy="532447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4FEEC3-B5D7-42A5-999D-5A5C10B007FB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6351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45B9-5CC3-4B73-9AF6-FFC2EA304D26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34414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42490-DDC7-45D5-BD20-8AF1C3F7CE95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14829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55AF7B-FE07-460C-99C7-3A218DF8C93A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16748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5CE96-0E7C-49F9-8205-2E8B0B102DBC}" type="datetime1">
              <a:rPr lang="fr-FR" smtClean="0"/>
              <a:t>08/05/2019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20579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73674-B56F-42FE-9C61-CEF9A926FB5D}" type="datetime1">
              <a:rPr lang="fr-FR" smtClean="0"/>
              <a:t>08/05/2019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36320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61DA9-6321-4FD7-94F6-F10788582D02}" type="datetime1">
              <a:rPr lang="fr-FR" smtClean="0"/>
              <a:t>08/05/2019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43449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40AB-0C32-4F52-804A-D1E09F677B16}" type="datetime1">
              <a:rPr lang="fr-FR" smtClean="0"/>
              <a:t>08/05/2019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466332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28329-F685-4633-8B02-BC0D6C9701FC}" type="datetime1">
              <a:rPr lang="fr-FR" smtClean="0"/>
              <a:t>08/05/2019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954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EEF3D2-8775-4285-83C4-079A32DF9C75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242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C0630-3E53-4624-900A-C50E4576C523}" type="datetime1">
              <a:rPr lang="fr-FR" smtClean="0"/>
              <a:t>08/05/2019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85931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B878C0-8296-478B-8A47-D1BF87D3165C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509209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C2E9-EF67-4475-935D-F7357D483B50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453600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F6523F-157B-49BE-994A-6713EBDD719F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B5207-E448-4A2C-AA86-1028ABBABF29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4465531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1E8C6-39E4-4797-92C3-9EEA84407BA9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E2C35-8AF0-435E-AB0F-6344BA18050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0477999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D5B0EA-6E88-448D-9C5F-70934813DCAD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40586-F122-4D1C-9DA9-9269D6BF9555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432313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A40E3-6136-459F-8CD5-851798225661}" type="datetime1">
              <a:rPr lang="fr-FR" smtClean="0"/>
              <a:t>08/05/2019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4F623-2A02-4C9E-9BC4-D38ABFFE6A21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575977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D95E95-9AC7-4454-9D8A-30C27E1A0231}" type="datetime1">
              <a:rPr lang="fr-FR" smtClean="0"/>
              <a:t>08/05/2019</a:t>
            </a:fld>
            <a:endParaRPr lang="fr-BE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CD7E9-F32C-4553-BB42-449CAD39F8C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29819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177D5-6BAE-4BE3-8D2B-579BB561BD02}" type="datetime1">
              <a:rPr lang="fr-FR" smtClean="0"/>
              <a:t>08/05/2019</a:t>
            </a:fld>
            <a:endParaRPr lang="fr-BE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5FF65-F528-459A-B9CA-0B32D8A69FDD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77199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59F49A-649A-4B00-B99B-599CE1F06406}" type="datetime1">
              <a:rPr lang="fr-FR" smtClean="0"/>
              <a:t>08/05/2019</a:t>
            </a:fld>
            <a:endParaRPr lang="fr-BE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7FF9F-42C4-4EFC-8F35-51C250892DE8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72305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13339C-B21F-4AB3-A685-204B5906A642}" type="datetime1">
              <a:rPr lang="fr-FR" smtClean="0"/>
              <a:t>08/05/2019</a:t>
            </a:fld>
            <a:endParaRPr lang="fr-F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3946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2C8AA-0253-40FF-83EE-BA27C297F4DF}" type="datetime1">
              <a:rPr lang="fr-FR" smtClean="0"/>
              <a:t>08/05/2019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CD8D6-4B3F-49DF-A234-141D56D4CB23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738776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093D0-52A7-4E6C-9167-619E558A6B69}" type="datetime1">
              <a:rPr lang="fr-FR" smtClean="0"/>
              <a:t>08/05/2019</a:t>
            </a:fld>
            <a:endParaRPr lang="fr-BE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45123-EAE5-4E74-B147-1445E3DC34DB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19537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8780E-24AE-4F89-8DAC-AF60714DF577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7CC7C-420B-49D3-BCEA-76101B76266C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182282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5AE19-4D71-4B52-932E-564531CD3F14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D89E9-6127-4EB9-9846-E4AA537F1D80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0775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17601" y="2362201"/>
            <a:ext cx="5027084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47884" y="2362201"/>
            <a:ext cx="502708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3DAA9A-BD42-46CB-BADE-6BF28F89CBE6}" type="datetime1">
              <a:rPr lang="fr-FR" smtClean="0"/>
              <a:t>08/05/2019</a:t>
            </a:fld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988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289B09-821E-447E-9AE6-9CC8F2F665DD}" type="datetime1">
              <a:rPr lang="fr-FR" smtClean="0"/>
              <a:t>08/05/2019</a:t>
            </a:fld>
            <a:endParaRPr lang="fr-F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949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1E9D4-9286-4838-B476-B7505A388FFB}" type="datetime1">
              <a:rPr lang="fr-FR" smtClean="0"/>
              <a:t>08/05/2019</a:t>
            </a:fld>
            <a:endParaRPr lang="fr-F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706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A470C4-33E4-4062-A9AD-228C6EB9D8BB}" type="datetime1">
              <a:rPr lang="fr-FR" smtClean="0"/>
              <a:t>08/05/2019</a:t>
            </a:fld>
            <a:endParaRPr lang="fr-F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6602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EDBBFF-26E3-469F-9CDE-2334AC23FE27}" type="datetime1">
              <a:rPr lang="fr-FR" smtClean="0"/>
              <a:t>08/05/2019</a:t>
            </a:fld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075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BE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8C09D3-583C-4288-85B2-B4254CA3EF5D}" type="datetime1">
              <a:rPr lang="fr-FR" smtClean="0"/>
              <a:t>08/05/2019</a:t>
            </a:fld>
            <a:endParaRPr lang="fr-F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9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016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BE" sz="1800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fr-BE" sz="1800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BE" sz="1800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r-BE" sz="1800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762000"/>
            <a:ext cx="105664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17601" y="2362201"/>
            <a:ext cx="10257367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39937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51201" y="6248401"/>
            <a:ext cx="284056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BF1D480E-FC7D-431E-9742-5A55CE01BEA8}" type="datetime1">
              <a:rPr lang="fr-FR" smtClean="0"/>
              <a:t>08/05/2019</a:t>
            </a:fld>
            <a:endParaRPr lang="fr-FR"/>
          </a:p>
        </p:txBody>
      </p:sp>
      <p:sp>
        <p:nvSpPr>
          <p:cNvPr id="39937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721600" y="6248401"/>
            <a:ext cx="3862917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FR"/>
          </a:p>
        </p:txBody>
      </p:sp>
      <p:sp>
        <p:nvSpPr>
          <p:cNvPr id="39937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2184" y="6242050"/>
            <a:ext cx="78316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2095C7DF-163C-4258-A75F-0056599369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107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1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1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1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17096-FD1E-4BF0-9471-DD592959D134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778F1A-DC92-4497-AA8D-3186E280E264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42444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 style du titre</a:t>
            </a:r>
            <a:endParaRPr lang="fr-BE" smtClean="0"/>
          </a:p>
        </p:txBody>
      </p:sp>
      <p:sp>
        <p:nvSpPr>
          <p:cNvPr id="2051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11F1095-1ACF-47B8-883C-0F0F4EE97E49}" type="datetime1">
              <a:rPr lang="fr-FR" smtClean="0"/>
              <a:t>08/05/2019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fr-FR" smtClean="0"/>
              <a:t>Formation sur le suivi-évaluation, mesure d'impact et gestion base de données </a:t>
            </a:r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F987F15-40A4-4F51-B993-2C0A08D62F83}" type="slidenum">
              <a:rPr lang="fr-BE"/>
              <a:pPr>
                <a:defRPr/>
              </a:pPr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064351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184" y="2888688"/>
            <a:ext cx="11123561" cy="2049072"/>
          </a:xfrm>
        </p:spPr>
        <p:txBody>
          <a:bodyPr/>
          <a:lstStyle/>
          <a:p>
            <a:pPr algn="ctr"/>
            <a:r>
              <a:rPr lang="fr-FR" sz="4400" b="1" dirty="0" smtClean="0"/>
              <a:t>Personnel des organisations de la société civile bénéficiaires des subventions de l’UE</a:t>
            </a:r>
            <a:endParaRPr lang="fr-FR" sz="4400" dirty="0"/>
          </a:p>
        </p:txBody>
      </p:sp>
      <p:sp>
        <p:nvSpPr>
          <p:cNvPr id="2" name="Titre 1"/>
          <p:cNvSpPr>
            <a:spLocks noGrp="1"/>
          </p:cNvSpPr>
          <p:nvPr>
            <p:ph type="ctrTitle" sz="quarter"/>
          </p:nvPr>
        </p:nvSpPr>
        <p:spPr>
          <a:xfrm>
            <a:off x="718457" y="822959"/>
            <a:ext cx="10620103" cy="1345475"/>
          </a:xfrm>
        </p:spPr>
        <p:txBody>
          <a:bodyPr>
            <a:noAutofit/>
          </a:bodyPr>
          <a:lstStyle/>
          <a:p>
            <a:r>
              <a:rPr lang="fr-FR" dirty="0"/>
              <a:t>Formation </a:t>
            </a:r>
            <a:r>
              <a:rPr lang="fr-FR" dirty="0" smtClean="0"/>
              <a:t>sur le suivi-évaluation, mesure d’impact et gestion base de données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097281" y="6212931"/>
            <a:ext cx="10519464" cy="365125"/>
          </a:xfrm>
        </p:spPr>
        <p:txBody>
          <a:bodyPr/>
          <a:lstStyle/>
          <a:p>
            <a:pPr algn="l"/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1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686" y="5752732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98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3814" y="528033"/>
            <a:ext cx="5911366" cy="842961"/>
          </a:xfrm>
        </p:spPr>
        <p:txBody>
          <a:bodyPr/>
          <a:lstStyle/>
          <a:p>
            <a:pPr algn="ctr"/>
            <a:r>
              <a:rPr lang="fr-BE" dirty="0">
                <a:solidFill>
                  <a:srgbClr val="008000"/>
                </a:solidFill>
              </a:rPr>
              <a:t>Notre fonctionnement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162906" y="6361611"/>
            <a:ext cx="10421613" cy="361453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10</a:t>
            </a:fld>
            <a:endParaRPr lang="fr-FR"/>
          </a:p>
        </p:txBody>
      </p:sp>
      <p:pic>
        <p:nvPicPr>
          <p:cNvPr id="5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906" y="1979990"/>
            <a:ext cx="4232054" cy="2391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1618" y="1787512"/>
            <a:ext cx="2782900" cy="299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1162906" y="4371191"/>
            <a:ext cx="767322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1pPr>
            <a:lvl2pPr marL="742950" indent="-28575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2pPr>
            <a:lvl3pPr marL="11430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3pPr>
            <a:lvl4pPr marL="16002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4pPr>
            <a:lvl5pPr marL="20574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fr-BE" sz="2800" dirty="0"/>
              <a:t>La </a:t>
            </a:r>
            <a:r>
              <a:rPr lang="fr-BE" sz="2800" dirty="0" smtClean="0"/>
              <a:t>participation </a:t>
            </a:r>
            <a:r>
              <a:rPr lang="fr-BE" sz="2800" dirty="0"/>
              <a:t>aux </a:t>
            </a:r>
            <a:r>
              <a:rPr lang="fr-BE" sz="2800" dirty="0" smtClean="0"/>
              <a:t>discussions </a:t>
            </a:r>
            <a:r>
              <a:rPr lang="fr-BE" sz="2800" dirty="0"/>
              <a:t>est obligatoire</a:t>
            </a:r>
          </a:p>
          <a:p>
            <a:pPr eaLnBrk="1" hangingPunct="1"/>
            <a:r>
              <a:rPr lang="fr-BE" sz="2800" dirty="0"/>
              <a:t>Participez, questionnez, </a:t>
            </a:r>
            <a:r>
              <a:rPr lang="fr-BE" sz="2800" dirty="0" smtClean="0"/>
              <a:t>débattez !</a:t>
            </a:r>
            <a:endParaRPr lang="fr-BE" sz="2800" dirty="0"/>
          </a:p>
          <a:p>
            <a:pPr eaLnBrk="1" hangingPunct="1"/>
            <a:r>
              <a:rPr lang="fr-BE" sz="2800" dirty="0"/>
              <a:t>Respectez la parole de l’autre et </a:t>
            </a:r>
          </a:p>
          <a:p>
            <a:pPr eaLnBrk="1" hangingPunct="1"/>
            <a:r>
              <a:rPr lang="fr-BE" sz="2800" dirty="0"/>
              <a:t>évitez les conversations parallèles</a:t>
            </a:r>
            <a:endParaRPr lang="fr-FR" sz="28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3068" y="5935231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1609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8665" y="763275"/>
            <a:ext cx="5290764" cy="789754"/>
          </a:xfrm>
        </p:spPr>
        <p:txBody>
          <a:bodyPr/>
          <a:lstStyle/>
          <a:p>
            <a:pPr algn="ctr"/>
            <a:r>
              <a:rPr lang="fr-BE" dirty="0">
                <a:solidFill>
                  <a:srgbClr val="008000"/>
                </a:solidFill>
              </a:rPr>
              <a:t>Notre fonctionnement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332411" y="6023296"/>
            <a:ext cx="10252107" cy="466512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11</a:t>
            </a:fld>
            <a:endParaRPr lang="fr-FR"/>
          </a:p>
        </p:txBody>
      </p:sp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1" y="2282600"/>
            <a:ext cx="3650523" cy="24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3130" y="1555895"/>
            <a:ext cx="2956877" cy="3952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1157396" y="4769961"/>
            <a:ext cx="3868901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1pPr>
            <a:lvl2pPr marL="742950" indent="-28575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2pPr>
            <a:lvl3pPr marL="11430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3pPr>
            <a:lvl4pPr marL="16002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4pPr>
            <a:lvl5pPr marL="20574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fr-BE" sz="3000" dirty="0"/>
              <a:t>Entraidez vous, </a:t>
            </a:r>
          </a:p>
          <a:p>
            <a:pPr eaLnBrk="1" hangingPunct="1"/>
            <a:r>
              <a:rPr lang="fr-BE" sz="3000" dirty="0"/>
              <a:t>construisez </a:t>
            </a:r>
            <a:r>
              <a:rPr lang="fr-BE" sz="3000" dirty="0" smtClean="0"/>
              <a:t>ensemble !</a:t>
            </a:r>
            <a:endParaRPr lang="fr-FR" sz="30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487" y="5701915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216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83357" y="459787"/>
            <a:ext cx="6071877" cy="690790"/>
          </a:xfrm>
        </p:spPr>
        <p:txBody>
          <a:bodyPr/>
          <a:lstStyle/>
          <a:p>
            <a:pPr algn="ctr"/>
            <a:r>
              <a:rPr lang="fr-BE" dirty="0">
                <a:solidFill>
                  <a:srgbClr val="008000"/>
                </a:solidFill>
              </a:rPr>
              <a:t>Notre fonctionnement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280160" y="6212884"/>
            <a:ext cx="10302240" cy="462737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12</a:t>
            </a:fld>
            <a:endParaRPr lang="fr-FR"/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699" y="2452461"/>
            <a:ext cx="3167062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j043832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0500" y="2452461"/>
            <a:ext cx="2844800" cy="303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1177699" y="5568567"/>
            <a:ext cx="1009093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1pPr>
            <a:lvl2pPr marL="742950" indent="-28575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2pPr>
            <a:lvl3pPr marL="11430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3pPr>
            <a:lvl4pPr marL="16002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4pPr>
            <a:lvl5pPr marL="20574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fr-BE" dirty="0"/>
              <a:t>Laisser vos GSM éteints et vos ordinateurs fermés durant </a:t>
            </a:r>
            <a:r>
              <a:rPr lang="fr-BE" dirty="0" smtClean="0"/>
              <a:t>la formation!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6126" y="5920669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361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081491" cy="651164"/>
          </a:xfrm>
        </p:spPr>
        <p:txBody>
          <a:bodyPr/>
          <a:lstStyle/>
          <a:p>
            <a:pPr algn="ctr"/>
            <a:r>
              <a:rPr lang="fr" dirty="0"/>
              <a:t>Quelles sont </a:t>
            </a:r>
            <a:r>
              <a:rPr lang="en-US" dirty="0" err="1"/>
              <a:t>vos</a:t>
            </a:r>
            <a:r>
              <a:rPr lang="en-US" dirty="0"/>
              <a:t> </a:t>
            </a:r>
            <a:r>
              <a:rPr lang="fr" dirty="0"/>
              <a:t>attentes 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Prenez 2 cartons de couleurs différentes (1 bleu et </a:t>
            </a:r>
            <a:r>
              <a:rPr lang="fr-FR" dirty="0"/>
              <a:t>1</a:t>
            </a:r>
            <a:r>
              <a:rPr lang="fr-FR" dirty="0" smtClean="0"/>
              <a:t> rouge)</a:t>
            </a:r>
          </a:p>
          <a:p>
            <a:endParaRPr lang="fr-FR" dirty="0" smtClean="0"/>
          </a:p>
          <a:p>
            <a:pPr marL="114300" indent="-457200">
              <a:buFont typeface="Arial" charset="0"/>
              <a:buChar char="•"/>
            </a:pPr>
            <a:r>
              <a:rPr lang="fr-FR" dirty="0" smtClean="0">
                <a:solidFill>
                  <a:srgbClr val="0099FF"/>
                </a:solidFill>
              </a:rPr>
              <a:t>Bleu</a:t>
            </a:r>
            <a:r>
              <a:rPr lang="fr-FR" dirty="0" smtClean="0"/>
              <a:t> - consignez une chose que vous </a:t>
            </a:r>
            <a:r>
              <a:rPr lang="fr-FR" dirty="0" err="1" smtClean="0"/>
              <a:t>esperez</a:t>
            </a:r>
            <a:r>
              <a:rPr lang="fr-FR" dirty="0" smtClean="0"/>
              <a:t> apprendre/renforcer, pouvoir faire au sortir de cet atelier.</a:t>
            </a:r>
          </a:p>
          <a:p>
            <a:pPr marL="114300" indent="-457200">
              <a:buFont typeface="Arial" charset="0"/>
              <a:buChar char="•"/>
            </a:pPr>
            <a:endParaRPr lang="fr-FR" dirty="0" smtClean="0"/>
          </a:p>
          <a:p>
            <a:pPr marL="114300" indent="-457200">
              <a:buFont typeface="Arial" charset="0"/>
              <a:buChar char="•"/>
            </a:pPr>
            <a:r>
              <a:rPr lang="fr-FR" dirty="0" smtClean="0">
                <a:solidFill>
                  <a:srgbClr val="FF0000"/>
                </a:solidFill>
              </a:rPr>
              <a:t>Rouge</a:t>
            </a:r>
            <a:r>
              <a:rPr lang="fr-FR" dirty="0" smtClean="0"/>
              <a:t> - inscrivez une crainte, une chose que vous souhaiteriez qu’elle n’aie pas lieu pendant cet atelier</a:t>
            </a:r>
            <a:r>
              <a:rPr lang="en-US" dirty="0" smtClean="0"/>
              <a:t>.</a:t>
            </a:r>
            <a:endParaRPr lang="en-US" dirty="0"/>
          </a:p>
          <a:p>
            <a:endParaRPr lang="en-US" dirty="0"/>
          </a:p>
          <a:p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007178" y="6180282"/>
            <a:ext cx="9367790" cy="474663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06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724151" y="101648"/>
            <a:ext cx="6239545" cy="745985"/>
          </a:xfrm>
        </p:spPr>
        <p:txBody>
          <a:bodyPr/>
          <a:lstStyle/>
          <a:p>
            <a:pPr algn="ctr"/>
            <a:r>
              <a:rPr lang="fr-FR" dirty="0" smtClean="0"/>
              <a:t>Public cible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895351" y="6365875"/>
            <a:ext cx="10628990" cy="365125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2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489395" y="3316633"/>
            <a:ext cx="11034946" cy="11792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3200" dirty="0" smtClean="0"/>
              <a:t>Profil des participants :formations </a:t>
            </a:r>
            <a:r>
              <a:rPr lang="fr-FR" sz="3200" dirty="0"/>
              <a:t>académiques </a:t>
            </a:r>
            <a:r>
              <a:rPr lang="fr-FR" sz="3200" dirty="0" smtClean="0"/>
              <a:t>et </a:t>
            </a:r>
            <a:r>
              <a:rPr lang="fr-FR" sz="3200" dirty="0"/>
              <a:t>expériences professionnelles </a:t>
            </a:r>
            <a:r>
              <a:rPr lang="fr-FR" sz="3200" dirty="0" smtClean="0"/>
              <a:t>différentes;</a:t>
            </a:r>
            <a:endParaRPr lang="fr-FR" sz="3200" dirty="0"/>
          </a:p>
        </p:txBody>
      </p:sp>
      <p:sp>
        <p:nvSpPr>
          <p:cNvPr id="9" name="Rectangle 8"/>
          <p:cNvSpPr/>
          <p:nvPr/>
        </p:nvSpPr>
        <p:spPr>
          <a:xfrm>
            <a:off x="503767" y="4688269"/>
            <a:ext cx="11034947" cy="148525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3200" dirty="0"/>
              <a:t>Des hommes et des </a:t>
            </a:r>
            <a:r>
              <a:rPr lang="fr-FR" sz="3200" dirty="0" smtClean="0"/>
              <a:t>femmes acteurs de développement qui </a:t>
            </a:r>
            <a:r>
              <a:rPr lang="fr-FR" sz="3200" dirty="0"/>
              <a:t>comprennent et maitrisent les bases </a:t>
            </a:r>
            <a:r>
              <a:rPr lang="fr-FR" sz="3200" dirty="0" smtClean="0"/>
              <a:t>de </a:t>
            </a:r>
            <a:r>
              <a:rPr lang="fr-FR" sz="3200" dirty="0"/>
              <a:t>la </a:t>
            </a:r>
            <a:r>
              <a:rPr lang="fr-FR" sz="3200" dirty="0" smtClean="0"/>
              <a:t>GCP</a:t>
            </a:r>
            <a:endParaRPr lang="fr-FR" sz="3600" dirty="0"/>
          </a:p>
        </p:txBody>
      </p:sp>
      <p:sp>
        <p:nvSpPr>
          <p:cNvPr id="10" name="Rectangle 9"/>
          <p:cNvSpPr/>
          <p:nvPr/>
        </p:nvSpPr>
        <p:spPr>
          <a:xfrm>
            <a:off x="503767" y="1286199"/>
            <a:ext cx="11020574" cy="18026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3200" dirty="0" smtClean="0"/>
              <a:t>Des responsables et des agents des équipes de projet travaillant dans des secteurs différents du développement;</a:t>
            </a:r>
            <a:endParaRPr lang="fr-FR" sz="32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686" y="604449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86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90066" y="682580"/>
            <a:ext cx="4088773" cy="759854"/>
          </a:xfrm>
        </p:spPr>
        <p:txBody>
          <a:bodyPr/>
          <a:lstStyle/>
          <a:p>
            <a:r>
              <a:rPr lang="fr-FR" sz="4400" dirty="0" smtClean="0"/>
              <a:t>Facilitateurs</a:t>
            </a:r>
            <a:endParaRPr lang="fr-FR" sz="44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280160" y="6242050"/>
            <a:ext cx="10392227" cy="322264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3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079089" y="2438399"/>
            <a:ext cx="10794368" cy="33528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Equipe de L’ONG Eclosio à travers </a:t>
            </a:r>
          </a:p>
          <a:p>
            <a:pPr algn="ctr"/>
            <a:endParaRPr lang="fr-FR" sz="2800" dirty="0" smtClean="0"/>
          </a:p>
          <a:p>
            <a:r>
              <a:rPr lang="fr-FR" sz="2800" dirty="0" err="1" smtClean="0"/>
              <a:t>Hamet</a:t>
            </a:r>
            <a:r>
              <a:rPr lang="fr-FR" sz="2800" dirty="0" smtClean="0"/>
              <a:t> </a:t>
            </a:r>
            <a:r>
              <a:rPr lang="fr-FR" sz="2800" dirty="0"/>
              <a:t>Idrissa </a:t>
            </a:r>
            <a:r>
              <a:rPr lang="fr-FR" sz="2800" dirty="0" err="1" smtClean="0"/>
              <a:t>Thioye</a:t>
            </a:r>
            <a:r>
              <a:rPr lang="fr-FR" sz="2800" dirty="0"/>
              <a:t> </a:t>
            </a:r>
            <a:r>
              <a:rPr lang="fr-FR" sz="2800" dirty="0" smtClean="0"/>
              <a:t>: Chargé de mission, responsable  recherche de financement, développement formation et prestations</a:t>
            </a:r>
          </a:p>
          <a:p>
            <a:endParaRPr lang="fr-FR" sz="2800" dirty="0" smtClean="0"/>
          </a:p>
          <a:p>
            <a:r>
              <a:rPr lang="fr-FR" sz="2800" dirty="0" smtClean="0"/>
              <a:t> Samba </a:t>
            </a:r>
            <a:r>
              <a:rPr lang="fr-FR" sz="2800" dirty="0" err="1" smtClean="0"/>
              <a:t>Atta</a:t>
            </a:r>
            <a:r>
              <a:rPr lang="fr-FR" sz="2800" dirty="0" smtClean="0"/>
              <a:t> </a:t>
            </a:r>
            <a:r>
              <a:rPr lang="fr-FR" sz="2800" dirty="0" err="1" smtClean="0"/>
              <a:t>Dabo</a:t>
            </a:r>
            <a:r>
              <a:rPr lang="fr-FR" sz="2800" dirty="0" smtClean="0"/>
              <a:t> : Chargé de programme, gestionnaire </a:t>
            </a:r>
            <a:r>
              <a:rPr lang="fr-FR" sz="2800" dirty="0"/>
              <a:t>de projet </a:t>
            </a:r>
            <a:r>
              <a:rPr lang="fr-FR" sz="2800" dirty="0" smtClean="0"/>
              <a:t> </a:t>
            </a:r>
            <a:endParaRPr lang="fr-FR" sz="2800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686" y="6008935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34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4731" y="562814"/>
            <a:ext cx="8287749" cy="651489"/>
          </a:xfrm>
        </p:spPr>
        <p:txBody>
          <a:bodyPr/>
          <a:lstStyle/>
          <a:p>
            <a:pPr algn="ctr"/>
            <a:r>
              <a:rPr lang="fr-FR" sz="4000" dirty="0"/>
              <a:t>Objectif </a:t>
            </a:r>
            <a:r>
              <a:rPr lang="fr-FR" sz="4000" dirty="0" smtClean="0"/>
              <a:t>principal de la formation</a:t>
            </a:r>
            <a:endParaRPr lang="fr-FR" sz="400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175657" y="6339908"/>
            <a:ext cx="10403523" cy="256836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4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059716" y="2099491"/>
            <a:ext cx="10301709" cy="34240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3600" dirty="0"/>
              <a:t>R</a:t>
            </a:r>
            <a:r>
              <a:rPr lang="fr-FR" sz="3600" dirty="0" smtClean="0"/>
              <a:t>enforcer </a:t>
            </a:r>
            <a:r>
              <a:rPr lang="fr-FR" sz="3600" dirty="0"/>
              <a:t>les compétences </a:t>
            </a:r>
            <a:r>
              <a:rPr lang="fr-FR" sz="3600" dirty="0" smtClean="0"/>
              <a:t>des partenaires bénéficiaires du projet JOKKALE de l’UE en </a:t>
            </a:r>
            <a:r>
              <a:rPr lang="fr-FR" sz="3600" dirty="0"/>
              <a:t>approches méthodologiques et </a:t>
            </a:r>
            <a:r>
              <a:rPr lang="fr-FR" sz="3600" dirty="0" smtClean="0"/>
              <a:t>en </a:t>
            </a:r>
            <a:r>
              <a:rPr lang="fr-FR" sz="3600" dirty="0"/>
              <a:t>suivi-évaluation </a:t>
            </a:r>
            <a:r>
              <a:rPr lang="fr-FR" sz="3600" dirty="0" smtClean="0"/>
              <a:t>afin qu’ils soient capables de gérer de manière efficace et efficiente les projets financés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6108" y="305027"/>
            <a:ext cx="853072" cy="64714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71" y="16433"/>
            <a:ext cx="932690" cy="93573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4440" y="5852145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77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34862" y="218941"/>
            <a:ext cx="8371268" cy="824361"/>
          </a:xfrm>
        </p:spPr>
        <p:txBody>
          <a:bodyPr/>
          <a:lstStyle/>
          <a:p>
            <a:pPr algn="ctr"/>
            <a:r>
              <a:rPr lang="fr-FR" dirty="0" smtClean="0"/>
              <a:t>Objectifs spécifiques de la formation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162595" y="6363354"/>
            <a:ext cx="10322182" cy="261394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5</a:t>
            </a:fld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493068" y="1946617"/>
            <a:ext cx="9661236" cy="9284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400" dirty="0" smtClean="0"/>
              <a:t>Aborder les principes théoriques du suivi-évaluation</a:t>
            </a:r>
            <a:r>
              <a:rPr lang="fr-BE" sz="2400" dirty="0"/>
              <a:t> </a:t>
            </a:r>
            <a:r>
              <a:rPr lang="fr-BE" sz="2400" dirty="0" smtClean="0"/>
              <a:t>et de la théorie du changement</a:t>
            </a:r>
            <a:r>
              <a:rPr lang="fr-FR" sz="2400" dirty="0" smtClean="0"/>
              <a:t>;</a:t>
            </a:r>
            <a:endParaRPr lang="fr-FR" sz="2400" dirty="0"/>
          </a:p>
        </p:txBody>
      </p:sp>
      <p:sp>
        <p:nvSpPr>
          <p:cNvPr id="8" name="Rectangle 7"/>
          <p:cNvSpPr/>
          <p:nvPr/>
        </p:nvSpPr>
        <p:spPr>
          <a:xfrm>
            <a:off x="1528972" y="3235701"/>
            <a:ext cx="9850227" cy="9974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BE" sz="2400" dirty="0" smtClean="0"/>
              <a:t>Aborder des outils adaptés aux réalités des organisations bénéficiaires</a:t>
            </a:r>
            <a:r>
              <a:rPr lang="fr-FR" sz="2400" dirty="0" smtClean="0"/>
              <a:t>;</a:t>
            </a:r>
            <a:endParaRPr lang="fr-FR" sz="2400" dirty="0"/>
          </a:p>
        </p:txBody>
      </p:sp>
      <p:sp>
        <p:nvSpPr>
          <p:cNvPr id="9" name="Rectangle 8"/>
          <p:cNvSpPr/>
          <p:nvPr/>
        </p:nvSpPr>
        <p:spPr>
          <a:xfrm>
            <a:off x="1525614" y="4554517"/>
            <a:ext cx="9853586" cy="11660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2400" dirty="0" smtClean="0"/>
              <a:t>Mettre en pratique des outils à travers des cas concrets</a:t>
            </a:r>
            <a:endParaRPr lang="fr-FR" sz="2400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9731" y="5720593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635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84768" y="1376979"/>
            <a:ext cx="10558416" cy="3402106"/>
          </a:xfrm>
        </p:spPr>
        <p:txBody>
          <a:bodyPr>
            <a:noAutofit/>
          </a:bodyPr>
          <a:lstStyle/>
          <a:p>
            <a:r>
              <a:rPr lang="fr-FR" sz="3200" dirty="0"/>
              <a:t>U</a:t>
            </a:r>
            <a:r>
              <a:rPr lang="fr-FR" sz="3200" dirty="0" smtClean="0"/>
              <a:t>ne </a:t>
            </a:r>
            <a:r>
              <a:rPr lang="fr-FR" sz="3200" dirty="0"/>
              <a:t>méthode andragogique associant les participant(e)s comme  acteurs(</a:t>
            </a:r>
            <a:r>
              <a:rPr lang="fr-FR" sz="3200" dirty="0" err="1"/>
              <a:t>trices</a:t>
            </a:r>
            <a:r>
              <a:rPr lang="fr-FR" sz="3200" dirty="0"/>
              <a:t>) de leur propre </a:t>
            </a:r>
            <a:r>
              <a:rPr lang="fr-FR" sz="3200" dirty="0" smtClean="0"/>
              <a:t>formation dans la mesure où on s’appuie </a:t>
            </a:r>
            <a:r>
              <a:rPr lang="fr-FR" sz="3200" dirty="0"/>
              <a:t>sur les expériences (surtout professionnelles) des participant(e)s afin qu’ils puissent tirer profit des échanges et mettre en application des nouvelles pratiques </a:t>
            </a:r>
            <a:r>
              <a:rPr lang="fr-FR" sz="3200" dirty="0" smtClean="0"/>
              <a:t>dans </a:t>
            </a:r>
            <a:r>
              <a:rPr lang="fr-FR" sz="3200" dirty="0"/>
              <a:t>leur lieu de travail</a:t>
            </a:r>
            <a:r>
              <a:rPr lang="fr-FR" sz="3000" dirty="0" smtClean="0"/>
              <a:t>;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sz="quarter"/>
          </p:nvPr>
        </p:nvSpPr>
        <p:spPr>
          <a:xfrm>
            <a:off x="1435100" y="188913"/>
            <a:ext cx="7516395" cy="763587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Méthodologie</a:t>
            </a: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019326" y="6200503"/>
            <a:ext cx="10289300" cy="365125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6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4562" y="585011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451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61386" y="141668"/>
            <a:ext cx="4946252" cy="706191"/>
          </a:xfrm>
        </p:spPr>
        <p:txBody>
          <a:bodyPr/>
          <a:lstStyle/>
          <a:p>
            <a:pPr algn="ctr"/>
            <a:r>
              <a:rPr lang="fr-FR" dirty="0"/>
              <a:t>Méthodologie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6079" y="1620982"/>
            <a:ext cx="10670117" cy="4460378"/>
          </a:xfrm>
        </p:spPr>
        <p:txBody>
          <a:bodyPr/>
          <a:lstStyle/>
          <a:p>
            <a:r>
              <a:rPr lang="fr-FR" dirty="0"/>
              <a:t>La mise en œuvre de cette méthode s’appuiera sur </a:t>
            </a:r>
            <a:r>
              <a:rPr lang="fr-FR" dirty="0" smtClean="0"/>
              <a:t>: ,</a:t>
            </a:r>
            <a:endParaRPr lang="fr-FR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/>
              <a:t>Des applications pratiques avec des exercices pour vérifier les connaissances,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/>
              <a:t>La présentation des cas pratiques pour les partages d’expériences,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/>
              <a:t>Les partages et échanges des outils et procédures</a:t>
            </a:r>
            <a:r>
              <a:rPr lang="fr-FR" dirty="0" smtClean="0"/>
              <a:t>,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 smtClean="0"/>
              <a:t>Des activités d’analyse, de réflexions et d’échanges entre </a:t>
            </a:r>
            <a:r>
              <a:rPr lang="fr-FR" dirty="0"/>
              <a:t>participant-e-s </a:t>
            </a:r>
            <a:r>
              <a:rPr lang="fr-FR" dirty="0" smtClean="0"/>
              <a:t>et </a:t>
            </a:r>
            <a:r>
              <a:rPr lang="fr-FR" dirty="0" err="1" smtClean="0"/>
              <a:t>faciltateurs</a:t>
            </a:r>
            <a:endParaRPr lang="fr-FR" dirty="0" smtClean="0"/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 smtClean="0"/>
              <a:t>Un </a:t>
            </a:r>
            <a:r>
              <a:rPr lang="fr-FR" dirty="0"/>
              <a:t>processus d’évaluation </a:t>
            </a:r>
            <a:r>
              <a:rPr lang="fr-FR" dirty="0" smtClean="0"/>
              <a:t>de la formation </a:t>
            </a:r>
            <a:r>
              <a:rPr lang="fr-FR" dirty="0"/>
              <a:t>par les participant-e-s. 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fr-FR" dirty="0"/>
              <a:t>L’utilisation systématique de support de cours pour faciliter l’exploitation après la formation </a:t>
            </a:r>
          </a:p>
          <a:p>
            <a:pPr lvl="1"/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267097" y="6242050"/>
            <a:ext cx="10291663" cy="353251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7</a:t>
            </a:fld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1150" y="5920669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880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81497" y="816928"/>
            <a:ext cx="8882742" cy="966652"/>
          </a:xfrm>
        </p:spPr>
        <p:txBody>
          <a:bodyPr/>
          <a:lstStyle/>
          <a:p>
            <a:pPr algn="ctr"/>
            <a:r>
              <a:rPr lang="fr-FR" sz="3200" dirty="0" smtClean="0"/>
              <a:t>Les principales activités de la formation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175658" y="2152969"/>
            <a:ext cx="5689600" cy="3725317"/>
          </a:xfrm>
        </p:spPr>
        <p:txBody>
          <a:bodyPr/>
          <a:lstStyle/>
          <a:p>
            <a:pPr marL="457200" lvl="1" indent="0">
              <a:buNone/>
            </a:pPr>
            <a:endParaRPr lang="fr-FR" dirty="0"/>
          </a:p>
          <a:p>
            <a:pPr lvl="0"/>
            <a:r>
              <a:rPr lang="fr-BE" sz="2400" dirty="0"/>
              <a:t>Rappel </a:t>
            </a:r>
            <a:r>
              <a:rPr lang="fr-BE" sz="2400" dirty="0" smtClean="0"/>
              <a:t>de la GAR dans la </a:t>
            </a:r>
            <a:r>
              <a:rPr lang="fr-BE" sz="2400" dirty="0"/>
              <a:t>GCP</a:t>
            </a:r>
            <a:endParaRPr lang="fr-FR" sz="2400" dirty="0"/>
          </a:p>
          <a:p>
            <a:pPr lvl="0"/>
            <a:r>
              <a:rPr lang="fr-FR" sz="2400" dirty="0" smtClean="0"/>
              <a:t>Diagnostic des pratiques des participants en termes de SE</a:t>
            </a:r>
            <a:endParaRPr lang="fr-FR" sz="2400" dirty="0"/>
          </a:p>
          <a:p>
            <a:pPr lvl="0"/>
            <a:r>
              <a:rPr lang="fr-FR" sz="2400" dirty="0" smtClean="0"/>
              <a:t>Introduction à la Théorie du changement, lien avec la GAR</a:t>
            </a:r>
            <a:endParaRPr lang="fr-FR" sz="2400" dirty="0"/>
          </a:p>
          <a:p>
            <a:pPr lvl="0"/>
            <a:r>
              <a:rPr lang="fr-FR" sz="2400" dirty="0" smtClean="0"/>
              <a:t>Le SE : principes et dispositif</a:t>
            </a:r>
            <a:endParaRPr lang="fr-FR" sz="2400" dirty="0"/>
          </a:p>
          <a:p>
            <a:r>
              <a:rPr lang="fr-BE" sz="2400" dirty="0" smtClean="0"/>
              <a:t>Application pratique</a:t>
            </a:r>
            <a:endParaRPr lang="fr-FR" sz="2400" b="1" dirty="0" smtClean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53943" y="2349509"/>
            <a:ext cx="4738633" cy="3528777"/>
          </a:xfrm>
        </p:spPr>
        <p:txBody>
          <a:bodyPr/>
          <a:lstStyle/>
          <a:p>
            <a:pPr lvl="0"/>
            <a:r>
              <a:rPr lang="fr-FR" sz="2400" dirty="0" smtClean="0"/>
              <a:t>Le SE : construction et utilisation d’une base de données</a:t>
            </a:r>
            <a:endParaRPr lang="fr-FR" sz="2400" dirty="0"/>
          </a:p>
          <a:p>
            <a:pPr lvl="0"/>
            <a:r>
              <a:rPr lang="fr-BE" sz="2400" dirty="0"/>
              <a:t>Présentation cas </a:t>
            </a:r>
            <a:r>
              <a:rPr lang="fr-BE" sz="2400" dirty="0" smtClean="0"/>
              <a:t>pratique</a:t>
            </a:r>
            <a:endParaRPr lang="fr-FR" sz="2400" dirty="0"/>
          </a:p>
          <a:p>
            <a:pPr lvl="0"/>
            <a:r>
              <a:rPr lang="fr-BE" sz="2400" dirty="0"/>
              <a:t>Travaux de groupe et restitution </a:t>
            </a:r>
            <a:r>
              <a:rPr lang="fr-BE" sz="2400" dirty="0" smtClean="0"/>
              <a:t>:</a:t>
            </a:r>
          </a:p>
          <a:p>
            <a:pPr lvl="0"/>
            <a:r>
              <a:rPr lang="fr-BE" sz="2400" dirty="0" smtClean="0"/>
              <a:t>Chantiers à poursuivre et ébauche calendrier de suivi et d’accompagnement</a:t>
            </a:r>
            <a:endParaRPr lang="fr-FR" sz="2400" dirty="0"/>
          </a:p>
          <a:p>
            <a:pPr marL="457200" lvl="1" indent="0">
              <a:buNone/>
            </a:pP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371600" y="6361611"/>
            <a:ext cx="10420976" cy="369389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8</a:t>
            </a:fld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1716" y="5801454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084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91696" y="290881"/>
            <a:ext cx="5625429" cy="944788"/>
          </a:xfrm>
        </p:spPr>
        <p:txBody>
          <a:bodyPr/>
          <a:lstStyle/>
          <a:p>
            <a:pPr algn="ctr"/>
            <a:r>
              <a:rPr lang="fr-BE" dirty="0">
                <a:solidFill>
                  <a:srgbClr val="008000"/>
                </a:solidFill>
              </a:rPr>
              <a:t>Notre </a:t>
            </a:r>
            <a:r>
              <a:rPr lang="fr-BE" dirty="0" smtClean="0">
                <a:solidFill>
                  <a:srgbClr val="008000"/>
                </a:solidFill>
              </a:rPr>
              <a:t>fonctionnement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1188720" y="6400800"/>
            <a:ext cx="10395797" cy="322264"/>
          </a:xfrm>
        </p:spPr>
        <p:txBody>
          <a:bodyPr/>
          <a:lstStyle/>
          <a:p>
            <a:r>
              <a:rPr lang="fr-FR" smtClean="0"/>
              <a:t>Formation sur le suivi-évaluation, mesure d'impact et gestion base de données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95C7DF-163C-4258-A75F-0056599369B2}" type="slidenum">
              <a:rPr lang="fr-FR" smtClean="0"/>
              <a:t>9</a:t>
            </a:fld>
            <a:endParaRPr lang="fr-FR"/>
          </a:p>
        </p:txBody>
      </p:sp>
      <p:pic>
        <p:nvPicPr>
          <p:cNvPr id="5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2382838"/>
            <a:ext cx="3240088" cy="324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7" descr="j043158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151165"/>
            <a:ext cx="3661229" cy="308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20"/>
          <p:cNvSpPr txBox="1">
            <a:spLocks noChangeArrowheads="1"/>
          </p:cNvSpPr>
          <p:nvPr/>
        </p:nvSpPr>
        <p:spPr bwMode="auto">
          <a:xfrm>
            <a:off x="3480481" y="5115196"/>
            <a:ext cx="4984646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1pPr>
            <a:lvl2pPr marL="742950" indent="-28575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2pPr>
            <a:lvl3pPr marL="11430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3pPr>
            <a:lvl4pPr marL="16002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4pPr>
            <a:lvl5pPr marL="2057400" indent="-228600" eaLnBrk="0" hangingPunct="0">
              <a:defRPr sz="2400">
                <a:solidFill>
                  <a:srgbClr val="00CC66"/>
                </a:solidFill>
                <a:latin typeface="Trebuchet MS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CC66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fr-BE" sz="3000" dirty="0" smtClean="0"/>
              <a:t>Pauses : 15 minutes</a:t>
            </a:r>
          </a:p>
          <a:p>
            <a:pPr eaLnBrk="1" hangingPunct="1"/>
            <a:r>
              <a:rPr lang="fr-BE" sz="3000" dirty="0" smtClean="0"/>
              <a:t>Horaires : 09h00-15h</a:t>
            </a:r>
            <a:endParaRPr lang="fr-FR" sz="300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3673" y="175815"/>
            <a:ext cx="853072" cy="647144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936" y="-112779"/>
            <a:ext cx="932690" cy="935738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8688" y="5828205"/>
            <a:ext cx="1425046" cy="642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93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 semences 2014 agroécologie pédologie</Template>
  <TotalTime>3321</TotalTime>
  <Words>569</Words>
  <Application>Microsoft Office PowerPoint</Application>
  <PresentationFormat>Grand écran</PresentationFormat>
  <Paragraphs>85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13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Wingdings</vt:lpstr>
      <vt:lpstr>Capsules</vt:lpstr>
      <vt:lpstr>1_Conception personnalisée</vt:lpstr>
      <vt:lpstr>Conception personnalisée</vt:lpstr>
      <vt:lpstr>Formation sur le suivi-évaluation, mesure d’impact et gestion base de données</vt:lpstr>
      <vt:lpstr>Public cible</vt:lpstr>
      <vt:lpstr>Facilitateurs</vt:lpstr>
      <vt:lpstr>Objectif principal de la formation</vt:lpstr>
      <vt:lpstr>Objectifs spécifiques de la formation</vt:lpstr>
      <vt:lpstr>Méthodologie</vt:lpstr>
      <vt:lpstr>Méthodologie</vt:lpstr>
      <vt:lpstr>Les principales activités de la formation</vt:lpstr>
      <vt:lpstr>Notre fonctionnement</vt:lpstr>
      <vt:lpstr>Notre fonctionnement</vt:lpstr>
      <vt:lpstr>Notre fonctionnement</vt:lpstr>
      <vt:lpstr>Notre fonctionnement</vt:lpstr>
      <vt:lpstr>Quelles sont vos attentes 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AIDE AU DEVELOPPEMENT GEMBLOUX asbl</dc:title>
  <dc:creator>tmn</dc:creator>
  <cp:lastModifiedBy>HP</cp:lastModifiedBy>
  <cp:revision>112</cp:revision>
  <dcterms:created xsi:type="dcterms:W3CDTF">2014-09-24T21:27:34Z</dcterms:created>
  <dcterms:modified xsi:type="dcterms:W3CDTF">2019-05-08T21:01:14Z</dcterms:modified>
</cp:coreProperties>
</file>